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65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003366"/>
    <a:srgbClr val="336699"/>
    <a:srgbClr val="00FF9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50" autoAdjust="0"/>
  </p:normalViewPr>
  <p:slideViewPr>
    <p:cSldViewPr>
      <p:cViewPr>
        <p:scale>
          <a:sx n="113" d="100"/>
          <a:sy n="113" d="100"/>
        </p:scale>
        <p:origin x="-9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81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6447F8-31C0-4EC1-93EE-5801B05D73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970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57405-E408-4BDC-824F-348020AAC339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7115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E87A1-425A-441F-8A0C-AEDB6461A96E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829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F3AD9C-415D-4B53-A465-03D33B48FC8A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683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2A672-5186-4538-90F3-BA518FBDDAAC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698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16FC0-40EB-4B4E-84B9-1006C4A93E93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851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18A0A-E43C-4B5A-A696-167B6B5DC382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175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7B31F-DA02-429B-986B-DB3C711264C1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724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16880-839E-4D2B-A2B7-6A714198D2C9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851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F68EE-162D-44BD-B6F2-564CD4B2745F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186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002A8-F29F-476D-9DA8-CD5B0F7706BA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464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47C24-91AC-44AF-80BF-CEA893BFEAEB}" type="slidenum">
              <a:rPr lang="uk-UA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104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uk-U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69E3BA-DFAE-4380-AED9-4C01DDC07140}" type="slidenum">
              <a:rPr lang="uk-UA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333375"/>
            <a:ext cx="8496300" cy="792163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000" b="1" i="1">
                <a:solidFill>
                  <a:srgbClr val="00FFCC"/>
                </a:solidFill>
              </a:rPr>
              <a:t>М</a:t>
            </a:r>
            <a:r>
              <a:rPr lang="ru-RU" altLang="ru-RU" sz="2000" b="1" i="1">
                <a:solidFill>
                  <a:srgbClr val="00FFCC"/>
                </a:solidFill>
              </a:rPr>
              <a:t>ісцевий борг Ч</a:t>
            </a:r>
            <a:r>
              <a:rPr lang="uk-UA" altLang="ru-RU" sz="2000" b="1" i="1">
                <a:solidFill>
                  <a:srgbClr val="00FFCC"/>
                </a:solidFill>
              </a:rPr>
              <a:t>ернівецької міської ради </a:t>
            </a:r>
            <a:endParaRPr lang="uk-UA" sz="2000" b="1" i="1">
              <a:solidFill>
                <a:srgbClr val="00FFCC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6308725"/>
            <a:ext cx="8677275" cy="71438"/>
          </a:xfrm>
          <a:prstGeom prst="rect">
            <a:avLst/>
          </a:prstGeom>
          <a:solidFill>
            <a:srgbClr val="40315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 eaLnBrk="0" hangingPunct="0"/>
            <a:endParaRPr lang="ru-RU" sz="1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268" name="Номер слайда 11"/>
          <p:cNvSpPr txBox="1">
            <a:spLocks noGrp="1"/>
          </p:cNvSpPr>
          <p:nvPr/>
        </p:nvSpPr>
        <p:spPr bwMode="auto">
          <a:xfrm>
            <a:off x="8605838" y="6492875"/>
            <a:ext cx="4667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ru-RU" altLang="en-US" sz="11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 bwMode="auto">
          <a:xfrm>
            <a:off x="468313" y="333375"/>
            <a:ext cx="36734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endParaRPr lang="ru-RU" sz="1700" b="1">
              <a:solidFill>
                <a:srgbClr val="F2F2F2"/>
              </a:solidFill>
              <a:latin typeface="Century Gothic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6400" y="1466850"/>
            <a:ext cx="20161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692275" y="1196975"/>
            <a:ext cx="62642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sz="1400" b="1">
                <a:solidFill>
                  <a:srgbClr val="376092"/>
                </a:solidFill>
              </a:rPr>
              <a:t>ЗАПОЗИЧЕННЯ ЧЕРНІВЕЦЬКОЇ МІСЬКОЇ РАДИ</a:t>
            </a:r>
            <a:endParaRPr lang="uk-UA" sz="1400">
              <a:latin typeface="Calibri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3850" y="1628775"/>
            <a:ext cx="4103688" cy="1152525"/>
          </a:xfrm>
          <a:prstGeom prst="rect">
            <a:avLst/>
          </a:prstGeom>
          <a:solidFill>
            <a:srgbClr val="45507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 eaLnBrk="0" hangingPunct="0"/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1188" y="1628775"/>
            <a:ext cx="338455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uk-UA" sz="1400" b="1">
                <a:solidFill>
                  <a:schemeClr val="bg1"/>
                </a:solidFill>
              </a:rPr>
              <a:t>ПРОЕКТ </a:t>
            </a:r>
          </a:p>
          <a:p>
            <a:pPr algn="ctr" eaLnBrk="0" hangingPunct="0"/>
            <a:r>
              <a:rPr lang="uk-UA" b="1">
                <a:solidFill>
                  <a:schemeClr val="bg1"/>
                </a:solidFill>
              </a:rPr>
              <a:t>“Вуличне освітлення у м.Чернівці”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643438" y="1628775"/>
            <a:ext cx="4176712" cy="1152525"/>
          </a:xfrm>
          <a:prstGeom prst="rect">
            <a:avLst/>
          </a:prstGeom>
          <a:solidFill>
            <a:srgbClr val="45507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 eaLnBrk="0" hangingPunct="0"/>
            <a:endParaRPr lang="en-US" sz="120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643438" y="1700213"/>
            <a:ext cx="4106862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uk-UA" sz="1400" b="1">
                <a:solidFill>
                  <a:schemeClr val="bg1"/>
                </a:solidFill>
              </a:rPr>
              <a:t>ПРОЕКТ </a:t>
            </a:r>
          </a:p>
          <a:p>
            <a:pPr algn="ctr" eaLnBrk="0" hangingPunct="0"/>
            <a:r>
              <a:rPr lang="uk-UA" sz="1400" b="1">
                <a:solidFill>
                  <a:schemeClr val="bg1"/>
                </a:solidFill>
              </a:rPr>
              <a:t> </a:t>
            </a:r>
            <a:r>
              <a:rPr lang="uk-UA" b="1">
                <a:solidFill>
                  <a:schemeClr val="bg1"/>
                </a:solidFill>
              </a:rPr>
              <a:t>“Енергоефективність </a:t>
            </a:r>
          </a:p>
          <a:p>
            <a:pPr algn="ctr" eaLnBrk="0" hangingPunct="0"/>
            <a:r>
              <a:rPr lang="uk-UA" b="1">
                <a:solidFill>
                  <a:schemeClr val="bg1"/>
                </a:solidFill>
              </a:rPr>
              <a:t>в будівлях бюджетної сфери</a:t>
            </a:r>
          </a:p>
          <a:p>
            <a:pPr algn="ctr" eaLnBrk="0" hangingPunct="0"/>
            <a:r>
              <a:rPr lang="uk-UA" b="1">
                <a:solidFill>
                  <a:schemeClr val="bg1"/>
                </a:solidFill>
              </a:rPr>
              <a:t> у м. Чернівцях”</a:t>
            </a:r>
            <a:endParaRPr lang="uk-UA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643438" y="3068638"/>
            <a:ext cx="4176712" cy="3024187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23850" y="3068638"/>
            <a:ext cx="4103688" cy="3024187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5288" y="3213100"/>
            <a:ext cx="3960812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marL="150813" indent="-1508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Кредит  </a:t>
            </a:r>
            <a:r>
              <a:rPr lang="ru-RU" b="1">
                <a:solidFill>
                  <a:schemeClr val="accent2"/>
                </a:solidFill>
              </a:rPr>
              <a:t>НЕФКО</a:t>
            </a:r>
            <a:r>
              <a:rPr lang="ru-RU">
                <a:solidFill>
                  <a:schemeClr val="accent2"/>
                </a:solidFill>
              </a:rPr>
              <a:t>  - </a:t>
            </a:r>
            <a:r>
              <a:rPr lang="ru-RU" b="1">
                <a:solidFill>
                  <a:schemeClr val="accent2"/>
                </a:solidFill>
              </a:rPr>
              <a:t>3,6 млн. грн.</a:t>
            </a:r>
          </a:p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Місцевий внесок – 0,4 млн. грн.</a:t>
            </a:r>
          </a:p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Відсоткова ставка : 3 % річних</a:t>
            </a:r>
          </a:p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Строк запозичення – 5 років, </a:t>
            </a:r>
          </a:p>
          <a:p>
            <a:pPr algn="r"/>
            <a:r>
              <a:rPr lang="uk-UA" b="1">
                <a:solidFill>
                  <a:schemeClr val="accent2"/>
                </a:solidFill>
              </a:rPr>
              <a:t> </a:t>
            </a:r>
            <a:r>
              <a:rPr lang="uk-UA" sz="1500" b="1">
                <a:solidFill>
                  <a:schemeClr val="accent2"/>
                </a:solidFill>
              </a:rPr>
              <a:t>в т.ч. до 1 року – відстрочка платежу</a:t>
            </a:r>
          </a:p>
          <a:p>
            <a:pPr>
              <a:lnSpc>
                <a:spcPct val="140000"/>
              </a:lnSpc>
            </a:pPr>
            <a:endParaRPr lang="uk-UA" sz="1600" b="1">
              <a:solidFill>
                <a:srgbClr val="000000"/>
              </a:solidFill>
            </a:endParaRP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4643438" y="3213100"/>
            <a:ext cx="4103687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marL="150813" indent="-1508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Кредит  </a:t>
            </a:r>
            <a:r>
              <a:rPr lang="ru-RU" b="1">
                <a:solidFill>
                  <a:schemeClr val="accent2"/>
                </a:solidFill>
              </a:rPr>
              <a:t>НЕФКО – 5 млн. Євро</a:t>
            </a:r>
          </a:p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Грант – 3 млн. Євро</a:t>
            </a:r>
          </a:p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Місцевий внесок –  1 млн. Євро</a:t>
            </a:r>
          </a:p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Відсоткова ставка: </a:t>
            </a:r>
            <a:r>
              <a:rPr lang="uk-UA" sz="1600" b="1">
                <a:solidFill>
                  <a:schemeClr val="accent2"/>
                </a:solidFill>
              </a:rPr>
              <a:t>6-місячний </a:t>
            </a:r>
            <a:r>
              <a:rPr lang="en-US" sz="1500" b="1">
                <a:solidFill>
                  <a:schemeClr val="accent2"/>
                </a:solidFill>
              </a:rPr>
              <a:t>Euribor</a:t>
            </a:r>
            <a:r>
              <a:rPr lang="uk-UA" sz="1400" b="1">
                <a:solidFill>
                  <a:schemeClr val="accent2"/>
                </a:solidFill>
              </a:rPr>
              <a:t> </a:t>
            </a:r>
            <a:r>
              <a:rPr lang="uk-UA" sz="1500" b="1">
                <a:solidFill>
                  <a:schemeClr val="accent2"/>
                </a:solidFill>
              </a:rPr>
              <a:t>плюс Маржа</a:t>
            </a:r>
            <a:r>
              <a:rPr lang="uk-UA" b="1">
                <a:solidFill>
                  <a:schemeClr val="accent2"/>
                </a:solidFill>
              </a:rPr>
              <a:t> 6,25  % річних</a:t>
            </a:r>
            <a:endParaRPr lang="en-US" b="1">
              <a:solidFill>
                <a:schemeClr val="accent2"/>
              </a:solidFill>
            </a:endParaRPr>
          </a:p>
          <a:p>
            <a:pPr>
              <a:lnSpc>
                <a:spcPct val="140000"/>
              </a:lnSpc>
            </a:pPr>
            <a:r>
              <a:rPr lang="uk-UA" b="1">
                <a:solidFill>
                  <a:schemeClr val="accent2"/>
                </a:solidFill>
              </a:rPr>
              <a:t>Строк запозичення – 9 років, </a:t>
            </a:r>
          </a:p>
          <a:p>
            <a:pPr algn="r"/>
            <a:r>
              <a:rPr lang="uk-UA" b="1">
                <a:solidFill>
                  <a:schemeClr val="accent2"/>
                </a:solidFill>
              </a:rPr>
              <a:t> </a:t>
            </a:r>
            <a:r>
              <a:rPr lang="uk-UA" sz="1500" b="1">
                <a:solidFill>
                  <a:schemeClr val="accent2"/>
                </a:solidFill>
              </a:rPr>
              <a:t>в т.ч. 2 роки – відстрочка платежу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643438" y="2347913"/>
            <a:ext cx="4176712" cy="1081087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23850" y="2347913"/>
            <a:ext cx="4103688" cy="1081087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333375"/>
            <a:ext cx="8496300" cy="792163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400" b="1" i="1">
                <a:solidFill>
                  <a:srgbClr val="00FFCC"/>
                </a:solidFill>
              </a:rPr>
              <a:t>СОЦІАЛЬНІ   СТАНДАРТИ</a:t>
            </a:r>
            <a:endParaRPr lang="uk-UA" sz="2400" b="1" i="1">
              <a:solidFill>
                <a:srgbClr val="00FFCC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6308725"/>
            <a:ext cx="8677275" cy="71438"/>
          </a:xfrm>
          <a:prstGeom prst="rect">
            <a:avLst/>
          </a:prstGeom>
          <a:solidFill>
            <a:srgbClr val="40315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 eaLnBrk="0" hangingPunct="0"/>
            <a:endParaRPr lang="ru-RU" sz="1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316" name="Номер слайда 11"/>
          <p:cNvSpPr txBox="1">
            <a:spLocks noGrp="1"/>
          </p:cNvSpPr>
          <p:nvPr/>
        </p:nvSpPr>
        <p:spPr bwMode="auto">
          <a:xfrm>
            <a:off x="8605838" y="6492875"/>
            <a:ext cx="4667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ru-RU" altLang="en-US" sz="11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6400" y="1466850"/>
            <a:ext cx="20161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1358900"/>
            <a:ext cx="8496300" cy="5365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200" b="1"/>
              <a:t>МІНІМАЛЬНА   ЗАРОБІТНА   ПЛАТА</a:t>
            </a:r>
          </a:p>
          <a:p>
            <a:pPr algn="ctr" eaLnBrk="0" hangingPunct="0"/>
            <a:endParaRPr lang="uk-UA" sz="800" b="1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643438" y="2665413"/>
            <a:ext cx="4106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600" b="1">
                <a:effectLst>
                  <a:outerShdw blurRad="38100" dist="38100" dir="2700000" algn="tl">
                    <a:srgbClr val="C0C0C0"/>
                  </a:outerShdw>
                </a:effectLst>
              </a:rPr>
              <a:t>3200 грн.</a:t>
            </a:r>
            <a:endParaRPr lang="uk-UA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Прямоугольник 8"/>
          <p:cNvSpPr>
            <a:spLocks noChangeArrowheads="1"/>
          </p:cNvSpPr>
          <p:nvPr/>
        </p:nvSpPr>
        <p:spPr bwMode="auto">
          <a:xfrm>
            <a:off x="4643438" y="5011738"/>
            <a:ext cx="4176712" cy="1081087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3" name="Прямоугольник 22"/>
          <p:cNvSpPr>
            <a:spLocks noChangeArrowheads="1"/>
          </p:cNvSpPr>
          <p:nvPr/>
        </p:nvSpPr>
        <p:spPr bwMode="auto">
          <a:xfrm>
            <a:off x="323850" y="5013325"/>
            <a:ext cx="4103688" cy="1081088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323850" y="1989138"/>
            <a:ext cx="8424863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b="1" i="1">
                <a:solidFill>
                  <a:srgbClr val="376092"/>
                </a:solidFill>
              </a:rPr>
              <a:t>2016 РІК                                                       2017 РІК</a:t>
            </a:r>
            <a:endParaRPr lang="uk-UA" i="1">
              <a:latin typeface="Calibri" pitchFamily="34" charset="0"/>
            </a:endParaRPr>
          </a:p>
        </p:txBody>
      </p:sp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323850" y="2665413"/>
            <a:ext cx="41068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1600 грн.</a:t>
            </a:r>
            <a:endParaRPr lang="uk-UA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5" name="Прямоугольник 12"/>
          <p:cNvSpPr>
            <a:spLocks noChangeArrowheads="1"/>
          </p:cNvSpPr>
          <p:nvPr/>
        </p:nvSpPr>
        <p:spPr bwMode="auto">
          <a:xfrm>
            <a:off x="4216400" y="3625850"/>
            <a:ext cx="2016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323850" y="3759200"/>
            <a:ext cx="8496300" cy="749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200" b="1"/>
              <a:t>РОЗМІР ПОСАДОВОГО ОКЛАДУ ПРАЦІВНИКА </a:t>
            </a:r>
          </a:p>
          <a:p>
            <a:pPr algn="ctr" eaLnBrk="0" hangingPunct="0"/>
            <a:r>
              <a:rPr lang="uk-UA" sz="2200" b="1"/>
              <a:t>І  ТАРИФНОГО РОЗРЯДУ ЄТС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4643438" y="5300663"/>
            <a:ext cx="4106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1600 грн.</a:t>
            </a:r>
            <a:endParaRPr lang="uk-UA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Прямоугольник 19"/>
          <p:cNvSpPr>
            <a:spLocks noChangeArrowheads="1"/>
          </p:cNvSpPr>
          <p:nvPr/>
        </p:nvSpPr>
        <p:spPr bwMode="auto">
          <a:xfrm>
            <a:off x="323850" y="4587875"/>
            <a:ext cx="8424863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b="1" i="1">
                <a:solidFill>
                  <a:srgbClr val="376092"/>
                </a:solidFill>
              </a:rPr>
              <a:t>2016 РІК                                                       2017 РІК</a:t>
            </a:r>
            <a:endParaRPr lang="uk-UA" i="1">
              <a:latin typeface="Calibri" pitchFamily="34" charset="0"/>
            </a:endParaRPr>
          </a:p>
        </p:txBody>
      </p: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323850" y="5300663"/>
            <a:ext cx="41068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600" b="1">
                <a:effectLst>
                  <a:outerShdw blurRad="38100" dist="38100" dir="2700000" algn="tl">
                    <a:srgbClr val="C0C0C0"/>
                  </a:outerShdw>
                </a:effectLst>
              </a:rPr>
              <a:t>1335 грн.</a:t>
            </a:r>
            <a:endParaRPr lang="uk-UA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643438" y="2708275"/>
            <a:ext cx="4176712" cy="302577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23850" y="2708275"/>
            <a:ext cx="4103688" cy="302577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333375"/>
            <a:ext cx="8496300" cy="792163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400" b="1" i="1">
                <a:solidFill>
                  <a:srgbClr val="00FFCC"/>
                </a:solidFill>
              </a:rPr>
              <a:t>СОЦІАЛЬНІ   СТАНДАРТИ</a:t>
            </a:r>
            <a:endParaRPr lang="uk-UA" sz="2400" b="1" i="1">
              <a:solidFill>
                <a:srgbClr val="00FFCC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6237288"/>
            <a:ext cx="8677275" cy="71437"/>
          </a:xfrm>
          <a:prstGeom prst="rect">
            <a:avLst/>
          </a:prstGeom>
          <a:solidFill>
            <a:srgbClr val="40315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 eaLnBrk="0" hangingPunct="0"/>
            <a:endParaRPr lang="ru-RU" sz="1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342" name="Номер слайда 11"/>
          <p:cNvSpPr txBox="1">
            <a:spLocks noGrp="1"/>
          </p:cNvSpPr>
          <p:nvPr/>
        </p:nvSpPr>
        <p:spPr bwMode="auto">
          <a:xfrm>
            <a:off x="8605838" y="6492875"/>
            <a:ext cx="4667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ru-RU" altLang="en-US" sz="11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6400" y="1466850"/>
            <a:ext cx="20161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1358900"/>
            <a:ext cx="8496300" cy="749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200" b="1"/>
              <a:t>РОЗМІР  ПРОЖИТКОВОГО  МІНІМУМА </a:t>
            </a:r>
          </a:p>
          <a:p>
            <a:pPr algn="ctr" eaLnBrk="0" hangingPunct="0"/>
            <a:r>
              <a:rPr lang="uk-UA" sz="2200" b="1"/>
              <a:t>НА  ОДНУ  ОСОБУ: </a:t>
            </a:r>
            <a:endParaRPr lang="uk-UA" sz="800" b="1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323850" y="2282825"/>
            <a:ext cx="84248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sz="2000" b="1" i="1">
                <a:solidFill>
                  <a:srgbClr val="376092"/>
                </a:solidFill>
              </a:rPr>
              <a:t>2016 РІК                                                  2017 РІК</a:t>
            </a:r>
            <a:endParaRPr lang="uk-UA" sz="2000" i="1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3850" y="2997200"/>
            <a:ext cx="4176713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500" b="1"/>
              <a:t>з 1 січня		1330 грн.</a:t>
            </a:r>
          </a:p>
          <a:p>
            <a:pPr eaLnBrk="0" hangingPunct="0">
              <a:lnSpc>
                <a:spcPct val="110000"/>
              </a:lnSpc>
            </a:pPr>
            <a:endParaRPr lang="uk-UA" sz="2500" b="1"/>
          </a:p>
          <a:p>
            <a:pPr eaLnBrk="0" hangingPunct="0">
              <a:lnSpc>
                <a:spcPct val="110000"/>
              </a:lnSpc>
            </a:pPr>
            <a:r>
              <a:rPr lang="uk-UA" sz="2500" b="1"/>
              <a:t>з 1 травня		1399 грн.</a:t>
            </a:r>
          </a:p>
          <a:p>
            <a:pPr eaLnBrk="0" hangingPunct="0">
              <a:lnSpc>
                <a:spcPct val="110000"/>
              </a:lnSpc>
            </a:pPr>
            <a:endParaRPr lang="uk-UA" sz="2500" b="1"/>
          </a:p>
          <a:p>
            <a:pPr eaLnBrk="0" hangingPunct="0">
              <a:lnSpc>
                <a:spcPct val="110000"/>
              </a:lnSpc>
            </a:pPr>
            <a:r>
              <a:rPr lang="uk-UA" sz="2500" b="1"/>
              <a:t>з 1 грудня		1544 грн.</a:t>
            </a:r>
          </a:p>
          <a:p>
            <a:pPr algn="r" eaLnBrk="0" hangingPunct="0"/>
            <a:endParaRPr lang="uk-UA" sz="25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Прямоугольник 12"/>
          <p:cNvSpPr>
            <a:spLocks noChangeArrowheads="1"/>
          </p:cNvSpPr>
          <p:nvPr/>
        </p:nvSpPr>
        <p:spPr bwMode="auto">
          <a:xfrm>
            <a:off x="4216400" y="3625850"/>
            <a:ext cx="2016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4641850" y="2979738"/>
            <a:ext cx="42513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500" b="1"/>
              <a:t>з 1 січня		1544 грн.</a:t>
            </a:r>
          </a:p>
          <a:p>
            <a:pPr eaLnBrk="0" hangingPunct="0">
              <a:lnSpc>
                <a:spcPct val="110000"/>
              </a:lnSpc>
            </a:pPr>
            <a:endParaRPr lang="uk-UA" sz="2500" b="1"/>
          </a:p>
          <a:p>
            <a:pPr eaLnBrk="0" hangingPunct="0">
              <a:lnSpc>
                <a:spcPct val="110000"/>
              </a:lnSpc>
            </a:pPr>
            <a:r>
              <a:rPr lang="uk-UA" sz="2500" b="1"/>
              <a:t>з 1 травня		1624 грн.</a:t>
            </a:r>
          </a:p>
          <a:p>
            <a:pPr eaLnBrk="0" hangingPunct="0">
              <a:lnSpc>
                <a:spcPct val="110000"/>
              </a:lnSpc>
            </a:pPr>
            <a:endParaRPr lang="uk-UA" sz="2500" b="1"/>
          </a:p>
          <a:p>
            <a:pPr eaLnBrk="0" hangingPunct="0">
              <a:lnSpc>
                <a:spcPct val="110000"/>
              </a:lnSpc>
            </a:pPr>
            <a:r>
              <a:rPr lang="uk-UA" sz="2500" b="1"/>
              <a:t>з 1 грудня		1700 грн.</a:t>
            </a:r>
          </a:p>
          <a:p>
            <a:pPr algn="r" eaLnBrk="0" hangingPunct="0"/>
            <a:endParaRPr lang="uk-UA" sz="25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643438" y="4718050"/>
            <a:ext cx="4176712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23850" y="4718050"/>
            <a:ext cx="4103688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333375"/>
            <a:ext cx="8496300" cy="792163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400" b="1" i="1">
                <a:solidFill>
                  <a:srgbClr val="00FFCC"/>
                </a:solidFill>
              </a:rPr>
              <a:t>СОЦІАЛЬНІ   СТАНДАРТИ</a:t>
            </a:r>
            <a:endParaRPr lang="uk-UA" sz="2400" b="1" i="1">
              <a:solidFill>
                <a:srgbClr val="00FFCC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6381750"/>
            <a:ext cx="8677275" cy="71438"/>
          </a:xfrm>
          <a:prstGeom prst="rect">
            <a:avLst/>
          </a:prstGeom>
          <a:solidFill>
            <a:srgbClr val="40315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 eaLnBrk="0" hangingPunct="0"/>
            <a:endParaRPr lang="ru-RU" sz="1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66" name="Номер слайда 11"/>
          <p:cNvSpPr txBox="1">
            <a:spLocks noGrp="1"/>
          </p:cNvSpPr>
          <p:nvPr/>
        </p:nvSpPr>
        <p:spPr bwMode="auto">
          <a:xfrm>
            <a:off x="8605838" y="6492875"/>
            <a:ext cx="4667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ru-RU" altLang="en-US" sz="11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6400" y="1466850"/>
            <a:ext cx="20161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1196975"/>
            <a:ext cx="8496300" cy="749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200" b="1"/>
              <a:t>РОЗМІР  ПРОЖИТКОВОГО  МІНІМУМА </a:t>
            </a:r>
          </a:p>
          <a:p>
            <a:pPr algn="ctr" eaLnBrk="0" hangingPunct="0"/>
            <a:r>
              <a:rPr lang="uk-UA" sz="2200" b="1"/>
              <a:t>НА  ОДНУ  ОСОБУ: </a:t>
            </a:r>
            <a:endParaRPr lang="uk-UA" sz="800" b="1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323850" y="1916113"/>
            <a:ext cx="84248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sz="2000" b="1" i="1">
                <a:solidFill>
                  <a:srgbClr val="376092"/>
                </a:solidFill>
              </a:rPr>
              <a:t>2016 РІК                                                  2017 РІК</a:t>
            </a:r>
            <a:endParaRPr lang="uk-UA" sz="2000" i="1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3850" y="4789488"/>
            <a:ext cx="4176713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1455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1531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1689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4643438" y="4789488"/>
            <a:ext cx="4106862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1689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1777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1860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Прямоугольник 8"/>
          <p:cNvSpPr>
            <a:spLocks noChangeArrowheads="1"/>
          </p:cNvSpPr>
          <p:nvPr/>
        </p:nvSpPr>
        <p:spPr bwMode="auto">
          <a:xfrm>
            <a:off x="4643438" y="2708275"/>
            <a:ext cx="4176712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323850" y="2708275"/>
            <a:ext cx="4103688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323850" y="2781300"/>
            <a:ext cx="4106863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1167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1228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1355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4643438" y="2781300"/>
            <a:ext cx="4176712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1355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1426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1492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323850" y="2276475"/>
            <a:ext cx="8496300" cy="431800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sz="2000" b="1" i="1">
                <a:solidFill>
                  <a:srgbClr val="00FFCC"/>
                </a:solidFill>
              </a:rPr>
              <a:t>Діти віком до 6 років</a:t>
            </a: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323850" y="4292600"/>
            <a:ext cx="8496300" cy="431800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000" b="1" i="1">
                <a:solidFill>
                  <a:srgbClr val="00FFCC"/>
                </a:solidFill>
              </a:rPr>
              <a:t>Діти віком від 6 до 18 рок</a:t>
            </a:r>
            <a:r>
              <a:rPr lang="ru-RU" altLang="ru-RU" sz="2000" b="1" i="1">
                <a:solidFill>
                  <a:srgbClr val="00FFCC"/>
                </a:solidFill>
              </a:rPr>
              <a:t>ів</a:t>
            </a:r>
            <a:endParaRPr lang="uk-UA" sz="2000" b="1" i="1">
              <a:solidFill>
                <a:srgbClr val="00FFC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643438" y="4718050"/>
            <a:ext cx="4176712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23850" y="4718050"/>
            <a:ext cx="4103688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333375"/>
            <a:ext cx="8496300" cy="792163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400" b="1" i="1">
                <a:solidFill>
                  <a:srgbClr val="00FFCC"/>
                </a:solidFill>
              </a:rPr>
              <a:t>СОЦІАЛЬНІ   СТАНДАРТИ</a:t>
            </a:r>
            <a:endParaRPr lang="uk-UA" sz="2400" b="1" i="1">
              <a:solidFill>
                <a:srgbClr val="00FFCC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6381750"/>
            <a:ext cx="8677275" cy="71438"/>
          </a:xfrm>
          <a:prstGeom prst="rect">
            <a:avLst/>
          </a:prstGeom>
          <a:solidFill>
            <a:srgbClr val="40315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 eaLnBrk="0" hangingPunct="0"/>
            <a:endParaRPr lang="ru-RU" sz="1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390" name="Номер слайда 11"/>
          <p:cNvSpPr txBox="1">
            <a:spLocks noGrp="1"/>
          </p:cNvSpPr>
          <p:nvPr/>
        </p:nvSpPr>
        <p:spPr bwMode="auto">
          <a:xfrm>
            <a:off x="8605838" y="6492875"/>
            <a:ext cx="4667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ru-RU" altLang="en-US" sz="11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6400" y="1466850"/>
            <a:ext cx="20161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1196975"/>
            <a:ext cx="8496300" cy="74930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200" b="1"/>
              <a:t>РОЗМІР  ПРОЖИТКОВОГО  МІНІМУМА </a:t>
            </a:r>
          </a:p>
          <a:p>
            <a:pPr algn="ctr" eaLnBrk="0" hangingPunct="0"/>
            <a:r>
              <a:rPr lang="uk-UA" sz="2200" b="1"/>
              <a:t>НА  ОДНУ  ОСОБУ: </a:t>
            </a:r>
            <a:endParaRPr lang="uk-UA" sz="800" b="1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323850" y="1916113"/>
            <a:ext cx="84248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sz="2000" b="1" i="1">
                <a:solidFill>
                  <a:srgbClr val="376092"/>
                </a:solidFill>
              </a:rPr>
              <a:t>2016 РІК                                                  2017 РІК</a:t>
            </a:r>
            <a:endParaRPr lang="uk-UA" sz="2000" i="1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3850" y="4789488"/>
            <a:ext cx="4176713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1074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1130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1247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4643438" y="4789488"/>
            <a:ext cx="4106862" cy="128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1247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1312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1373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Прямоугольник 8"/>
          <p:cNvSpPr>
            <a:spLocks noChangeArrowheads="1"/>
          </p:cNvSpPr>
          <p:nvPr/>
        </p:nvSpPr>
        <p:spPr bwMode="auto">
          <a:xfrm>
            <a:off x="4643438" y="2708275"/>
            <a:ext cx="4176712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4" name="Прямоугольник 22"/>
          <p:cNvSpPr>
            <a:spLocks noChangeArrowheads="1"/>
          </p:cNvSpPr>
          <p:nvPr/>
        </p:nvSpPr>
        <p:spPr bwMode="auto">
          <a:xfrm>
            <a:off x="323850" y="2708275"/>
            <a:ext cx="4103688" cy="1584325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323850" y="2781300"/>
            <a:ext cx="4106863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1378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1450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1600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4643438" y="2781300"/>
            <a:ext cx="4176712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uk-UA" sz="2400" b="1"/>
              <a:t>з 1 січня		1600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травня		1684 грн.</a:t>
            </a:r>
          </a:p>
          <a:p>
            <a:pPr eaLnBrk="0" hangingPunct="0">
              <a:lnSpc>
                <a:spcPct val="110000"/>
              </a:lnSpc>
            </a:pPr>
            <a:r>
              <a:rPr lang="uk-UA" sz="2400" b="1"/>
              <a:t>з 1 грудня		1762 грн.</a:t>
            </a:r>
            <a:endParaRPr lang="uk-UA" sz="24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323850" y="2276475"/>
            <a:ext cx="8496300" cy="431800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000" b="1" i="1">
                <a:solidFill>
                  <a:srgbClr val="00FFCC"/>
                </a:solidFill>
              </a:rPr>
              <a:t>Працездатні особи</a:t>
            </a:r>
            <a:endParaRPr lang="uk-UA" sz="2000" b="1" i="1">
              <a:solidFill>
                <a:srgbClr val="00FFCC"/>
              </a:solidFill>
            </a:endParaRP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323850" y="4292600"/>
            <a:ext cx="8496300" cy="431800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000" b="1" i="1">
                <a:solidFill>
                  <a:srgbClr val="00FFCC"/>
                </a:solidFill>
              </a:rPr>
              <a:t>Особи, які втратили працездатність</a:t>
            </a:r>
            <a:endParaRPr lang="uk-UA" sz="2000" b="1" i="1">
              <a:solidFill>
                <a:srgbClr val="00FFCC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508625" y="1989138"/>
            <a:ext cx="1584325" cy="20875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323850" y="1989138"/>
            <a:ext cx="5040313" cy="2087562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333375"/>
            <a:ext cx="8496300" cy="792163"/>
          </a:xfrm>
          <a:prstGeom prst="rect">
            <a:avLst/>
          </a:prstGeom>
          <a:solidFill>
            <a:srgbClr val="4B588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/>
            <a:r>
              <a:rPr lang="uk-UA" altLang="ru-RU" sz="2400" b="1" i="1">
                <a:solidFill>
                  <a:srgbClr val="00FFCC"/>
                </a:solidFill>
              </a:rPr>
              <a:t>СОЦІАЛЬНІ   СТАНДАРТИ</a:t>
            </a:r>
            <a:endParaRPr lang="uk-UA" sz="2400" b="1" i="1">
              <a:solidFill>
                <a:srgbClr val="00FFCC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6308725"/>
            <a:ext cx="8677275" cy="71438"/>
          </a:xfrm>
          <a:prstGeom prst="rect">
            <a:avLst/>
          </a:prstGeom>
          <a:solidFill>
            <a:srgbClr val="40315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/>
          <a:p>
            <a:pPr algn="ctr" defTabSz="860425" eaLnBrk="0" hangingPunct="0"/>
            <a:endParaRPr lang="ru-RU" sz="1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8438" name="Номер слайда 11"/>
          <p:cNvSpPr txBox="1">
            <a:spLocks noGrp="1"/>
          </p:cNvSpPr>
          <p:nvPr/>
        </p:nvSpPr>
        <p:spPr bwMode="auto">
          <a:xfrm>
            <a:off x="8605838" y="6492875"/>
            <a:ext cx="46672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062" tIns="43031" rIns="86062" bIns="43031" anchor="ctr"/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ru-RU" altLang="en-US" sz="11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16400" y="1827213"/>
            <a:ext cx="2016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1341438"/>
            <a:ext cx="5040313" cy="5365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200" b="1"/>
              <a:t>Дані управління освіти</a:t>
            </a:r>
          </a:p>
          <a:p>
            <a:pPr algn="ctr" eaLnBrk="0" hangingPunct="0"/>
            <a:endParaRPr lang="uk-UA" sz="800" b="1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5435600" y="1412875"/>
            <a:ext cx="316865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b="1" i="1">
                <a:solidFill>
                  <a:srgbClr val="376092"/>
                </a:solidFill>
              </a:rPr>
              <a:t>2016 РІК          2017 РІК</a:t>
            </a:r>
            <a:endParaRPr lang="uk-UA" i="1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3850" y="2205038"/>
            <a:ext cx="482441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uk-UA" sz="1900" b="1"/>
              <a:t>Вартість харчування учнів 1-4 класів</a:t>
            </a:r>
          </a:p>
          <a:p>
            <a:pPr eaLnBrk="0" hangingPunct="0"/>
            <a:endParaRPr lang="uk-UA" sz="1000" b="1"/>
          </a:p>
          <a:p>
            <a:pPr eaLnBrk="0" hangingPunct="0"/>
            <a:r>
              <a:rPr lang="uk-UA" sz="1900" b="1"/>
              <a:t>Вартість харчування дітей пільгових категорій</a:t>
            </a:r>
          </a:p>
          <a:p>
            <a:pPr eaLnBrk="0" hangingPunct="0"/>
            <a:endParaRPr lang="uk-UA" sz="1000" b="1"/>
          </a:p>
          <a:p>
            <a:pPr eaLnBrk="0" hangingPunct="0"/>
            <a:r>
              <a:rPr lang="uk-UA" sz="1900" b="1"/>
              <a:t>Вартість харчування в пришкільних таборах</a:t>
            </a:r>
          </a:p>
        </p:txBody>
      </p:sp>
      <p:sp>
        <p:nvSpPr>
          <p:cNvPr id="2" name="Прямоугольник 8"/>
          <p:cNvSpPr>
            <a:spLocks noChangeArrowheads="1"/>
          </p:cNvSpPr>
          <p:nvPr/>
        </p:nvSpPr>
        <p:spPr bwMode="auto">
          <a:xfrm>
            <a:off x="7164388" y="1989138"/>
            <a:ext cx="1584325" cy="2087562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5580063" y="2205038"/>
            <a:ext cx="1512887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1900" b="1"/>
              <a:t>3,00 грн.</a:t>
            </a:r>
          </a:p>
          <a:p>
            <a:pPr algn="ctr" eaLnBrk="0" hangingPunct="0"/>
            <a:endParaRPr lang="uk-UA" sz="1000" b="1"/>
          </a:p>
          <a:p>
            <a:pPr algn="ctr" eaLnBrk="0" hangingPunct="0"/>
            <a:r>
              <a:rPr lang="uk-UA" sz="1900" b="1"/>
              <a:t>19,47 грн.</a:t>
            </a:r>
          </a:p>
          <a:p>
            <a:pPr algn="ctr" eaLnBrk="0" hangingPunct="0"/>
            <a:endParaRPr lang="uk-UA" sz="1900" b="1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uk-UA" sz="1000" b="1"/>
          </a:p>
          <a:p>
            <a:pPr algn="ctr" eaLnBrk="0" hangingPunct="0"/>
            <a:r>
              <a:rPr lang="uk-UA" sz="1900" b="1"/>
              <a:t>18,86 грн.</a:t>
            </a:r>
            <a:endParaRPr lang="uk-UA" sz="19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7235825" y="2205038"/>
            <a:ext cx="1512888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1900" b="1"/>
              <a:t>8,79 грн.</a:t>
            </a:r>
          </a:p>
          <a:p>
            <a:pPr algn="ctr" eaLnBrk="0" hangingPunct="0"/>
            <a:endParaRPr lang="uk-UA" sz="1000" b="1"/>
          </a:p>
          <a:p>
            <a:pPr algn="ctr" eaLnBrk="0" hangingPunct="0"/>
            <a:r>
              <a:rPr lang="uk-UA" sz="1900" b="1"/>
              <a:t>23,38 грн.</a:t>
            </a:r>
          </a:p>
          <a:p>
            <a:pPr algn="ctr" eaLnBrk="0" hangingPunct="0"/>
            <a:endParaRPr lang="uk-UA" sz="1900" b="1">
              <a:solidFill>
                <a:schemeClr val="bg1"/>
              </a:solidFill>
              <a:latin typeface="Calibri" pitchFamily="34" charset="0"/>
            </a:endParaRPr>
          </a:p>
          <a:p>
            <a:pPr algn="ctr" eaLnBrk="0" hangingPunct="0"/>
            <a:endParaRPr lang="uk-UA" sz="1000" b="1"/>
          </a:p>
          <a:p>
            <a:pPr algn="ctr" eaLnBrk="0" hangingPunct="0"/>
            <a:r>
              <a:rPr lang="uk-UA" sz="1900" b="1"/>
              <a:t>25,62 грн.</a:t>
            </a:r>
            <a:endParaRPr lang="uk-UA" sz="19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auto">
          <a:xfrm>
            <a:off x="5508625" y="5013325"/>
            <a:ext cx="1584325" cy="10795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10" name="Прямоугольник 22"/>
          <p:cNvSpPr>
            <a:spLocks noChangeArrowheads="1"/>
          </p:cNvSpPr>
          <p:nvPr/>
        </p:nvSpPr>
        <p:spPr bwMode="auto">
          <a:xfrm>
            <a:off x="323850" y="5013325"/>
            <a:ext cx="5040313" cy="1079500"/>
          </a:xfrm>
          <a:prstGeom prst="rect">
            <a:avLst/>
          </a:prstGeom>
          <a:solidFill>
            <a:srgbClr val="C6D9F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defTabSz="860425" eaLnBrk="0" hangingPunct="0"/>
            <a:endParaRPr lang="en-US" sz="11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Прямоугольник 12"/>
          <p:cNvSpPr>
            <a:spLocks noChangeArrowheads="1"/>
          </p:cNvSpPr>
          <p:nvPr/>
        </p:nvSpPr>
        <p:spPr bwMode="auto">
          <a:xfrm>
            <a:off x="4216400" y="4059238"/>
            <a:ext cx="2016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0147" tIns="40074" rIns="80147" bIns="40074">
            <a:spAutoFit/>
          </a:bodyPr>
          <a:lstStyle/>
          <a:p>
            <a:pPr defTabSz="860425" eaLnBrk="0" hangingPunct="0"/>
            <a:r>
              <a:rPr lang="en-US" sz="1200" b="1">
                <a:solidFill>
                  <a:srgbClr val="262626"/>
                </a:solidFill>
                <a:latin typeface="Century Gothic" pitchFamily="34" charset="0"/>
              </a:rPr>
              <a:t> </a:t>
            </a:r>
            <a:endParaRPr lang="uk-UA" sz="1200" b="1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323850" y="4365625"/>
            <a:ext cx="5040313" cy="536575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200" b="1"/>
              <a:t>Дані управління охорони здоров</a:t>
            </a:r>
            <a:r>
              <a:rPr lang="en-US" sz="2200" b="1"/>
              <a:t>’</a:t>
            </a:r>
            <a:r>
              <a:rPr lang="uk-UA" sz="2200" b="1"/>
              <a:t>я</a:t>
            </a:r>
          </a:p>
          <a:p>
            <a:pPr algn="ctr" eaLnBrk="0" hangingPunct="0"/>
            <a:endParaRPr lang="uk-UA" sz="800" b="1"/>
          </a:p>
        </p:txBody>
      </p:sp>
      <p:sp>
        <p:nvSpPr>
          <p:cNvPr id="14" name="Прямоугольник 19"/>
          <p:cNvSpPr>
            <a:spLocks noChangeArrowheads="1"/>
          </p:cNvSpPr>
          <p:nvPr/>
        </p:nvSpPr>
        <p:spPr bwMode="auto">
          <a:xfrm>
            <a:off x="5435600" y="4437063"/>
            <a:ext cx="316865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/>
          <a:p>
            <a:pPr algn="ctr" defTabSz="860425" eaLnBrk="0" hangingPunct="0"/>
            <a:r>
              <a:rPr lang="uk-UA" b="1" i="1">
                <a:solidFill>
                  <a:srgbClr val="376092"/>
                </a:solidFill>
              </a:rPr>
              <a:t>2016 РІК          2017 РІК</a:t>
            </a:r>
            <a:endParaRPr lang="uk-UA" i="1">
              <a:latin typeface="Calibri" pitchFamily="34" charset="0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323850" y="5064125"/>
            <a:ext cx="4824413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/>
            <a:r>
              <a:rPr lang="uk-UA" sz="2000" b="1"/>
              <a:t>Вартість ліжко-дня на медикаменти</a:t>
            </a:r>
          </a:p>
          <a:p>
            <a:pPr eaLnBrk="0" hangingPunct="0"/>
            <a:endParaRPr lang="uk-UA" sz="1500" b="1"/>
          </a:p>
          <a:p>
            <a:pPr eaLnBrk="0" hangingPunct="0"/>
            <a:r>
              <a:rPr lang="uk-UA" sz="2000" b="1"/>
              <a:t>Вартість ліжко-дня на</a:t>
            </a:r>
            <a:r>
              <a:rPr lang="uk-UA" sz="2000"/>
              <a:t> </a:t>
            </a:r>
            <a:r>
              <a:rPr lang="uk-UA" sz="2000" b="1"/>
              <a:t>харчування </a:t>
            </a:r>
          </a:p>
        </p:txBody>
      </p:sp>
      <p:sp>
        <p:nvSpPr>
          <p:cNvPr id="17" name="Прямоугольник 8"/>
          <p:cNvSpPr>
            <a:spLocks noChangeArrowheads="1"/>
          </p:cNvSpPr>
          <p:nvPr/>
        </p:nvSpPr>
        <p:spPr bwMode="auto">
          <a:xfrm>
            <a:off x="7164388" y="5013325"/>
            <a:ext cx="1584325" cy="10795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 anchor="ctr"/>
          <a:lstStyle/>
          <a:p>
            <a:pPr algn="ctr" defTabSz="860425"/>
            <a:endParaRPr lang="en-US" sz="1200"/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5580063" y="5084763"/>
            <a:ext cx="1512887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000" b="1"/>
              <a:t>6,68 грн.</a:t>
            </a:r>
          </a:p>
          <a:p>
            <a:pPr algn="ctr" eaLnBrk="0" hangingPunct="0"/>
            <a:endParaRPr lang="uk-UA" sz="1500" b="1"/>
          </a:p>
          <a:p>
            <a:pPr algn="ctr" eaLnBrk="0" hangingPunct="0"/>
            <a:r>
              <a:rPr lang="uk-UA" sz="2000" b="1"/>
              <a:t>3,83 грн.</a:t>
            </a:r>
            <a:endParaRPr lang="uk-UA" sz="20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7235825" y="5084763"/>
            <a:ext cx="1512888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>
            <a:spAutoFit/>
          </a:bodyPr>
          <a:lstStyle>
            <a:lvl1pPr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650875" indent="-2508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001713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403350" indent="-201613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803400" indent="-200025" defTabSz="8604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2606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7178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1750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632200" indent="-200025" defTabSz="8604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uk-UA" sz="2000" b="1"/>
              <a:t>16,18 грн.</a:t>
            </a:r>
          </a:p>
          <a:p>
            <a:pPr algn="ctr" eaLnBrk="0" hangingPunct="0"/>
            <a:endParaRPr lang="uk-UA" sz="1500" b="1"/>
          </a:p>
          <a:p>
            <a:pPr algn="ctr" eaLnBrk="0" hangingPunct="0"/>
            <a:r>
              <a:rPr lang="uk-UA" sz="2000" b="1"/>
              <a:t>4,10 грн.</a:t>
            </a:r>
            <a:endParaRPr lang="uk-UA" sz="20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318</Words>
  <Application>Microsoft Office PowerPoint</Application>
  <PresentationFormat>Экран (4:3)</PresentationFormat>
  <Paragraphs>119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Century Gothic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MFU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Ivancheskyl</dc:creator>
  <cp:lastModifiedBy>manilich</cp:lastModifiedBy>
  <cp:revision>38</cp:revision>
  <dcterms:created xsi:type="dcterms:W3CDTF">2016-12-01T15:46:21Z</dcterms:created>
  <dcterms:modified xsi:type="dcterms:W3CDTF">2017-01-13T09:58:14Z</dcterms:modified>
</cp:coreProperties>
</file>