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319" r:id="rId2"/>
    <p:sldId id="321" r:id="rId3"/>
    <p:sldId id="322" r:id="rId4"/>
    <p:sldId id="316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06" autoAdjust="0"/>
    <p:restoredTop sz="98934" autoAdjust="0"/>
  </p:normalViewPr>
  <p:slideViewPr>
    <p:cSldViewPr>
      <p:cViewPr>
        <p:scale>
          <a:sx n="80" d="100"/>
          <a:sy n="80" d="100"/>
        </p:scale>
        <p:origin x="-792" y="-6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38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56401F-723A-4196-9785-3D74A209E20B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0DBC66-209F-42B9-A320-33E0AAA8B9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8972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DBC66-209F-42B9-A320-33E0AAA8B90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578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DBC66-209F-42B9-A320-33E0AAA8B90E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DBC66-209F-42B9-A320-33E0AAA8B90E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7745-A94C-4BB9-BE17-6BB0859275D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21846-1F6E-4F9B-8465-E139161C49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5936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7745-A94C-4BB9-BE17-6BB0859275D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21846-1F6E-4F9B-8465-E139161C49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561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7745-A94C-4BB9-BE17-6BB0859275D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21846-1F6E-4F9B-8465-E139161C49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2847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7745-A94C-4BB9-BE17-6BB0859275D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21846-1F6E-4F9B-8465-E139161C49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9952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7745-A94C-4BB9-BE17-6BB0859275D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21846-1F6E-4F9B-8465-E139161C49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925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7745-A94C-4BB9-BE17-6BB0859275D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21846-1F6E-4F9B-8465-E139161C49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1916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7745-A94C-4BB9-BE17-6BB0859275D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21846-1F6E-4F9B-8465-E139161C49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09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7745-A94C-4BB9-BE17-6BB0859275D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21846-1F6E-4F9B-8465-E139161C49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4047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7745-A94C-4BB9-BE17-6BB0859275D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21846-1F6E-4F9B-8465-E139161C49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1033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7745-A94C-4BB9-BE17-6BB0859275D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21846-1F6E-4F9B-8465-E139161C49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86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5B7745-A94C-4BB9-BE17-6BB0859275D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621846-1F6E-4F9B-8465-E139161C49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531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5B7745-A94C-4BB9-BE17-6BB0859275D8}" type="datetimeFigureOut">
              <a:rPr lang="ru-RU" smtClean="0"/>
              <a:t>30.11.2017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621846-1F6E-4F9B-8465-E139161C49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7179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867"/>
            <a:ext cx="9144000" cy="562074"/>
          </a:xfrm>
        </p:spPr>
        <p:txBody>
          <a:bodyPr>
            <a:noAutofit/>
          </a:bodyPr>
          <a:lstStyle/>
          <a:p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КОНКУРС </a:t>
            </a:r>
            <a:r>
              <a:rPr lang="uk-U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– </a:t>
            </a:r>
            <a:r>
              <a:rPr lang="uk-UA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вул.Героїв</a:t>
            </a: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майдану, 42   гараж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8622" y="1678247"/>
            <a:ext cx="3264363" cy="2448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376" y="1570235"/>
            <a:ext cx="3552394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4955" y="4386256"/>
            <a:ext cx="3171699" cy="23787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4342323"/>
            <a:ext cx="3278122" cy="2458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Текст 2"/>
          <p:cNvSpPr>
            <a:spLocks noGrp="1"/>
          </p:cNvSpPr>
          <p:nvPr>
            <p:ph sz="half" idx="2"/>
          </p:nvPr>
        </p:nvSpPr>
        <p:spPr>
          <a:xfrm>
            <a:off x="32724" y="548680"/>
            <a:ext cx="9111275" cy="1021556"/>
          </a:xfrm>
          <a:solidFill>
            <a:schemeClr val="bg1"/>
          </a:solidFill>
        </p:spPr>
        <p:txBody>
          <a:bodyPr>
            <a:normAutofit fontScale="55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uk-UA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Площа – </a:t>
            </a:r>
            <a:r>
              <a:rPr lang="uk-UA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14,7 </a:t>
            </a:r>
            <a:r>
              <a:rPr lang="uk-UA" sz="32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uk-UA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цегляний гараж  </a:t>
            </a:r>
            <a:endParaRPr lang="uk-UA" sz="32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uk-UA" sz="2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Профіль використання </a:t>
            </a:r>
            <a:r>
              <a:rPr lang="uk-UA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29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зберігання автомобіля</a:t>
            </a:r>
            <a:r>
              <a:rPr lang="en-US" sz="29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9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для </a:t>
            </a:r>
            <a:r>
              <a:rPr lang="ru-RU" sz="29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пільгово</a:t>
            </a:r>
            <a:r>
              <a:rPr lang="uk-UA" sz="29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ї категорії громадян,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початкова ставка орендної плати в місяць </a:t>
            </a:r>
            <a:r>
              <a:rPr lang="uk-UA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uk-UA" sz="2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8,</a:t>
            </a:r>
            <a:r>
              <a:rPr lang="en-US" sz="2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92</a:t>
            </a:r>
            <a:r>
              <a:rPr lang="uk-UA" sz="2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  за 1 </a:t>
            </a:r>
            <a:r>
              <a:rPr lang="uk-UA" sz="26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uk-UA" sz="2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 (без ПДВ);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Сума </a:t>
            </a:r>
            <a:r>
              <a:rPr lang="uk-UA" sz="2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застави </a:t>
            </a:r>
            <a:r>
              <a:rPr lang="uk-UA" sz="2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29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500 ГРН</a:t>
            </a:r>
          </a:p>
          <a:p>
            <a:pPr marL="0" indent="0">
              <a:buNone/>
            </a:pP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447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867"/>
            <a:ext cx="9144000" cy="452805"/>
          </a:xfrm>
        </p:spPr>
        <p:txBody>
          <a:bodyPr>
            <a:noAutofit/>
          </a:bodyPr>
          <a:lstStyle/>
          <a:p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конкурс </a:t>
            </a:r>
            <a:r>
              <a:rPr lang="uk-U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– </a:t>
            </a:r>
            <a:r>
              <a:rPr lang="uk-UA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вул.комарова</a:t>
            </a: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 7-а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Текст 2"/>
          <p:cNvSpPr>
            <a:spLocks noGrp="1"/>
          </p:cNvSpPr>
          <p:nvPr>
            <p:ph sz="half" idx="2"/>
          </p:nvPr>
        </p:nvSpPr>
        <p:spPr>
          <a:xfrm>
            <a:off x="32282" y="526588"/>
            <a:ext cx="9111275" cy="1678276"/>
          </a:xfr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uk-UA" sz="1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Площа – </a:t>
            </a:r>
            <a:r>
              <a:rPr lang="uk-UA" sz="1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82,0  </a:t>
            </a:r>
            <a:r>
              <a:rPr lang="uk-UA" sz="16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uk-UA" sz="1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1 поверх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1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Профіль використання – </a:t>
            </a:r>
            <a:r>
              <a:rPr lang="uk-UA" sz="1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пропозицією орендаря, для здійснення господарської комерційної діяльності,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1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Балансоутримувач </a:t>
            </a:r>
            <a:r>
              <a:rPr lang="uk-UA" sz="1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1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МКП «</a:t>
            </a:r>
            <a:r>
              <a:rPr lang="uk-UA" sz="16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Чернівцітеплокомуненерго</a:t>
            </a:r>
            <a:r>
              <a:rPr lang="uk-UA" sz="1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1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початкова ставка орендної плати в місяць </a:t>
            </a:r>
            <a:r>
              <a:rPr lang="uk-UA" sz="1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     </a:t>
            </a:r>
            <a:r>
              <a:rPr lang="uk-UA" sz="1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77,73 грн.  </a:t>
            </a:r>
            <a:r>
              <a:rPr lang="uk-UA" sz="1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1 </a:t>
            </a:r>
            <a:r>
              <a:rPr lang="uk-UA" sz="1600" b="1" dirty="0" err="1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uk-UA" sz="1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sz="16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(без ПДВ);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1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Сума застави – </a:t>
            </a:r>
            <a:r>
              <a:rPr lang="uk-UA" sz="1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10000 грн</a:t>
            </a:r>
            <a:endParaRPr lang="ru-RU" sz="1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72" y="2348880"/>
            <a:ext cx="4128459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6036" y="3284984"/>
            <a:ext cx="4788451" cy="359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Рамка 3"/>
          <p:cNvSpPr/>
          <p:nvPr/>
        </p:nvSpPr>
        <p:spPr>
          <a:xfrm>
            <a:off x="4086279" y="4149080"/>
            <a:ext cx="4967964" cy="2304256"/>
          </a:xfrm>
          <a:prstGeom prst="frame">
            <a:avLst>
              <a:gd name="adj1" fmla="val 4254"/>
            </a:avLst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>
                <a:solidFill>
                  <a:srgbClr val="FF0000"/>
                </a:solidFill>
              </a:ln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724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2805"/>
          </a:xfrm>
        </p:spPr>
        <p:txBody>
          <a:bodyPr>
            <a:noAutofit/>
          </a:bodyPr>
          <a:lstStyle/>
          <a:p>
            <a:r>
              <a:rPr lang="ru-RU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конкурс</a:t>
            </a: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uk-UA" sz="36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– </a:t>
            </a:r>
            <a:r>
              <a:rPr lang="uk-UA" sz="36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вул.комарова</a:t>
            </a:r>
            <a:r>
              <a:rPr lang="uk-UA" sz="3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bg2">
                    <a:lumMod val="1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, 7-а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bg2">
                  <a:lumMod val="1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631" y="1655342"/>
            <a:ext cx="2690137" cy="2017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9712" y="1413437"/>
            <a:ext cx="1944258" cy="2592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0033" y="4387085"/>
            <a:ext cx="1666503" cy="2222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Текст 2"/>
          <p:cNvSpPr>
            <a:spLocks noGrp="1"/>
          </p:cNvSpPr>
          <p:nvPr>
            <p:ph sz="half" idx="2"/>
          </p:nvPr>
        </p:nvSpPr>
        <p:spPr>
          <a:xfrm>
            <a:off x="1" y="404664"/>
            <a:ext cx="9144000" cy="1296144"/>
          </a:xfrm>
        </p:spPr>
        <p:txBody>
          <a:bodyPr>
            <a:normAutofit fontScale="40000" lnSpcReduction="2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uk-UA" sz="27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Площа</a:t>
            </a:r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uk-UA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82,0  </a:t>
            </a:r>
            <a:r>
              <a:rPr lang="uk-UA" sz="40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uk-UA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1 поверх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sz="27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Профіль використання </a:t>
            </a:r>
            <a:r>
              <a:rPr lang="uk-UA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пропозицією орендаря, для здійснення господарської комерційної діяльності,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початкова </a:t>
            </a: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ставка орендної плати в місяць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uk-UA" sz="35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77,73 грн.  за 1 </a:t>
            </a:r>
            <a:r>
              <a:rPr lang="uk-UA" sz="3500" b="1" dirty="0" err="1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кв.м</a:t>
            </a:r>
            <a:r>
              <a:rPr lang="uk-UA" sz="35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(без ПДВ</a:t>
            </a:r>
            <a:r>
              <a:rPr lang="uk-UA" sz="35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uk-UA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Сума </a:t>
            </a:r>
            <a:r>
              <a:rPr lang="uk-UA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застави </a:t>
            </a:r>
            <a:r>
              <a:rPr lang="uk-UA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uk-UA" sz="32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10000 </a:t>
            </a:r>
            <a:r>
              <a:rPr lang="uk-UA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грн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2450424"/>
            <a:ext cx="2411759" cy="4285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89040"/>
            <a:ext cx="4139952" cy="2329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274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05819"/>
            <a:ext cx="8928992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відбудеться 22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.12</a:t>
            </a: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.2017 року об 11.00 год.</a:t>
            </a:r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приміщенні департаменту економіки міської ради (вул.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О.Кобилянської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3,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2).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Останній день подання заяв на участь в конкурсі </a:t>
            </a: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.12.</a:t>
            </a: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uk-UA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року включно.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Ознайомитись з об’єктом оренди можна в робочі дні за місцем його розташування при сприянні департаменту економіки міської ради.             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Застава вноситься на рахунок № 37322008000712 у ГУДК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Чернівецькій області, МФО 856135, код ЄДРПОУ 25082698, отримувач - департамент економіки міської ради.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Особливі умови конкурсу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після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укладення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договору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оренди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орендар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компенсує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орендодавцю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витрати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виготовлення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незалежної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оцінки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рецензування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н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ставку орендної плати нараховується податок на додану вартість в розмірі  20 %.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термін договору оренди визначається за погодженням сторін.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uk-UA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участі в конкурсі необхідно подати в департамент економіки міської ради:</a:t>
            </a: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заяву на участь у конкурсі встановленого зразка;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запечатану у конверті конкурсну пропозицію, в якій повинно міститися зобов'язання (пропозиції) щодо виконання умов конкурсу, додаткові зобов'язання щодо експлуатації об'єкта;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копію платіжного доручення або квитанції про сплату застави, з відміткою банківської установи;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q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відомості про учасника.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Іншу інформацію про конкурс, перелік необхідних документів та бланки заяв на участь в конкурсі, можна отримати в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департаменті економіки міської ради  вул.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О.Кобилянської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  (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20, 26) 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 за </a:t>
            </a:r>
            <a:r>
              <a:rPr lang="uk-UA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52-63-17, 52-42-59.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808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1896</TotalTime>
  <Words>394</Words>
  <Application>Microsoft Office PowerPoint</Application>
  <PresentationFormat>Экран (4:3)</PresentationFormat>
  <Paragraphs>33</Paragraphs>
  <Slides>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КОНКУРС – вул.Героїв майдану, 42   гараж</vt:lpstr>
      <vt:lpstr>конкурс – вул.комарова, 7-а</vt:lpstr>
      <vt:lpstr>конкурс – вул.комарова, 7-а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Valya</cp:lastModifiedBy>
  <cp:revision>158</cp:revision>
  <dcterms:created xsi:type="dcterms:W3CDTF">2017-01-17T17:22:00Z</dcterms:created>
  <dcterms:modified xsi:type="dcterms:W3CDTF">2017-11-30T15:36:38Z</dcterms:modified>
</cp:coreProperties>
</file>