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diagrams/layout1.xml" ContentType="application/vnd.openxmlformats-officedocument.drawingml.diagramLayou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diagrams/data1.xml" ContentType="application/vnd.openxmlformats-officedocument.drawingml.diagramData+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5"/>
  </p:notesMasterIdLst>
  <p:handoutMasterIdLst>
    <p:handoutMasterId r:id="rId26"/>
  </p:handoutMasterIdLst>
  <p:sldIdLst>
    <p:sldId id="256" r:id="rId2"/>
    <p:sldId id="257" r:id="rId3"/>
    <p:sldId id="258" r:id="rId4"/>
    <p:sldId id="259" r:id="rId5"/>
    <p:sldId id="293" r:id="rId6"/>
    <p:sldId id="282" r:id="rId7"/>
    <p:sldId id="260" r:id="rId8"/>
    <p:sldId id="267" r:id="rId9"/>
    <p:sldId id="263" r:id="rId10"/>
    <p:sldId id="266" r:id="rId11"/>
    <p:sldId id="285" r:id="rId12"/>
    <p:sldId id="268" r:id="rId13"/>
    <p:sldId id="269" r:id="rId14"/>
    <p:sldId id="270" r:id="rId15"/>
    <p:sldId id="271" r:id="rId16"/>
    <p:sldId id="272" r:id="rId17"/>
    <p:sldId id="275" r:id="rId18"/>
    <p:sldId id="289" r:id="rId19"/>
    <p:sldId id="295" r:id="rId20"/>
    <p:sldId id="273" r:id="rId21"/>
    <p:sldId id="277" r:id="rId22"/>
    <p:sldId id="278" r:id="rId23"/>
    <p:sldId id="286" r:id="rId24"/>
  </p:sldIdLst>
  <p:sldSz cx="6858000" cy="9144000" type="screen4x3"/>
  <p:notesSz cx="9942513" cy="67611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Помір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Помір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505E3EF-67EA-436B-97B2-0124C06EBD24}" styleName="Помір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775DCB02-9BB8-47FD-8907-85C794F793BA}" styleName="Стиль із теми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27102A9-8310-4765-A935-A1911B00CA55}" styleName="Світлий стиль 1 – акцент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5758FB7-9AC5-4552-8A53-C91805E547FA}" styleName="Стиль із теми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27F97BB-C833-4FB7-BDE5-3F7075034690}" styleName="Стиль із теми 2 – акцент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2838BEF-8BB2-4498-84A7-C5851F593DF1}" styleName="Помір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583" autoAdjust="0"/>
    <p:restoredTop sz="92832" autoAdjust="0"/>
  </p:normalViewPr>
  <p:slideViewPr>
    <p:cSldViewPr>
      <p:cViewPr>
        <p:scale>
          <a:sx n="66" d="100"/>
          <a:sy n="66" d="100"/>
        </p:scale>
        <p:origin x="-1824" y="498"/>
      </p:cViewPr>
      <p:guideLst>
        <p:guide orient="horz" pos="2880"/>
        <p:guide pos="2160"/>
      </p:guideLst>
    </p:cSldViewPr>
  </p:slideViewPr>
  <p:outlineViewPr>
    <p:cViewPr>
      <p:scale>
        <a:sx n="33" d="100"/>
        <a:sy n="33" d="100"/>
      </p:scale>
      <p:origin x="0" y="1746"/>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Microsoft_Office_Excel8.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uk-UA"/>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lang="en-US" sz="1400" b="1" i="0" u="none" strike="noStrike" kern="1200" baseline="0">
                <a:solidFill>
                  <a:srgbClr val="738AC8">
                    <a:lumMod val="75000"/>
                  </a:srgbClr>
                </a:solidFill>
                <a:latin typeface="Times New Roman" pitchFamily="18" charset="0"/>
                <a:ea typeface="+mn-ea"/>
                <a:cs typeface="Times New Roman" pitchFamily="18" charset="0"/>
              </a:defRPr>
            </a:pPr>
            <a:r>
              <a:rPr lang="en-US" sz="1400" b="1" i="0" baseline="0" dirty="0" smtClean="0"/>
              <a:t>AGE STRUCTURE</a:t>
            </a:r>
          </a:p>
        </c:rich>
      </c:tx>
      <c:layout>
        <c:manualLayout>
          <c:xMode val="edge"/>
          <c:yMode val="edge"/>
          <c:x val="0.12806749014058721"/>
          <c:y val="0.14155750408696224"/>
        </c:manualLayout>
      </c:layout>
    </c:title>
    <c:plotArea>
      <c:layout/>
      <c:pieChart>
        <c:varyColors val="1"/>
        <c:ser>
          <c:idx val="0"/>
          <c:order val="0"/>
          <c:tx>
            <c:strRef>
              <c:f>Аркуш1!$B$1</c:f>
              <c:strCache>
                <c:ptCount val="1"/>
                <c:pt idx="0">
                  <c:v>AGE SRTUCTURE</c:v>
                </c:pt>
              </c:strCache>
            </c:strRef>
          </c:tx>
          <c:spPr>
            <a:solidFill>
              <a:schemeClr val="accent6">
                <a:lumMod val="75000"/>
              </a:schemeClr>
            </a:solidFill>
          </c:spPr>
          <c:explosion val="4"/>
          <c:dPt>
            <c:idx val="0"/>
            <c:spPr>
              <a:solidFill>
                <a:schemeClr val="accent5">
                  <a:lumMod val="75000"/>
                </a:schemeClr>
              </a:solidFill>
            </c:spPr>
          </c:dPt>
          <c:dPt>
            <c:idx val="1"/>
            <c:explosion val="0"/>
            <c:spPr>
              <a:solidFill>
                <a:schemeClr val="accent4"/>
              </a:solidFill>
            </c:spPr>
          </c:dPt>
          <c:dPt>
            <c:idx val="2"/>
            <c:spPr>
              <a:solidFill>
                <a:schemeClr val="accent5">
                  <a:lumMod val="60000"/>
                  <a:lumOff val="40000"/>
                </a:schemeClr>
              </a:solidFill>
            </c:spPr>
          </c:dPt>
          <c:dLbls>
            <c:dLbl>
              <c:idx val="0"/>
              <c:layout>
                <c:manualLayout>
                  <c:x val="-0.14513386916934171"/>
                  <c:y val="-0.12522014014903693"/>
                </c:manualLayout>
              </c:layout>
              <c:tx>
                <c:rich>
                  <a:bodyPr/>
                  <a:lstStyle/>
                  <a:p>
                    <a:r>
                      <a:rPr lang="uk-UA" sz="1200" dirty="0" smtClean="0"/>
                      <a:t>14,7</a:t>
                    </a:r>
                    <a:r>
                      <a:rPr sz="1200" dirty="0" smtClean="0"/>
                      <a:t>%</a:t>
                    </a:r>
                    <a:endParaRPr sz="1200" dirty="0"/>
                  </a:p>
                </c:rich>
              </c:tx>
              <c:showPercent val="1"/>
            </c:dLbl>
            <c:dLbl>
              <c:idx val="1"/>
              <c:layout>
                <c:manualLayout>
                  <c:x val="0.1598286013915132"/>
                  <c:y val="-3.1421838177533696E-3"/>
                </c:manualLayout>
              </c:layout>
              <c:tx>
                <c:rich>
                  <a:bodyPr/>
                  <a:lstStyle/>
                  <a:p>
                    <a:r>
                      <a:rPr dirty="0" smtClean="0"/>
                      <a:t>72.3%</a:t>
                    </a:r>
                    <a:endParaRPr dirty="0"/>
                  </a:p>
                </c:rich>
              </c:tx>
              <c:showPercent val="1"/>
            </c:dLbl>
            <c:dLbl>
              <c:idx val="2"/>
              <c:layout>
                <c:manualLayout>
                  <c:x val="-0.1437873522873917"/>
                  <c:y val="0.12624780374197181"/>
                </c:manualLayout>
              </c:layout>
              <c:tx>
                <c:rich>
                  <a:bodyPr/>
                  <a:lstStyle/>
                  <a:p>
                    <a:pPr>
                      <a:defRPr lang="en-US" sz="1200">
                        <a:solidFill>
                          <a:srgbClr val="000000"/>
                        </a:solidFill>
                      </a:defRPr>
                    </a:pPr>
                    <a:r>
                      <a:rPr lang="uk-UA" sz="1200" dirty="0" smtClean="0">
                        <a:solidFill>
                          <a:srgbClr val="000000"/>
                        </a:solidFill>
                      </a:rPr>
                      <a:t>1</a:t>
                    </a:r>
                    <a:r>
                      <a:rPr lang="en-US" sz="1200" dirty="0" smtClean="0">
                        <a:solidFill>
                          <a:srgbClr val="000000"/>
                        </a:solidFill>
                      </a:rPr>
                      <a:t>3</a:t>
                    </a:r>
                    <a:r>
                      <a:rPr sz="1200" dirty="0" smtClean="0">
                        <a:solidFill>
                          <a:srgbClr val="000000"/>
                        </a:solidFill>
                      </a:rPr>
                      <a:t>%</a:t>
                    </a:r>
                    <a:endParaRPr sz="1200" dirty="0">
                      <a:solidFill>
                        <a:srgbClr val="000000"/>
                      </a:solidFill>
                    </a:endParaRPr>
                  </a:p>
                </c:rich>
              </c:tx>
              <c:spPr>
                <a:ln>
                  <a:noFill/>
                </a:ln>
              </c:spPr>
              <c:showPercent val="1"/>
            </c:dLbl>
            <c:spPr>
              <a:ln>
                <a:noFill/>
              </a:ln>
            </c:spPr>
            <c:txPr>
              <a:bodyPr/>
              <a:lstStyle/>
              <a:p>
                <a:pPr>
                  <a:defRPr lang="en-US" sz="1400">
                    <a:solidFill>
                      <a:schemeClr val="tx1"/>
                    </a:solidFill>
                  </a:defRPr>
                </a:pPr>
                <a:endParaRPr lang="uk-UA"/>
              </a:p>
            </c:txPr>
            <c:showPercent val="1"/>
            <c:showLeaderLines val="1"/>
            <c:leaderLines>
              <c:spPr>
                <a:ln>
                  <a:solidFill>
                    <a:schemeClr val="bg1">
                      <a:lumMod val="50000"/>
                    </a:schemeClr>
                  </a:solidFill>
                </a:ln>
              </c:spPr>
            </c:leaderLines>
          </c:dLbls>
          <c:cat>
            <c:strRef>
              <c:f>Аркуш1!$A$2:$A$4</c:f>
              <c:strCache>
                <c:ptCount val="3"/>
                <c:pt idx="0">
                  <c:v>0-14 years</c:v>
                </c:pt>
                <c:pt idx="1">
                  <c:v>15-64 year</c:v>
                </c:pt>
                <c:pt idx="2">
                  <c:v>65+</c:v>
                </c:pt>
              </c:strCache>
            </c:strRef>
          </c:cat>
          <c:val>
            <c:numRef>
              <c:f>Аркуш1!$B$2:$B$4</c:f>
              <c:numCache>
                <c:formatCode>0.00%</c:formatCode>
                <c:ptCount val="3"/>
                <c:pt idx="0">
                  <c:v>0.18100000000000005</c:v>
                </c:pt>
                <c:pt idx="1">
                  <c:v>0.63500000000000023</c:v>
                </c:pt>
                <c:pt idx="2">
                  <c:v>0.18400000000000005</c:v>
                </c:pt>
              </c:numCache>
            </c:numRef>
          </c:val>
        </c:ser>
        <c:dLbls>
          <c:showPercent val="1"/>
        </c:dLbls>
        <c:firstSliceAng val="90"/>
      </c:pieChart>
    </c:plotArea>
    <c:legend>
      <c:legendPos val="r"/>
      <c:legendEntry>
        <c:idx val="0"/>
        <c:txPr>
          <a:bodyPr/>
          <a:lstStyle/>
          <a:p>
            <a:pPr>
              <a:defRPr sz="1200">
                <a:solidFill>
                  <a:srgbClr val="000000"/>
                </a:solidFill>
                <a:latin typeface="Times New Roman" pitchFamily="18" charset="0"/>
                <a:cs typeface="Times New Roman" pitchFamily="18" charset="0"/>
              </a:defRPr>
            </a:pPr>
            <a:endParaRPr lang="uk-UA"/>
          </a:p>
        </c:txPr>
      </c:legendEntry>
      <c:legendEntry>
        <c:idx val="1"/>
        <c:txPr>
          <a:bodyPr/>
          <a:lstStyle/>
          <a:p>
            <a:pPr>
              <a:defRPr sz="1200">
                <a:solidFill>
                  <a:srgbClr val="000000"/>
                </a:solidFill>
                <a:latin typeface="Times New Roman" pitchFamily="18" charset="0"/>
                <a:cs typeface="Times New Roman" pitchFamily="18" charset="0"/>
              </a:defRPr>
            </a:pPr>
            <a:endParaRPr lang="uk-UA"/>
          </a:p>
        </c:txPr>
      </c:legendEntry>
      <c:legendEntry>
        <c:idx val="2"/>
        <c:txPr>
          <a:bodyPr/>
          <a:lstStyle/>
          <a:p>
            <a:pPr>
              <a:defRPr sz="1200">
                <a:solidFill>
                  <a:srgbClr val="000000"/>
                </a:solidFill>
                <a:latin typeface="Times New Roman" pitchFamily="18" charset="0"/>
                <a:cs typeface="Times New Roman" pitchFamily="18" charset="0"/>
              </a:defRPr>
            </a:pPr>
            <a:endParaRPr lang="uk-UA"/>
          </a:p>
        </c:txPr>
      </c:legendEntry>
      <c:layout/>
      <c:txPr>
        <a:bodyPr/>
        <a:lstStyle/>
        <a:p>
          <a:pPr>
            <a:defRPr lang="en-US">
              <a:solidFill>
                <a:schemeClr val="bg1">
                  <a:lumMod val="50000"/>
                </a:schemeClr>
              </a:solidFill>
              <a:latin typeface="Times New Roman" pitchFamily="18" charset="0"/>
              <a:cs typeface="Times New Roman" pitchFamily="18" charset="0"/>
            </a:defRPr>
          </a:pPr>
          <a:endParaRPr lang="uk-UA"/>
        </a:p>
      </c:txPr>
    </c:legend>
    <c:plotVisOnly val="1"/>
    <c:dispBlanksAs val="zero"/>
  </c:chart>
  <c:txPr>
    <a:bodyPr/>
    <a:lstStyle/>
    <a:p>
      <a:pPr>
        <a:defRPr sz="1800">
          <a:solidFill>
            <a:schemeClr val="accent5">
              <a:lumMod val="75000"/>
            </a:schemeClr>
          </a:solidFill>
        </a:defRPr>
      </a:pPr>
      <a:endParaRPr lang="uk-UA"/>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uk-UA"/>
  <c:style val="7"/>
  <c:chart>
    <c:title>
      <c:tx>
        <c:rich>
          <a:bodyPr/>
          <a:lstStyle/>
          <a:p>
            <a:pPr>
              <a:defRPr sz="1200">
                <a:solidFill>
                  <a:schemeClr val="bg1">
                    <a:lumMod val="50000"/>
                  </a:schemeClr>
                </a:solidFill>
                <a:latin typeface="Times New Roman" pitchFamily="18" charset="0"/>
                <a:cs typeface="Times New Roman" pitchFamily="18" charset="0"/>
              </a:defRPr>
            </a:pPr>
            <a:r>
              <a:rPr lang="en-US" sz="1200" b="1" i="0" baseline="0" dirty="0" smtClean="0">
                <a:latin typeface="Times New Roman" pitchFamily="18" charset="0"/>
                <a:cs typeface="Times New Roman" pitchFamily="18" charset="0"/>
              </a:rPr>
              <a:t>Schools in </a:t>
            </a:r>
            <a:r>
              <a:rPr lang="en-US" sz="1200" b="1" i="0" baseline="0" dirty="0" err="1" smtClean="0">
                <a:latin typeface="Times New Roman" pitchFamily="18" charset="0"/>
                <a:cs typeface="Times New Roman" pitchFamily="18" charset="0"/>
              </a:rPr>
              <a:t>Chernivtsi</a:t>
            </a:r>
            <a:endParaRPr lang="ru-RU" sz="1200" b="1" i="0" baseline="0" dirty="0">
              <a:latin typeface="Times New Roman" pitchFamily="18" charset="0"/>
              <a:cs typeface="Times New Roman" pitchFamily="18" charset="0"/>
            </a:endParaRPr>
          </a:p>
        </c:rich>
      </c:tx>
      <c:layout/>
    </c:title>
    <c:view3D>
      <c:rotX val="75"/>
      <c:perspective val="30"/>
    </c:view3D>
    <c:plotArea>
      <c:layout/>
      <c:pie3DChart>
        <c:varyColors val="1"/>
        <c:ser>
          <c:idx val="0"/>
          <c:order val="0"/>
          <c:tx>
            <c:strRef>
              <c:f>Аркуш1!$B$1</c:f>
              <c:strCache>
                <c:ptCount val="1"/>
                <c:pt idx="0">
                  <c:v>Schools in Chernivtsi
</c:v>
                </c:pt>
              </c:strCache>
            </c:strRef>
          </c:tx>
          <c:dLbls>
            <c:dLbl>
              <c:idx val="0"/>
              <c:layout>
                <c:manualLayout>
                  <c:x val="-4.2228733961082149E-2"/>
                  <c:y val="0.1124247511593362"/>
                </c:manualLayout>
              </c:layout>
              <c:showPercent val="1"/>
            </c:dLbl>
            <c:dLbl>
              <c:idx val="1"/>
              <c:layout>
                <c:manualLayout>
                  <c:x val="-7.0552326549734784E-2"/>
                  <c:y val="6.9019700425442934E-2"/>
                </c:manualLayout>
              </c:layout>
              <c:showPercent val="1"/>
            </c:dLbl>
            <c:dLbl>
              <c:idx val="2"/>
              <c:layout>
                <c:manualLayout>
                  <c:x val="-8.1867672790901166E-2"/>
                  <c:y val="3.1685695538057806E-2"/>
                </c:manualLayout>
              </c:layout>
              <c:showPercent val="1"/>
            </c:dLbl>
            <c:dLbl>
              <c:idx val="4"/>
              <c:layout>
                <c:manualLayout>
                  <c:x val="-4.4956572289434969E-2"/>
                  <c:y val="-0.12654867849932391"/>
                </c:manualLayout>
              </c:layout>
              <c:spPr/>
              <c:txPr>
                <a:bodyPr/>
                <a:lstStyle/>
                <a:p>
                  <a:pPr>
                    <a:defRPr sz="1200">
                      <a:solidFill>
                        <a:srgbClr val="000000"/>
                      </a:solidFill>
                      <a:latin typeface="Times New Roman" pitchFamily="18" charset="0"/>
                      <a:cs typeface="Times New Roman" pitchFamily="18" charset="0"/>
                    </a:defRPr>
                  </a:pPr>
                  <a:endParaRPr lang="uk-UA"/>
                </a:p>
              </c:txPr>
              <c:showPercent val="1"/>
            </c:dLbl>
            <c:dLbl>
              <c:idx val="5"/>
              <c:spPr/>
              <c:txPr>
                <a:bodyPr/>
                <a:lstStyle/>
                <a:p>
                  <a:pPr>
                    <a:defRPr sz="1200">
                      <a:solidFill>
                        <a:srgbClr val="000000"/>
                      </a:solidFill>
                      <a:latin typeface="Times New Roman" pitchFamily="18" charset="0"/>
                      <a:cs typeface="Times New Roman" pitchFamily="18" charset="0"/>
                    </a:defRPr>
                  </a:pPr>
                  <a:endParaRPr lang="uk-UA"/>
                </a:p>
              </c:txPr>
            </c:dLbl>
            <c:dLbl>
              <c:idx val="6"/>
              <c:layout>
                <c:manualLayout>
                  <c:x val="3.3073186142246032E-2"/>
                  <c:y val="0.11242381114742041"/>
                </c:manualLayout>
              </c:layout>
              <c:spPr/>
              <c:txPr>
                <a:bodyPr/>
                <a:lstStyle/>
                <a:p>
                  <a:pPr>
                    <a:defRPr sz="1200">
                      <a:solidFill>
                        <a:srgbClr val="000000"/>
                      </a:solidFill>
                      <a:latin typeface="Times New Roman" pitchFamily="18" charset="0"/>
                      <a:cs typeface="Times New Roman" pitchFamily="18" charset="0"/>
                    </a:defRPr>
                  </a:pPr>
                  <a:endParaRPr lang="uk-UA"/>
                </a:p>
              </c:txPr>
              <c:showPercent val="1"/>
            </c:dLbl>
            <c:txPr>
              <a:bodyPr/>
              <a:lstStyle/>
              <a:p>
                <a:pPr>
                  <a:defRPr sz="1200">
                    <a:solidFill>
                      <a:schemeClr val="tx1"/>
                    </a:solidFill>
                    <a:latin typeface="Times New Roman" pitchFamily="18" charset="0"/>
                    <a:cs typeface="Times New Roman" pitchFamily="18" charset="0"/>
                  </a:defRPr>
                </a:pPr>
                <a:endParaRPr lang="uk-UA"/>
              </a:p>
            </c:txPr>
            <c:showPercent val="1"/>
            <c:showLeaderLines val="1"/>
          </c:dLbls>
          <c:cat>
            <c:strRef>
              <c:f>Аркуш1!$A$2:$A$8</c:f>
              <c:strCache>
                <c:ptCount val="7"/>
                <c:pt idx="0">
                  <c:v>Elementary schools</c:v>
                </c:pt>
                <c:pt idx="1">
                  <c:v>Special school</c:v>
                </c:pt>
                <c:pt idx="2">
                  <c:v>І-ІІ degree schools</c:v>
                </c:pt>
                <c:pt idx="3">
                  <c:v>Gymnasias</c:v>
                </c:pt>
                <c:pt idx="4">
                  <c:v>Lyceums</c:v>
                </c:pt>
                <c:pt idx="5">
                  <c:v>І-ІІІ degree schools</c:v>
                </c:pt>
                <c:pt idx="6">
                  <c:v>Private schools</c:v>
                </c:pt>
              </c:strCache>
            </c:strRef>
          </c:cat>
          <c:val>
            <c:numRef>
              <c:f>Аркуш1!$B$2:$B$8</c:f>
              <c:numCache>
                <c:formatCode>General</c:formatCode>
                <c:ptCount val="7"/>
                <c:pt idx="0">
                  <c:v>7</c:v>
                </c:pt>
                <c:pt idx="1">
                  <c:v>3</c:v>
                </c:pt>
                <c:pt idx="2">
                  <c:v>3</c:v>
                </c:pt>
                <c:pt idx="3">
                  <c:v>7</c:v>
                </c:pt>
                <c:pt idx="4">
                  <c:v>5</c:v>
                </c:pt>
                <c:pt idx="5">
                  <c:v>22</c:v>
                </c:pt>
                <c:pt idx="6">
                  <c:v>3</c:v>
                </c:pt>
              </c:numCache>
            </c:numRef>
          </c:val>
        </c:ser>
        <c:dLbls>
          <c:showPercent val="1"/>
        </c:dLbls>
      </c:pie3DChart>
    </c:plotArea>
    <c:legend>
      <c:legendPos val="r"/>
      <c:layout>
        <c:manualLayout>
          <c:xMode val="edge"/>
          <c:yMode val="edge"/>
          <c:x val="0.56748886383438635"/>
          <c:y val="0.19326118419274829"/>
          <c:w val="0.32209838927162393"/>
          <c:h val="0.63921763948150212"/>
        </c:manualLayout>
      </c:layout>
      <c:txPr>
        <a:bodyPr/>
        <a:lstStyle/>
        <a:p>
          <a:pPr>
            <a:defRPr sz="1200">
              <a:solidFill>
                <a:srgbClr val="000000"/>
              </a:solidFill>
              <a:latin typeface="Times New Roman" pitchFamily="18" charset="0"/>
              <a:cs typeface="Times New Roman" pitchFamily="18" charset="0"/>
            </a:defRPr>
          </a:pPr>
          <a:endParaRPr lang="uk-UA"/>
        </a:p>
      </c:txPr>
    </c:legend>
    <c:plotVisOnly val="1"/>
    <c:dispBlanksAs val="zero"/>
  </c:chart>
  <c:spPr>
    <a:noFill/>
    <a:ln>
      <a:noFill/>
    </a:ln>
  </c:spPr>
  <c:txPr>
    <a:bodyPr/>
    <a:lstStyle/>
    <a:p>
      <a:pPr>
        <a:defRPr sz="1800"/>
      </a:pPr>
      <a:endParaRPr lang="uk-UA"/>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uk-UA"/>
  <c:chart>
    <c:autoTitleDeleted val="1"/>
    <c:view3D>
      <c:perspective val="30"/>
    </c:view3D>
    <c:sideWall>
      <c:spPr>
        <a:noFill/>
        <a:ln>
          <a:noFill/>
        </a:ln>
      </c:spPr>
    </c:sideWall>
    <c:backWall>
      <c:spPr>
        <a:noFill/>
        <a:ln>
          <a:noFill/>
        </a:ln>
      </c:spPr>
    </c:backWall>
    <c:plotArea>
      <c:layout/>
      <c:bar3DChart>
        <c:barDir val="bar"/>
        <c:grouping val="clustered"/>
        <c:ser>
          <c:idx val="0"/>
          <c:order val="0"/>
          <c:tx>
            <c:strRef>
              <c:f>Лист1!$B$1</c:f>
              <c:strCache>
                <c:ptCount val="1"/>
                <c:pt idx="0">
                  <c:v>Столбец1</c:v>
                </c:pt>
              </c:strCache>
            </c:strRef>
          </c:tx>
          <c:spPr>
            <a:solidFill>
              <a:schemeClr val="accent5">
                <a:lumMod val="75000"/>
              </a:schemeClr>
            </a:solidFill>
          </c:spPr>
          <c:dLbls>
            <c:dLbl>
              <c:idx val="0"/>
              <c:layout>
                <c:manualLayout>
                  <c:x val="-0.61660611367775664"/>
                  <c:y val="-0.12095901268857635"/>
                </c:manualLayout>
              </c:layout>
              <c:showVal val="1"/>
            </c:dLbl>
            <c:dLbl>
              <c:idx val="1"/>
              <c:layout>
                <c:manualLayout>
                  <c:x val="-9.8556621049596824E-2"/>
                  <c:y val="-6.7123813516576383E-2"/>
                </c:manualLayout>
              </c:layout>
              <c:showVal val="1"/>
            </c:dLbl>
            <c:dLbl>
              <c:idx val="2"/>
              <c:layout>
                <c:manualLayout>
                  <c:x val="-0.11422747659748168"/>
                  <c:y val="-6.3286452635647264E-2"/>
                </c:manualLayout>
              </c:layout>
              <c:showVal val="1"/>
            </c:dLbl>
            <c:dLbl>
              <c:idx val="3"/>
              <c:layout>
                <c:manualLayout>
                  <c:x val="-9.7187079088590658E-2"/>
                  <c:y val="-7.2072685825085275E-2"/>
                </c:manualLayout>
              </c:layout>
              <c:showVal val="1"/>
            </c:dLbl>
            <c:txPr>
              <a:bodyPr/>
              <a:lstStyle/>
              <a:p>
                <a:pPr>
                  <a:defRPr lang="en-US" sz="1050">
                    <a:solidFill>
                      <a:srgbClr val="000000"/>
                    </a:solidFill>
                  </a:defRPr>
                </a:pPr>
                <a:endParaRPr lang="uk-UA"/>
              </a:p>
            </c:txPr>
            <c:showVal val="1"/>
          </c:dLbls>
          <c:cat>
            <c:strRef>
              <c:f>Лист1!$A$2:$A$5</c:f>
              <c:strCache>
                <c:ptCount val="4"/>
                <c:pt idx="0">
                  <c:v>Romania</c:v>
                </c:pt>
                <c:pt idx="1">
                  <c:v>Poland</c:v>
                </c:pt>
                <c:pt idx="2">
                  <c:v>Greece</c:v>
                </c:pt>
                <c:pt idx="3">
                  <c:v>Belarus</c:v>
                </c:pt>
              </c:strCache>
            </c:strRef>
          </c:cat>
          <c:val>
            <c:numRef>
              <c:f>Лист1!$B$2:$B$5</c:f>
              <c:numCache>
                <c:formatCode>0.00%</c:formatCode>
                <c:ptCount val="4"/>
                <c:pt idx="0" formatCode="0.0%">
                  <c:v>0.37800000000000039</c:v>
                </c:pt>
                <c:pt idx="1">
                  <c:v>6.2000000000000034E-2</c:v>
                </c:pt>
                <c:pt idx="2">
                  <c:v>7.1999999999999995E-2</c:v>
                </c:pt>
                <c:pt idx="3">
                  <c:v>5.9000000000000066E-2</c:v>
                </c:pt>
              </c:numCache>
            </c:numRef>
          </c:val>
        </c:ser>
        <c:gapWidth val="300"/>
        <c:shape val="cylinder"/>
        <c:axId val="131003136"/>
        <c:axId val="131004672"/>
        <c:axId val="0"/>
      </c:bar3DChart>
      <c:catAx>
        <c:axId val="131003136"/>
        <c:scaling>
          <c:orientation val="minMax"/>
        </c:scaling>
        <c:axPos val="l"/>
        <c:majorTickMark val="none"/>
        <c:tickLblPos val="nextTo"/>
        <c:txPr>
          <a:bodyPr/>
          <a:lstStyle/>
          <a:p>
            <a:pPr>
              <a:defRPr lang="en-US" sz="1200">
                <a:solidFill>
                  <a:srgbClr val="000000"/>
                </a:solidFill>
                <a:latin typeface="Times New Roman" pitchFamily="18" charset="0"/>
                <a:cs typeface="Times New Roman" pitchFamily="18" charset="0"/>
              </a:defRPr>
            </a:pPr>
            <a:endParaRPr lang="uk-UA"/>
          </a:p>
        </c:txPr>
        <c:crossAx val="131004672"/>
        <c:crosses val="autoZero"/>
        <c:auto val="1"/>
        <c:lblAlgn val="ctr"/>
        <c:lblOffset val="100"/>
      </c:catAx>
      <c:valAx>
        <c:axId val="131004672"/>
        <c:scaling>
          <c:orientation val="minMax"/>
        </c:scaling>
        <c:axPos val="b"/>
        <c:numFmt formatCode="0.0%" sourceLinked="1"/>
        <c:majorTickMark val="none"/>
        <c:tickLblPos val="nextTo"/>
        <c:spPr>
          <a:noFill/>
          <a:ln>
            <a:solidFill>
              <a:schemeClr val="bg1">
                <a:lumMod val="50000"/>
              </a:schemeClr>
            </a:solidFill>
          </a:ln>
        </c:spPr>
        <c:txPr>
          <a:bodyPr/>
          <a:lstStyle/>
          <a:p>
            <a:pPr>
              <a:defRPr lang="en-US" sz="1050">
                <a:solidFill>
                  <a:srgbClr val="000000"/>
                </a:solidFill>
              </a:defRPr>
            </a:pPr>
            <a:endParaRPr lang="uk-UA"/>
          </a:p>
        </c:txPr>
        <c:crossAx val="131003136"/>
        <c:crosses val="autoZero"/>
        <c:crossBetween val="between"/>
      </c:valAx>
    </c:plotArea>
    <c:plotVisOnly val="1"/>
    <c:dispBlanksAs val="gap"/>
  </c:chart>
  <c:txPr>
    <a:bodyPr/>
    <a:lstStyle/>
    <a:p>
      <a:pPr>
        <a:defRPr sz="1800"/>
      </a:pPr>
      <a:endParaRPr lang="uk-UA"/>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uk-UA"/>
  <c:chart>
    <c:autoTitleDeleted val="1"/>
    <c:view3D>
      <c:perspective val="30"/>
    </c:view3D>
    <c:sideWall>
      <c:spPr>
        <a:noFill/>
        <a:ln>
          <a:noFill/>
        </a:ln>
      </c:spPr>
    </c:sideWall>
    <c:backWall>
      <c:spPr>
        <a:noFill/>
        <a:ln>
          <a:noFill/>
        </a:ln>
      </c:spPr>
    </c:backWall>
    <c:plotArea>
      <c:layout>
        <c:manualLayout>
          <c:layoutTarget val="inner"/>
          <c:xMode val="edge"/>
          <c:yMode val="edge"/>
          <c:x val="0.251515133335733"/>
          <c:y val="1.9219077431317431E-2"/>
          <c:w val="0.68073947572253801"/>
          <c:h val="0.83321813236723419"/>
        </c:manualLayout>
      </c:layout>
      <c:bar3DChart>
        <c:barDir val="bar"/>
        <c:grouping val="clustered"/>
        <c:ser>
          <c:idx val="0"/>
          <c:order val="0"/>
          <c:tx>
            <c:strRef>
              <c:f>Лист1!$B$1</c:f>
              <c:strCache>
                <c:ptCount val="1"/>
                <c:pt idx="0">
                  <c:v>Ряд 1</c:v>
                </c:pt>
              </c:strCache>
            </c:strRef>
          </c:tx>
          <c:spPr>
            <a:solidFill>
              <a:schemeClr val="accent5">
                <a:lumMod val="75000"/>
              </a:schemeClr>
            </a:solidFill>
          </c:spPr>
          <c:dLbls>
            <c:dLbl>
              <c:idx val="0"/>
              <c:layout>
                <c:manualLayout>
                  <c:x val="-0.45529286168388072"/>
                  <c:y val="-7.8631540939895564E-2"/>
                </c:manualLayout>
              </c:layout>
              <c:showVal val="1"/>
            </c:dLbl>
            <c:dLbl>
              <c:idx val="1"/>
              <c:layout>
                <c:manualLayout>
                  <c:x val="-0.25033241570405662"/>
                  <c:y val="-6.6818766168838403E-2"/>
                </c:manualLayout>
              </c:layout>
              <c:showVal val="1"/>
            </c:dLbl>
            <c:dLbl>
              <c:idx val="2"/>
              <c:layout>
                <c:manualLayout>
                  <c:x val="-0.22824363956961391"/>
                  <c:y val="-6.2023267256019428E-2"/>
                </c:manualLayout>
              </c:layout>
              <c:showVal val="1"/>
            </c:dLbl>
            <c:dLbl>
              <c:idx val="3"/>
              <c:layout>
                <c:manualLayout>
                  <c:x val="-0.24003022778797428"/>
                  <c:y val="-4.7952806830987023E-2"/>
                </c:manualLayout>
              </c:layout>
              <c:showVal val="1"/>
            </c:dLbl>
            <c:dLbl>
              <c:idx val="4"/>
              <c:layout>
                <c:manualLayout>
                  <c:x val="-9.5484574232010233E-2"/>
                  <c:y val="-4.9776612122462593E-2"/>
                </c:manualLayout>
              </c:layout>
              <c:showVal val="1"/>
            </c:dLbl>
            <c:dLbl>
              <c:idx val="5"/>
              <c:layout>
                <c:manualLayout>
                  <c:x val="-0.31637533436491838"/>
                  <c:y val="-5.9078356373101402E-2"/>
                </c:manualLayout>
              </c:layout>
              <c:showVal val="1"/>
            </c:dLbl>
            <c:dLbl>
              <c:idx val="6"/>
              <c:layout>
                <c:manualLayout>
                  <c:x val="-5.025219811196277E-2"/>
                  <c:y val="-4.0745671115907794E-2"/>
                </c:manualLayout>
              </c:layout>
              <c:showVal val="1"/>
            </c:dLbl>
            <c:txPr>
              <a:bodyPr/>
              <a:lstStyle/>
              <a:p>
                <a:pPr>
                  <a:defRPr lang="en-US" sz="1050">
                    <a:solidFill>
                      <a:srgbClr val="000000"/>
                    </a:solidFill>
                  </a:defRPr>
                </a:pPr>
                <a:endParaRPr lang="uk-UA"/>
              </a:p>
            </c:txPr>
            <c:showVal val="1"/>
          </c:dLbls>
          <c:cat>
            <c:strRef>
              <c:f>Лист1!$A$2:$A$8</c:f>
              <c:strCache>
                <c:ptCount val="7"/>
                <c:pt idx="0">
                  <c:v>Romania</c:v>
                </c:pt>
                <c:pt idx="1">
                  <c:v>Turkey</c:v>
                </c:pt>
                <c:pt idx="2">
                  <c:v>China</c:v>
                </c:pt>
                <c:pt idx="3">
                  <c:v>Poland</c:v>
                </c:pt>
                <c:pt idx="4">
                  <c:v>Italy</c:v>
                </c:pt>
                <c:pt idx="5">
                  <c:v>Germany</c:v>
                </c:pt>
                <c:pt idx="6">
                  <c:v>Belarus</c:v>
                </c:pt>
              </c:strCache>
            </c:strRef>
          </c:cat>
          <c:val>
            <c:numRef>
              <c:f>Лист1!$B$2:$B$8</c:f>
              <c:numCache>
                <c:formatCode>0.00%</c:formatCode>
                <c:ptCount val="7"/>
                <c:pt idx="0">
                  <c:v>0.20100000000000001</c:v>
                </c:pt>
                <c:pt idx="1">
                  <c:v>0.1115</c:v>
                </c:pt>
                <c:pt idx="2">
                  <c:v>0.1017000000000001</c:v>
                </c:pt>
                <c:pt idx="3">
                  <c:v>0.10770000000000012</c:v>
                </c:pt>
                <c:pt idx="4">
                  <c:v>4.3900000000000002E-2</c:v>
                </c:pt>
                <c:pt idx="5">
                  <c:v>0.1396</c:v>
                </c:pt>
                <c:pt idx="6">
                  <c:v>2.4799999999999999E-2</c:v>
                </c:pt>
              </c:numCache>
            </c:numRef>
          </c:val>
        </c:ser>
        <c:gapWidth val="300"/>
        <c:shape val="cylinder"/>
        <c:axId val="131027328"/>
        <c:axId val="131028864"/>
        <c:axId val="0"/>
      </c:bar3DChart>
      <c:catAx>
        <c:axId val="131027328"/>
        <c:scaling>
          <c:orientation val="minMax"/>
        </c:scaling>
        <c:axPos val="l"/>
        <c:majorTickMark val="none"/>
        <c:tickLblPos val="nextTo"/>
        <c:txPr>
          <a:bodyPr/>
          <a:lstStyle/>
          <a:p>
            <a:pPr>
              <a:defRPr lang="en-US" sz="1200">
                <a:solidFill>
                  <a:srgbClr val="000000"/>
                </a:solidFill>
                <a:latin typeface="Times New Roman" pitchFamily="18" charset="0"/>
                <a:cs typeface="Times New Roman" pitchFamily="18" charset="0"/>
              </a:defRPr>
            </a:pPr>
            <a:endParaRPr lang="uk-UA"/>
          </a:p>
        </c:txPr>
        <c:crossAx val="131028864"/>
        <c:crosses val="autoZero"/>
        <c:auto val="1"/>
        <c:lblAlgn val="ctr"/>
        <c:lblOffset val="100"/>
      </c:catAx>
      <c:valAx>
        <c:axId val="131028864"/>
        <c:scaling>
          <c:orientation val="minMax"/>
        </c:scaling>
        <c:axPos val="b"/>
        <c:numFmt formatCode="0%" sourceLinked="0"/>
        <c:majorTickMark val="none"/>
        <c:tickLblPos val="nextTo"/>
        <c:spPr>
          <a:ln>
            <a:noFill/>
          </a:ln>
        </c:spPr>
        <c:txPr>
          <a:bodyPr/>
          <a:lstStyle/>
          <a:p>
            <a:pPr>
              <a:defRPr lang="en-US" sz="1000">
                <a:solidFill>
                  <a:srgbClr val="000000"/>
                </a:solidFill>
              </a:defRPr>
            </a:pPr>
            <a:endParaRPr lang="uk-UA"/>
          </a:p>
        </c:txPr>
        <c:crossAx val="131027328"/>
        <c:crosses val="autoZero"/>
        <c:crossBetween val="between"/>
      </c:valAx>
    </c:plotArea>
    <c:plotVisOnly val="1"/>
    <c:dispBlanksAs val="gap"/>
  </c:chart>
  <c:txPr>
    <a:bodyPr/>
    <a:lstStyle/>
    <a:p>
      <a:pPr>
        <a:defRPr sz="1800"/>
      </a:pPr>
      <a:endParaRPr lang="uk-UA"/>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uk-UA"/>
  <c:style val="5"/>
  <c:chart>
    <c:title>
      <c:tx>
        <c:rich>
          <a:bodyPr/>
          <a:lstStyle/>
          <a:p>
            <a:pPr>
              <a:defRPr lang="en-US" sz="2000">
                <a:solidFill>
                  <a:schemeClr val="accent5">
                    <a:lumMod val="75000"/>
                  </a:schemeClr>
                </a:solidFill>
              </a:defRPr>
            </a:pPr>
            <a:r>
              <a:rPr lang="en-US" sz="1400" b="1" i="0" u="none" strike="noStrike" baseline="0" dirty="0" smtClean="0">
                <a:latin typeface="Times New Roman" pitchFamily="18" charset="0"/>
                <a:cs typeface="Times New Roman" pitchFamily="18" charset="0"/>
              </a:rPr>
              <a:t>EXPORT</a:t>
            </a:r>
            <a:endParaRPr lang="ru-RU" sz="1400" dirty="0">
              <a:solidFill>
                <a:schemeClr val="accent5">
                  <a:lumMod val="75000"/>
                </a:schemeClr>
              </a:solidFill>
              <a:latin typeface="Times New Roman" pitchFamily="18" charset="0"/>
              <a:cs typeface="Times New Roman" pitchFamily="18" charset="0"/>
            </a:endParaRPr>
          </a:p>
        </c:rich>
      </c:tx>
      <c:layout/>
    </c:title>
    <c:plotArea>
      <c:layout>
        <c:manualLayout>
          <c:layoutTarget val="inner"/>
          <c:xMode val="edge"/>
          <c:yMode val="edge"/>
          <c:x val="0.18208423154810349"/>
          <c:y val="0.16598046435444841"/>
          <c:w val="0.34515673264462432"/>
          <c:h val="0.71338474482184744"/>
        </c:manualLayout>
      </c:layout>
      <c:doughnutChart>
        <c:varyColors val="1"/>
        <c:ser>
          <c:idx val="0"/>
          <c:order val="0"/>
          <c:tx>
            <c:strRef>
              <c:f>Лист1!$B$1</c:f>
              <c:strCache>
                <c:ptCount val="1"/>
                <c:pt idx="0">
                  <c:v>Export</c:v>
                </c:pt>
              </c:strCache>
            </c:strRef>
          </c:tx>
          <c:dLbls>
            <c:dLbl>
              <c:idx val="2"/>
              <c:layout>
                <c:manualLayout>
                  <c:x val="1.8443604038627538E-2"/>
                  <c:y val="2.5652984916643719E-2"/>
                </c:manualLayout>
              </c:layout>
              <c:showPercent val="1"/>
            </c:dLbl>
            <c:dLbl>
              <c:idx val="3"/>
              <c:layout>
                <c:manualLayout>
                  <c:x val="-4.2049721975184733E-3"/>
                  <c:y val="2.5810149079014758E-2"/>
                </c:manualLayout>
              </c:layout>
              <c:showPercent val="1"/>
            </c:dLbl>
            <c:dLbl>
              <c:idx val="4"/>
              <c:layout>
                <c:manualLayout>
                  <c:x val="8.4440587175826226E-3"/>
                  <c:y val="1.1777245343590427E-2"/>
                </c:manualLayout>
              </c:layout>
              <c:showPercent val="1"/>
            </c:dLbl>
            <c:numFmt formatCode="0.0%" sourceLinked="0"/>
            <c:txPr>
              <a:bodyPr/>
              <a:lstStyle/>
              <a:p>
                <a:pPr>
                  <a:defRPr lang="en-US" sz="1200">
                    <a:solidFill>
                      <a:srgbClr val="000000"/>
                    </a:solidFill>
                    <a:latin typeface="Times New Roman" pitchFamily="18" charset="0"/>
                    <a:cs typeface="Times New Roman" pitchFamily="18" charset="0"/>
                  </a:defRPr>
                </a:pPr>
                <a:endParaRPr lang="uk-UA"/>
              </a:p>
            </c:txPr>
            <c:showPercent val="1"/>
            <c:showLeaderLines val="1"/>
          </c:dLbls>
          <c:cat>
            <c:strRef>
              <c:f>Лист1!$A$2:$A$7</c:f>
              <c:strCache>
                <c:ptCount val="6"/>
                <c:pt idx="0">
                  <c:v>Textile materials and textiles</c:v>
                </c:pt>
                <c:pt idx="1">
                  <c:v>Machines, equipment and mechanisms</c:v>
                </c:pt>
                <c:pt idx="2">
                  <c:v>Wood and wood products</c:v>
                </c:pt>
                <c:pt idx="3">
                  <c:v>Food products</c:v>
                </c:pt>
                <c:pt idx="4">
                  <c:v>Vegetable products</c:v>
                </c:pt>
                <c:pt idx="5">
                  <c:v>Other</c:v>
                </c:pt>
              </c:strCache>
            </c:strRef>
          </c:cat>
          <c:val>
            <c:numRef>
              <c:f>Лист1!$B$2:$B$7</c:f>
              <c:numCache>
                <c:formatCode>0.0%</c:formatCode>
                <c:ptCount val="6"/>
                <c:pt idx="0">
                  <c:v>0.155</c:v>
                </c:pt>
                <c:pt idx="1">
                  <c:v>0.315</c:v>
                </c:pt>
                <c:pt idx="2">
                  <c:v>5.3999999999999999E-2</c:v>
                </c:pt>
                <c:pt idx="3">
                  <c:v>5.8999999999999997E-2</c:v>
                </c:pt>
                <c:pt idx="4">
                  <c:v>0.27300000000000002</c:v>
                </c:pt>
                <c:pt idx="5">
                  <c:v>0.14399999999999999</c:v>
                </c:pt>
              </c:numCache>
            </c:numRef>
          </c:val>
        </c:ser>
        <c:dLbls>
          <c:showPercent val="1"/>
        </c:dLbls>
        <c:firstSliceAng val="0"/>
        <c:holeSize val="50"/>
      </c:doughnutChart>
    </c:plotArea>
    <c:legend>
      <c:legendPos val="r"/>
      <c:layout>
        <c:manualLayout>
          <c:xMode val="edge"/>
          <c:yMode val="edge"/>
          <c:x val="0.59585225416911669"/>
          <c:y val="0.15656803169264513"/>
          <c:w val="0.38992562315107993"/>
          <c:h val="0.7896945824285696"/>
        </c:manualLayout>
      </c:layout>
      <c:txPr>
        <a:bodyPr/>
        <a:lstStyle/>
        <a:p>
          <a:pPr>
            <a:defRPr lang="en-US" sz="1200">
              <a:solidFill>
                <a:srgbClr val="000000"/>
              </a:solidFill>
              <a:latin typeface="Times New Roman" pitchFamily="18" charset="0"/>
              <a:cs typeface="Times New Roman" pitchFamily="18" charset="0"/>
            </a:defRPr>
          </a:pPr>
          <a:endParaRPr lang="uk-UA"/>
        </a:p>
      </c:txPr>
    </c:legend>
    <c:plotVisOnly val="1"/>
    <c:dispBlanksAs val="zero"/>
  </c:chart>
  <c:txPr>
    <a:bodyPr/>
    <a:lstStyle/>
    <a:p>
      <a:pPr>
        <a:defRPr sz="1800"/>
      </a:pPr>
      <a:endParaRPr lang="uk-UA"/>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uk-UA"/>
  <c:style val="7"/>
  <c:chart>
    <c:title>
      <c:tx>
        <c:rich>
          <a:bodyPr/>
          <a:lstStyle/>
          <a:p>
            <a:pPr>
              <a:defRPr lang="en-US" sz="1400"/>
            </a:pPr>
            <a:r>
              <a:rPr lang="en-US" sz="1400" dirty="0" smtClean="0">
                <a:solidFill>
                  <a:schemeClr val="accent5">
                    <a:lumMod val="75000"/>
                  </a:schemeClr>
                </a:solidFill>
                <a:latin typeface="Times New Roman" pitchFamily="18" charset="0"/>
                <a:cs typeface="Times New Roman" pitchFamily="18" charset="0"/>
              </a:rPr>
              <a:t>IMPORT</a:t>
            </a:r>
            <a:endParaRPr lang="ru-RU" sz="1400" dirty="0">
              <a:solidFill>
                <a:schemeClr val="accent5">
                  <a:lumMod val="75000"/>
                </a:schemeClr>
              </a:solidFill>
              <a:latin typeface="Times New Roman" pitchFamily="18" charset="0"/>
              <a:cs typeface="Times New Roman" pitchFamily="18" charset="0"/>
            </a:endParaRPr>
          </a:p>
        </c:rich>
      </c:tx>
      <c:layout/>
    </c:title>
    <c:plotArea>
      <c:layout>
        <c:manualLayout>
          <c:layoutTarget val="inner"/>
          <c:xMode val="edge"/>
          <c:yMode val="edge"/>
          <c:x val="0.18747016302938921"/>
          <c:y val="0.17100976713627072"/>
          <c:w val="0.36791616233930163"/>
          <c:h val="0.60275608643946066"/>
        </c:manualLayout>
      </c:layout>
      <c:doughnutChart>
        <c:varyColors val="1"/>
        <c:ser>
          <c:idx val="0"/>
          <c:order val="0"/>
          <c:tx>
            <c:strRef>
              <c:f>Лист1!$B$1</c:f>
              <c:strCache>
                <c:ptCount val="1"/>
                <c:pt idx="0">
                  <c:v>Import</c:v>
                </c:pt>
              </c:strCache>
            </c:strRef>
          </c:tx>
          <c:dLbls>
            <c:dLbl>
              <c:idx val="0"/>
              <c:numFmt formatCode="0.0%" sourceLinked="0"/>
              <c:spPr/>
              <c:txPr>
                <a:bodyPr/>
                <a:lstStyle/>
                <a:p>
                  <a:pPr>
                    <a:defRPr lang="en-US" sz="1400">
                      <a:solidFill>
                        <a:schemeClr val="tx1"/>
                      </a:solidFill>
                      <a:latin typeface="Times New Roman" pitchFamily="18" charset="0"/>
                      <a:cs typeface="Times New Roman" pitchFamily="18" charset="0"/>
                    </a:defRPr>
                  </a:pPr>
                  <a:endParaRPr lang="uk-UA"/>
                </a:p>
              </c:txPr>
            </c:dLbl>
            <c:dLbl>
              <c:idx val="1"/>
              <c:layout>
                <c:manualLayout>
                  <c:x val="0"/>
                  <c:y val="-2.0749328505982996E-2"/>
                </c:manualLayout>
              </c:layout>
              <c:numFmt formatCode="0.0%" sourceLinked="0"/>
              <c:spPr/>
              <c:txPr>
                <a:bodyPr/>
                <a:lstStyle/>
                <a:p>
                  <a:pPr>
                    <a:defRPr lang="en-US" sz="1400">
                      <a:solidFill>
                        <a:schemeClr val="tx1"/>
                      </a:solidFill>
                      <a:latin typeface="Times New Roman" pitchFamily="18" charset="0"/>
                      <a:cs typeface="Times New Roman" pitchFamily="18" charset="0"/>
                    </a:defRPr>
                  </a:pPr>
                  <a:endParaRPr lang="uk-UA"/>
                </a:p>
              </c:txPr>
              <c:showPercent val="1"/>
            </c:dLbl>
            <c:dLbl>
              <c:idx val="2"/>
              <c:layout>
                <c:manualLayout>
                  <c:x val="1.3988979296703057E-2"/>
                  <c:y val="-7.7006694245302493E-4"/>
                </c:manualLayout>
              </c:layout>
              <c:numFmt formatCode="0.0%" sourceLinked="0"/>
              <c:spPr/>
              <c:txPr>
                <a:bodyPr/>
                <a:lstStyle/>
                <a:p>
                  <a:pPr>
                    <a:defRPr lang="en-US" sz="1400">
                      <a:solidFill>
                        <a:schemeClr val="tx1"/>
                      </a:solidFill>
                      <a:latin typeface="Times New Roman" pitchFamily="18" charset="0"/>
                      <a:cs typeface="Times New Roman" pitchFamily="18" charset="0"/>
                    </a:defRPr>
                  </a:pPr>
                  <a:endParaRPr lang="uk-UA"/>
                </a:p>
              </c:txPr>
              <c:showPercent val="1"/>
            </c:dLbl>
            <c:dLbl>
              <c:idx val="3"/>
              <c:layout>
                <c:manualLayout>
                  <c:x val="4.3730591198325843E-3"/>
                  <c:y val="-6.7896974821502094E-3"/>
                </c:manualLayout>
              </c:layout>
              <c:showPercent val="1"/>
            </c:dLbl>
            <c:numFmt formatCode="0.0%" sourceLinked="0"/>
            <c:txPr>
              <a:bodyPr/>
              <a:lstStyle/>
              <a:p>
                <a:pPr>
                  <a:defRPr lang="en-US" sz="1400">
                    <a:solidFill>
                      <a:srgbClr val="000000"/>
                    </a:solidFill>
                    <a:latin typeface="Times New Roman" pitchFamily="18" charset="0"/>
                    <a:cs typeface="Times New Roman" pitchFamily="18" charset="0"/>
                  </a:defRPr>
                </a:pPr>
                <a:endParaRPr lang="uk-UA"/>
              </a:p>
            </c:txPr>
            <c:showPercent val="1"/>
            <c:showLeaderLines val="1"/>
          </c:dLbls>
          <c:cat>
            <c:strRef>
              <c:f>Лист1!$A$2:$A$7</c:f>
              <c:strCache>
                <c:ptCount val="6"/>
                <c:pt idx="0">
                  <c:v>Textile materials and textiles</c:v>
                </c:pt>
                <c:pt idx="1">
                  <c:v>Wood and wood products</c:v>
                </c:pt>
                <c:pt idx="2">
                  <c:v>Polymer materials, plastics and goods from these materials</c:v>
                </c:pt>
                <c:pt idx="3">
                  <c:v>Machines, equipment and mechanisms</c:v>
                </c:pt>
                <c:pt idx="4">
                  <c:v>Precious metals and goods of these metals</c:v>
                </c:pt>
                <c:pt idx="5">
                  <c:v>Other</c:v>
                </c:pt>
              </c:strCache>
            </c:strRef>
          </c:cat>
          <c:val>
            <c:numRef>
              <c:f>Лист1!$B$2:$B$7</c:f>
              <c:numCache>
                <c:formatCode>0.0%</c:formatCode>
                <c:ptCount val="6"/>
                <c:pt idx="0">
                  <c:v>0.25600000000000001</c:v>
                </c:pt>
                <c:pt idx="1">
                  <c:v>6.9000000000000006E-2</c:v>
                </c:pt>
                <c:pt idx="2">
                  <c:v>7.4999999999999997E-2</c:v>
                </c:pt>
                <c:pt idx="3">
                  <c:v>0.29599999999999999</c:v>
                </c:pt>
                <c:pt idx="4">
                  <c:v>7.6999999999999999E-2</c:v>
                </c:pt>
                <c:pt idx="5">
                  <c:v>0.22700000000000001</c:v>
                </c:pt>
              </c:numCache>
            </c:numRef>
          </c:val>
        </c:ser>
        <c:dLbls>
          <c:showPercent val="1"/>
        </c:dLbls>
        <c:firstSliceAng val="0"/>
        <c:holeSize val="50"/>
      </c:doughnutChart>
    </c:plotArea>
    <c:legend>
      <c:legendPos val="r"/>
      <c:layout>
        <c:manualLayout>
          <c:xMode val="edge"/>
          <c:yMode val="edge"/>
          <c:x val="0.61125591136894442"/>
          <c:y val="0.11444398334825542"/>
          <c:w val="0.34025963118322927"/>
          <c:h val="0.76043748084561857"/>
        </c:manualLayout>
      </c:layout>
      <c:txPr>
        <a:bodyPr/>
        <a:lstStyle/>
        <a:p>
          <a:pPr>
            <a:defRPr lang="en-US" sz="1200">
              <a:solidFill>
                <a:srgbClr val="000000"/>
              </a:solidFill>
              <a:latin typeface="Times New Roman" pitchFamily="18" charset="0"/>
              <a:cs typeface="Times New Roman" pitchFamily="18" charset="0"/>
            </a:defRPr>
          </a:pPr>
          <a:endParaRPr lang="uk-UA"/>
        </a:p>
      </c:txPr>
    </c:legend>
    <c:plotVisOnly val="1"/>
    <c:dispBlanksAs val="zero"/>
  </c:chart>
  <c:txPr>
    <a:bodyPr/>
    <a:lstStyle/>
    <a:p>
      <a:pPr>
        <a:defRPr sz="1800"/>
      </a:pPr>
      <a:endParaRPr lang="uk-UA"/>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uk-UA"/>
  <c:style val="23"/>
  <c:chart>
    <c:title>
      <c:tx>
        <c:rich>
          <a:bodyPr/>
          <a:lstStyle/>
          <a:p>
            <a:pPr>
              <a:defRPr/>
            </a:pPr>
            <a:r>
              <a:rPr lang="en-AU" dirty="0" smtClean="0">
                <a:solidFill>
                  <a:srgbClr val="000000"/>
                </a:solidFill>
              </a:rPr>
              <a:t>Areas of investments</a:t>
            </a:r>
            <a:endParaRPr lang="ru-RU" dirty="0">
              <a:solidFill>
                <a:srgbClr val="000000"/>
              </a:solidFill>
            </a:endParaRPr>
          </a:p>
        </c:rich>
      </c:tx>
      <c:layout/>
    </c:title>
    <c:view3D>
      <c:perspective val="30"/>
    </c:view3D>
    <c:plotArea>
      <c:layout/>
      <c:bar3DChart>
        <c:barDir val="col"/>
        <c:grouping val="clustered"/>
        <c:ser>
          <c:idx val="0"/>
          <c:order val="0"/>
          <c:tx>
            <c:strRef>
              <c:f>Аркуш1!$B$1</c:f>
              <c:strCache>
                <c:ptCount val="1"/>
                <c:pt idx="0">
                  <c:v>Direct foreign investments in the city's economy from the countries, as of December 31, 2013.</c:v>
                </c:pt>
              </c:strCache>
            </c:strRef>
          </c:tx>
          <c:invertIfNegative val="1"/>
          <c:dLbls>
            <c:dLbl>
              <c:idx val="0"/>
              <c:layout>
                <c:manualLayout>
                  <c:x val="4.6294473607466184E-3"/>
                  <c:y val="3.5692725559427602E-3"/>
                </c:manualLayout>
              </c:layout>
              <c:tx>
                <c:rich>
                  <a:bodyPr/>
                  <a:lstStyle/>
                  <a:p>
                    <a:r>
                      <a:rPr lang="en-US" dirty="0" smtClean="0"/>
                      <a:t>36,50</a:t>
                    </a:r>
                    <a:endParaRPr lang="en-US" dirty="0"/>
                  </a:p>
                </c:rich>
              </c:tx>
              <c:showVal val="1"/>
            </c:dLbl>
            <c:dLbl>
              <c:idx val="1"/>
              <c:layout>
                <c:manualLayout>
                  <c:x val="1.3888706620005841E-2"/>
                  <c:y val="2.6909606027269699E-3"/>
                </c:manualLayout>
              </c:layout>
              <c:tx>
                <c:rich>
                  <a:bodyPr/>
                  <a:lstStyle/>
                  <a:p>
                    <a:r>
                      <a:rPr lang="en-US" dirty="0" smtClean="0"/>
                      <a:t>32,50</a:t>
                    </a:r>
                    <a:endParaRPr lang="en-US" dirty="0"/>
                  </a:p>
                </c:rich>
              </c:tx>
              <c:showVal val="1"/>
            </c:dLbl>
            <c:dLbl>
              <c:idx val="2"/>
              <c:layout>
                <c:manualLayout>
                  <c:x val="3.0092592592592591E-2"/>
                  <c:y val="-4.0639213951579383E-3"/>
                </c:manualLayout>
              </c:layout>
              <c:tx>
                <c:rich>
                  <a:bodyPr/>
                  <a:lstStyle/>
                  <a:p>
                    <a:r>
                      <a:rPr lang="uk-UA" dirty="0" smtClean="0">
                        <a:solidFill>
                          <a:srgbClr val="000000"/>
                        </a:solidFill>
                      </a:rPr>
                      <a:t>11,6</a:t>
                    </a:r>
                  </a:p>
                </c:rich>
              </c:tx>
              <c:showVal val="1"/>
            </c:dLbl>
            <c:dLbl>
              <c:idx val="3"/>
              <c:layout>
                <c:manualLayout>
                  <c:x val="6.9444444444444649E-3"/>
                  <c:y val="-2.1143312533852099E-2"/>
                </c:manualLayout>
              </c:layout>
              <c:tx>
                <c:rich>
                  <a:bodyPr/>
                  <a:lstStyle/>
                  <a:p>
                    <a:r>
                      <a:rPr lang="uk-UA" dirty="0" smtClean="0">
                        <a:solidFill>
                          <a:srgbClr val="000000"/>
                        </a:solidFill>
                      </a:rPr>
                      <a:t>10,4</a:t>
                    </a:r>
                  </a:p>
                </c:rich>
              </c:tx>
              <c:showVal val="1"/>
            </c:dLbl>
            <c:dLbl>
              <c:idx val="4"/>
              <c:layout>
                <c:manualLayout>
                  <c:x val="-7.8703703703703803E-2"/>
                  <c:y val="-1.3178225168052101E-3"/>
                </c:manualLayout>
              </c:layout>
              <c:showVal val="1"/>
            </c:dLbl>
            <c:dLbl>
              <c:idx val="5"/>
              <c:layout>
                <c:manualLayout>
                  <c:x val="-0.11342610819480888"/>
                  <c:y val="-4.4479390961400574E-3"/>
                </c:manualLayout>
              </c:layout>
              <c:showVal val="1"/>
            </c:dLbl>
            <c:dLbl>
              <c:idx val="6"/>
              <c:layout>
                <c:manualLayout>
                  <c:x val="-3.0092592592592633E-2"/>
                  <c:y val="-5.3817439119631955E-3"/>
                </c:manualLayout>
              </c:layout>
              <c:showVal val="1"/>
            </c:dLbl>
            <c:dLbl>
              <c:idx val="7"/>
              <c:layout>
                <c:manualLayout>
                  <c:x val="-0.12268536745406818"/>
                  <c:y val="-5.8210771820618431E-3"/>
                </c:manualLayout>
              </c:layout>
              <c:showVal val="1"/>
            </c:dLbl>
            <c:dLbl>
              <c:idx val="8"/>
              <c:layout>
                <c:manualLayout>
                  <c:x val="-3.9351851851851853E-2"/>
                  <c:y val="-4.0639213951579383E-3"/>
                </c:manualLayout>
              </c:layout>
              <c:showVal val="1"/>
            </c:dLbl>
            <c:dLbl>
              <c:idx val="9"/>
              <c:layout>
                <c:manualLayout>
                  <c:x val="-8.3333515602216343E-2"/>
                  <c:y val="-4.9979035044717913E-3"/>
                </c:manualLayout>
              </c:layout>
              <c:showVal val="1"/>
            </c:dLbl>
            <c:dLbl>
              <c:idx val="10"/>
              <c:layout>
                <c:manualLayout>
                  <c:x val="-0.24074074074074142"/>
                  <c:y val="3.1297619923533488E-3"/>
                </c:manualLayout>
              </c:layout>
              <c:showVal val="1"/>
            </c:dLbl>
            <c:dLbl>
              <c:idx val="11"/>
              <c:layout>
                <c:manualLayout>
                  <c:x val="2.0833333333333412E-2"/>
                  <c:y val="-8.0726513193065084E-3"/>
                </c:manualLayout>
              </c:layout>
              <c:showVal val="1"/>
            </c:dLbl>
            <c:numFmt formatCode="0.00%" sourceLinked="0"/>
            <c:txPr>
              <a:bodyPr/>
              <a:lstStyle/>
              <a:p>
                <a:pPr>
                  <a:defRPr>
                    <a:solidFill>
                      <a:srgbClr val="000000"/>
                    </a:solidFill>
                  </a:defRPr>
                </a:pPr>
                <a:endParaRPr lang="uk-UA"/>
              </a:p>
            </c:txPr>
            <c:showVal val="1"/>
          </c:dLbls>
          <c:cat>
            <c:strRef>
              <c:f>Аркуш1!$A$2:$A$5</c:f>
              <c:strCache>
                <c:ptCount val="4"/>
                <c:pt idx="0">
                  <c:v>Industry enterprises</c:v>
                </c:pt>
                <c:pt idx="1">
                  <c:v>Repair of vehicles</c:v>
                </c:pt>
                <c:pt idx="2">
                  <c:v>Operations with real estate</c:v>
                </c:pt>
                <c:pt idx="3">
                  <c:v>Housebuilding</c:v>
                </c:pt>
              </c:strCache>
            </c:strRef>
          </c:cat>
          <c:val>
            <c:numRef>
              <c:f>Аркуш1!$B$2:$B$5</c:f>
              <c:numCache>
                <c:formatCode>0.0%</c:formatCode>
                <c:ptCount val="4"/>
                <c:pt idx="0">
                  <c:v>0.36499999999999999</c:v>
                </c:pt>
                <c:pt idx="1">
                  <c:v>0.32500000000000001</c:v>
                </c:pt>
                <c:pt idx="2">
                  <c:v>0.11600000000000001</c:v>
                </c:pt>
                <c:pt idx="3">
                  <c:v>0.104</c:v>
                </c:pt>
              </c:numCache>
            </c:numRef>
          </c:val>
        </c:ser>
        <c:gapWidth val="95"/>
        <c:shape val="box"/>
        <c:axId val="131277568"/>
        <c:axId val="131279104"/>
        <c:axId val="0"/>
      </c:bar3DChart>
      <c:catAx>
        <c:axId val="131277568"/>
        <c:scaling>
          <c:orientation val="minMax"/>
        </c:scaling>
        <c:axPos val="b"/>
        <c:majorTickMark val="none"/>
        <c:tickLblPos val="nextTo"/>
        <c:txPr>
          <a:bodyPr/>
          <a:lstStyle/>
          <a:p>
            <a:pPr>
              <a:defRPr lang="en-US" sz="1400" i="1" baseline="0">
                <a:solidFill>
                  <a:srgbClr val="000000"/>
                </a:solidFill>
                <a:effectLst/>
                <a:latin typeface="Times New Roman" pitchFamily="18" charset="0"/>
                <a:cs typeface="Times New Roman" pitchFamily="18" charset="0"/>
              </a:defRPr>
            </a:pPr>
            <a:endParaRPr lang="uk-UA"/>
          </a:p>
        </c:txPr>
        <c:crossAx val="131279104"/>
        <c:crosses val="autoZero"/>
        <c:auto val="1"/>
        <c:lblAlgn val="ctr"/>
        <c:lblOffset val="100"/>
      </c:catAx>
      <c:valAx>
        <c:axId val="131279104"/>
        <c:scaling>
          <c:orientation val="minMax"/>
        </c:scaling>
        <c:delete val="1"/>
        <c:axPos val="l"/>
        <c:numFmt formatCode="@" sourceLinked="0"/>
        <c:majorTickMark val="none"/>
        <c:tickLblPos val="none"/>
        <c:crossAx val="131277568"/>
        <c:crosses val="autoZero"/>
        <c:crossBetween val="between"/>
      </c:valAx>
    </c:plotArea>
    <c:plotVisOnly val="1"/>
    <c:dispBlanksAs val="gap"/>
  </c:chart>
  <c:txPr>
    <a:bodyPr/>
    <a:lstStyle/>
    <a:p>
      <a:pPr>
        <a:defRPr sz="1800"/>
      </a:pPr>
      <a:endParaRPr lang="uk-UA"/>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uk-UA"/>
  <c:style val="5"/>
  <c:chart>
    <c:title>
      <c:tx>
        <c:rich>
          <a:bodyPr/>
          <a:lstStyle/>
          <a:p>
            <a:pPr>
              <a:defRPr lang="en-US" sz="1600">
                <a:solidFill>
                  <a:schemeClr val="accent5">
                    <a:lumMod val="75000"/>
                  </a:schemeClr>
                </a:solidFill>
                <a:latin typeface="Times New Roman" pitchFamily="18" charset="0"/>
                <a:cs typeface="Times New Roman" pitchFamily="18" charset="0"/>
              </a:defRPr>
            </a:pPr>
            <a:r>
              <a:rPr lang="en-US" sz="1400" dirty="0" smtClean="0"/>
              <a:t>Direct foreign investments to the city economy, </a:t>
            </a:r>
            <a:br>
              <a:rPr lang="en-US" sz="1400" dirty="0" smtClean="0"/>
            </a:br>
            <a:r>
              <a:rPr lang="en-US" sz="1400" dirty="0" smtClean="0"/>
              <a:t>by type of economic activities </a:t>
            </a:r>
            <a:r>
              <a:rPr lang="en-US" sz="1400" dirty="0" smtClean="0"/>
              <a:t>2019.</a:t>
            </a:r>
            <a:endParaRPr lang="ru-RU" sz="1400" dirty="0"/>
          </a:p>
        </c:rich>
      </c:tx>
      <c:layout/>
    </c:title>
    <c:view3D>
      <c:rotX val="75"/>
      <c:perspective val="30"/>
    </c:view3D>
    <c:plotArea>
      <c:layout>
        <c:manualLayout>
          <c:layoutTarget val="inner"/>
          <c:xMode val="edge"/>
          <c:yMode val="edge"/>
          <c:x val="6.6115121026538423E-2"/>
          <c:y val="6.3570034168539103E-4"/>
          <c:w val="0.51126057159521421"/>
          <c:h val="0.75973021138241215"/>
        </c:manualLayout>
      </c:layout>
      <c:pie3DChart>
        <c:varyColors val="1"/>
        <c:ser>
          <c:idx val="0"/>
          <c:order val="0"/>
          <c:tx>
            <c:strRef>
              <c:f>Аркуш1!$B$1</c:f>
              <c:strCache>
                <c:ptCount val="1"/>
                <c:pt idx="0">
                  <c:v>Прямі іноземні інвестиції в еконміці міста за видами економічної діяльності у 2013 році.</c:v>
                </c:pt>
              </c:strCache>
            </c:strRef>
          </c:tx>
          <c:dPt>
            <c:idx val="0"/>
            <c:spPr>
              <a:solidFill>
                <a:schemeClr val="accent3">
                  <a:lumMod val="40000"/>
                  <a:lumOff val="60000"/>
                </a:schemeClr>
              </a:solidFill>
            </c:spPr>
          </c:dPt>
          <c:dPt>
            <c:idx val="1"/>
            <c:spPr>
              <a:solidFill>
                <a:schemeClr val="accent6">
                  <a:lumMod val="40000"/>
                  <a:lumOff val="60000"/>
                </a:schemeClr>
              </a:solidFill>
            </c:spPr>
          </c:dPt>
          <c:dPt>
            <c:idx val="2"/>
            <c:spPr>
              <a:solidFill>
                <a:schemeClr val="accent5">
                  <a:lumMod val="60000"/>
                  <a:lumOff val="40000"/>
                </a:schemeClr>
              </a:solidFill>
            </c:spPr>
          </c:dPt>
          <c:dPt>
            <c:idx val="3"/>
            <c:spPr>
              <a:solidFill>
                <a:schemeClr val="accent2">
                  <a:lumMod val="60000"/>
                  <a:lumOff val="40000"/>
                </a:schemeClr>
              </a:solidFill>
              <a:ln>
                <a:noFill/>
              </a:ln>
            </c:spPr>
          </c:dPt>
          <c:dPt>
            <c:idx val="4"/>
            <c:spPr>
              <a:solidFill>
                <a:schemeClr val="tx2"/>
              </a:solidFill>
            </c:spPr>
          </c:dPt>
          <c:dPt>
            <c:idx val="5"/>
            <c:spPr>
              <a:solidFill>
                <a:schemeClr val="tx2">
                  <a:lumMod val="75000"/>
                </a:schemeClr>
              </a:solidFill>
            </c:spPr>
          </c:dPt>
          <c:dPt>
            <c:idx val="6"/>
            <c:spPr>
              <a:solidFill>
                <a:schemeClr val="accent4">
                  <a:lumMod val="75000"/>
                </a:schemeClr>
              </a:solidFill>
            </c:spPr>
          </c:dPt>
          <c:dLbls>
            <c:dLbl>
              <c:idx val="4"/>
              <c:layout>
                <c:manualLayout>
                  <c:x val="8.7755723242927963E-2"/>
                  <c:y val="2.5103928361701312E-2"/>
                </c:manualLayout>
              </c:layout>
              <c:dLblPos val="bestFit"/>
              <c:showPercent val="1"/>
            </c:dLbl>
            <c:dLbl>
              <c:idx val="6"/>
              <c:layout>
                <c:manualLayout>
                  <c:x val="1.1694918343540391E-2"/>
                  <c:y val="-3.0433126478010596E-3"/>
                </c:manualLayout>
              </c:layout>
              <c:dLblPos val="bestFit"/>
              <c:showPercent val="1"/>
            </c:dLbl>
            <c:numFmt formatCode="0.0%" sourceLinked="0"/>
            <c:txPr>
              <a:bodyPr/>
              <a:lstStyle/>
              <a:p>
                <a:pPr>
                  <a:defRPr lang="en-US" sz="1400">
                    <a:solidFill>
                      <a:srgbClr val="000000"/>
                    </a:solidFill>
                    <a:latin typeface="Times New Roman" pitchFamily="18" charset="0"/>
                    <a:cs typeface="Times New Roman" pitchFamily="18" charset="0"/>
                  </a:defRPr>
                </a:pPr>
                <a:endParaRPr lang="uk-UA"/>
              </a:p>
            </c:txPr>
            <c:dLblPos val="bestFit"/>
            <c:showPercent val="1"/>
            <c:showLeaderLines val="1"/>
            <c:leaderLines>
              <c:spPr>
                <a:ln>
                  <a:solidFill>
                    <a:schemeClr val="bg1">
                      <a:lumMod val="50000"/>
                    </a:schemeClr>
                  </a:solidFill>
                </a:ln>
              </c:spPr>
            </c:leaderLines>
          </c:dLbls>
          <c:cat>
            <c:strRef>
              <c:f>Аркуш1!$A$2:$A$8</c:f>
              <c:strCache>
                <c:ptCount val="7"/>
                <c:pt idx="0">
                  <c:v>Real estate operations (11,6%)</c:v>
                </c:pt>
                <c:pt idx="1">
                  <c:v>Industry (36,5%)</c:v>
                </c:pt>
                <c:pt idx="2">
                  <c:v>Wholesale and retail trade;                                                                                                                        repair of motor vehicles and motorcycles (32,5%)</c:v>
                </c:pt>
                <c:pt idx="3">
                  <c:v>Catering and feeding (0,2%)</c:v>
                </c:pt>
                <c:pt idx="4">
                  <c:v>Activity in administrative and support services (5,0%)</c:v>
                </c:pt>
                <c:pt idx="5">
                  <c:v>Housebuilding (10,4%)</c:v>
                </c:pt>
                <c:pt idx="6">
                  <c:v>Other (3,8%)</c:v>
                </c:pt>
              </c:strCache>
            </c:strRef>
          </c:cat>
          <c:val>
            <c:numRef>
              <c:f>Аркуш1!$B$2:$B$8</c:f>
              <c:numCache>
                <c:formatCode>General</c:formatCode>
                <c:ptCount val="7"/>
                <c:pt idx="0">
                  <c:v>20.7</c:v>
                </c:pt>
                <c:pt idx="1">
                  <c:v>27.4</c:v>
                </c:pt>
                <c:pt idx="2">
                  <c:v>32.5</c:v>
                </c:pt>
                <c:pt idx="3">
                  <c:v>0.2</c:v>
                </c:pt>
                <c:pt idx="4">
                  <c:v>5</c:v>
                </c:pt>
                <c:pt idx="5">
                  <c:v>10.4</c:v>
                </c:pt>
                <c:pt idx="6">
                  <c:v>3.8</c:v>
                </c:pt>
              </c:numCache>
            </c:numRef>
          </c:val>
        </c:ser>
        <c:dLbls>
          <c:showPercent val="1"/>
        </c:dLbls>
      </c:pie3DChart>
    </c:plotArea>
    <c:legend>
      <c:legendPos val="r"/>
      <c:layout>
        <c:manualLayout>
          <c:xMode val="edge"/>
          <c:yMode val="edge"/>
          <c:x val="0.60182414698162734"/>
          <c:y val="8.2139399477155581E-2"/>
          <c:w val="0.37734251968504173"/>
          <c:h val="0.61128412035850965"/>
        </c:manualLayout>
      </c:layout>
      <c:spPr>
        <a:ln>
          <a:noFill/>
        </a:ln>
      </c:spPr>
      <c:txPr>
        <a:bodyPr/>
        <a:lstStyle/>
        <a:p>
          <a:pPr>
            <a:defRPr lang="en-US" sz="1100">
              <a:solidFill>
                <a:srgbClr val="000000"/>
              </a:solidFill>
              <a:latin typeface="Times New Roman" pitchFamily="18" charset="0"/>
              <a:cs typeface="Times New Roman" pitchFamily="18" charset="0"/>
            </a:defRPr>
          </a:pPr>
          <a:endParaRPr lang="uk-UA"/>
        </a:p>
      </c:txPr>
    </c:legend>
    <c:plotVisOnly val="1"/>
    <c:dispBlanksAs val="zero"/>
  </c:chart>
  <c:txPr>
    <a:bodyPr/>
    <a:lstStyle/>
    <a:p>
      <a:pPr>
        <a:defRPr sz="1800"/>
      </a:pPr>
      <a:endParaRPr lang="uk-UA"/>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8A0196-6A36-42E5-ACEE-B65BB80E70D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A9B71289-9FDA-4FBB-8528-665F3CA87378}">
      <dgm:prSet phldrT="[Текст]" custT="1"/>
      <dgm:spPr>
        <a:solidFill>
          <a:schemeClr val="accent5">
            <a:lumMod val="75000"/>
          </a:schemeClr>
        </a:solidFill>
      </dgm:spPr>
      <dgm:t>
        <a:bodyPr/>
        <a:lstStyle/>
        <a:p>
          <a:r>
            <a:rPr lang="uk-UA" sz="1600" dirty="0" smtClean="0">
              <a:latin typeface="Times New Roman" pitchFamily="18" charset="0"/>
              <a:cs typeface="Times New Roman" pitchFamily="18" charset="0"/>
            </a:rPr>
            <a:t>7</a:t>
          </a:r>
          <a:endParaRPr lang="ru-RU" sz="1600" dirty="0">
            <a:latin typeface="Times New Roman" pitchFamily="18" charset="0"/>
            <a:cs typeface="Times New Roman" pitchFamily="18" charset="0"/>
          </a:endParaRPr>
        </a:p>
      </dgm:t>
    </dgm:pt>
    <dgm:pt modelId="{691E127E-5758-4F97-BFB7-25314AC19BF9}" type="parTrans" cxnId="{96D3AA11-23EA-4D37-8DEB-F76664AD7E27}">
      <dgm:prSet/>
      <dgm:spPr/>
      <dgm:t>
        <a:bodyPr/>
        <a:lstStyle/>
        <a:p>
          <a:endParaRPr lang="ru-RU"/>
        </a:p>
      </dgm:t>
    </dgm:pt>
    <dgm:pt modelId="{E1ED886A-30A5-43F5-A17C-715E50204206}" type="sibTrans" cxnId="{96D3AA11-23EA-4D37-8DEB-F76664AD7E27}">
      <dgm:prSet/>
      <dgm:spPr/>
      <dgm:t>
        <a:bodyPr/>
        <a:lstStyle/>
        <a:p>
          <a:endParaRPr lang="ru-RU"/>
        </a:p>
      </dgm:t>
    </dgm:pt>
    <dgm:pt modelId="{6C794EAC-0591-4242-9370-75527A45D047}">
      <dgm:prSet phldrT="[Текст]" custT="1"/>
      <dgm:spPr>
        <a:solidFill>
          <a:schemeClr val="accent3">
            <a:lumMod val="40000"/>
            <a:lumOff val="60000"/>
            <a:alpha val="90000"/>
          </a:schemeClr>
        </a:solidFill>
      </dgm:spPr>
      <dgm:t>
        <a:bodyPr/>
        <a:lstStyle/>
        <a:p>
          <a:r>
            <a:rPr lang="en-AU" sz="1400" dirty="0" smtClean="0">
              <a:solidFill>
                <a:srgbClr val="000000"/>
              </a:solidFill>
              <a:latin typeface="Times New Roman" pitchFamily="18" charset="0"/>
              <a:cs typeface="Times New Roman" pitchFamily="18" charset="0"/>
            </a:rPr>
            <a:t>museums</a:t>
          </a:r>
          <a:endParaRPr lang="ru-RU" sz="1100" dirty="0">
            <a:solidFill>
              <a:srgbClr val="000000"/>
            </a:solidFill>
            <a:latin typeface="Times New Roman" pitchFamily="18" charset="0"/>
            <a:cs typeface="Times New Roman" pitchFamily="18" charset="0"/>
          </a:endParaRPr>
        </a:p>
      </dgm:t>
    </dgm:pt>
    <dgm:pt modelId="{C69309BE-3584-42AC-B9B3-E1C1E5AEE968}" type="parTrans" cxnId="{60B79F97-7638-4C59-BFEE-63D056C74166}">
      <dgm:prSet/>
      <dgm:spPr/>
      <dgm:t>
        <a:bodyPr/>
        <a:lstStyle/>
        <a:p>
          <a:endParaRPr lang="ru-RU"/>
        </a:p>
      </dgm:t>
    </dgm:pt>
    <dgm:pt modelId="{46B9844E-7DE6-421E-8EB0-08674349330D}" type="sibTrans" cxnId="{60B79F97-7638-4C59-BFEE-63D056C74166}">
      <dgm:prSet/>
      <dgm:spPr/>
      <dgm:t>
        <a:bodyPr/>
        <a:lstStyle/>
        <a:p>
          <a:endParaRPr lang="ru-RU"/>
        </a:p>
      </dgm:t>
    </dgm:pt>
    <dgm:pt modelId="{B22D82C6-C482-4CC8-BB6A-4321370A9171}">
      <dgm:prSet phldrT="[Текст]" custT="1"/>
      <dgm:spPr>
        <a:solidFill>
          <a:schemeClr val="accent5">
            <a:lumMod val="75000"/>
          </a:schemeClr>
        </a:solidFill>
      </dgm:spPr>
      <dgm:t>
        <a:bodyPr/>
        <a:lstStyle/>
        <a:p>
          <a:r>
            <a:rPr lang="uk-UA" sz="1600" dirty="0" smtClean="0">
              <a:latin typeface="Times New Roman" pitchFamily="18" charset="0"/>
              <a:cs typeface="Times New Roman" pitchFamily="18" charset="0"/>
            </a:rPr>
            <a:t>4</a:t>
          </a:r>
          <a:endParaRPr lang="ru-RU" sz="1600" dirty="0">
            <a:latin typeface="Times New Roman" pitchFamily="18" charset="0"/>
            <a:cs typeface="Times New Roman" pitchFamily="18" charset="0"/>
          </a:endParaRPr>
        </a:p>
      </dgm:t>
    </dgm:pt>
    <dgm:pt modelId="{3E759397-6C28-410A-9266-5B2528516F09}" type="parTrans" cxnId="{81EE2771-DB8B-4567-AF16-26CAC0AAAC77}">
      <dgm:prSet/>
      <dgm:spPr/>
      <dgm:t>
        <a:bodyPr/>
        <a:lstStyle/>
        <a:p>
          <a:endParaRPr lang="ru-RU"/>
        </a:p>
      </dgm:t>
    </dgm:pt>
    <dgm:pt modelId="{358D6658-7FA8-40E8-987A-CB4517008C2C}" type="sibTrans" cxnId="{81EE2771-DB8B-4567-AF16-26CAC0AAAC77}">
      <dgm:prSet/>
      <dgm:spPr/>
      <dgm:t>
        <a:bodyPr/>
        <a:lstStyle/>
        <a:p>
          <a:endParaRPr lang="ru-RU"/>
        </a:p>
      </dgm:t>
    </dgm:pt>
    <dgm:pt modelId="{42022DB2-8801-48AA-AFD3-EE8FE6C1D495}">
      <dgm:prSet phldrT="[Текст]" custT="1"/>
      <dgm:spPr>
        <a:solidFill>
          <a:schemeClr val="accent3">
            <a:lumMod val="40000"/>
            <a:lumOff val="60000"/>
            <a:alpha val="90000"/>
          </a:schemeClr>
        </a:solidFill>
      </dgm:spPr>
      <dgm:t>
        <a:bodyPr/>
        <a:lstStyle/>
        <a:p>
          <a:r>
            <a:rPr lang="en-US" sz="1400" dirty="0" smtClean="0">
              <a:solidFill>
                <a:srgbClr val="000000"/>
              </a:solidFill>
              <a:latin typeface="Times New Roman" pitchFamily="18" charset="0"/>
              <a:cs typeface="Times New Roman" pitchFamily="18" charset="0"/>
            </a:rPr>
            <a:t>theatres</a:t>
          </a:r>
          <a:endParaRPr lang="ru-RU" sz="1100" dirty="0">
            <a:solidFill>
              <a:srgbClr val="000000"/>
            </a:solidFill>
            <a:latin typeface="Times New Roman" pitchFamily="18" charset="0"/>
            <a:cs typeface="Times New Roman" pitchFamily="18" charset="0"/>
          </a:endParaRPr>
        </a:p>
      </dgm:t>
    </dgm:pt>
    <dgm:pt modelId="{C2B8F7A1-A4FA-43F4-921A-ADE8417BFFEC}" type="parTrans" cxnId="{4A333067-2237-49FB-A233-118E4AA05B51}">
      <dgm:prSet/>
      <dgm:spPr/>
      <dgm:t>
        <a:bodyPr/>
        <a:lstStyle/>
        <a:p>
          <a:endParaRPr lang="ru-RU"/>
        </a:p>
      </dgm:t>
    </dgm:pt>
    <dgm:pt modelId="{2820A993-8C4D-4927-845C-FF53C392B420}" type="sibTrans" cxnId="{4A333067-2237-49FB-A233-118E4AA05B51}">
      <dgm:prSet/>
      <dgm:spPr/>
      <dgm:t>
        <a:bodyPr/>
        <a:lstStyle/>
        <a:p>
          <a:endParaRPr lang="ru-RU"/>
        </a:p>
      </dgm:t>
    </dgm:pt>
    <dgm:pt modelId="{3EF6D53E-B8AE-4B2B-8BB9-37381187EFC2}">
      <dgm:prSet phldrT="[Текст]" custT="1"/>
      <dgm:spPr>
        <a:solidFill>
          <a:schemeClr val="accent5">
            <a:lumMod val="75000"/>
          </a:schemeClr>
        </a:solidFill>
      </dgm:spPr>
      <dgm:t>
        <a:bodyPr/>
        <a:lstStyle/>
        <a:p>
          <a:r>
            <a:rPr lang="uk-UA" sz="1600" dirty="0" smtClean="0">
              <a:latin typeface="Times New Roman" pitchFamily="18" charset="0"/>
              <a:cs typeface="Times New Roman" pitchFamily="18" charset="0"/>
            </a:rPr>
            <a:t>12</a:t>
          </a:r>
          <a:endParaRPr lang="ru-RU" sz="2500" dirty="0">
            <a:latin typeface="Times New Roman" pitchFamily="18" charset="0"/>
            <a:cs typeface="Times New Roman" pitchFamily="18" charset="0"/>
          </a:endParaRPr>
        </a:p>
      </dgm:t>
    </dgm:pt>
    <dgm:pt modelId="{EBF5B294-1026-43D4-A2FB-5ED2665184CA}" type="parTrans" cxnId="{8943BB86-2129-4184-8446-627F8EB9C88A}">
      <dgm:prSet/>
      <dgm:spPr/>
      <dgm:t>
        <a:bodyPr/>
        <a:lstStyle/>
        <a:p>
          <a:endParaRPr lang="ru-RU"/>
        </a:p>
      </dgm:t>
    </dgm:pt>
    <dgm:pt modelId="{436AA6D9-4A4B-4242-8E13-06D0FDE3FC62}" type="sibTrans" cxnId="{8943BB86-2129-4184-8446-627F8EB9C88A}">
      <dgm:prSet/>
      <dgm:spPr/>
      <dgm:t>
        <a:bodyPr/>
        <a:lstStyle/>
        <a:p>
          <a:endParaRPr lang="ru-RU"/>
        </a:p>
      </dgm:t>
    </dgm:pt>
    <dgm:pt modelId="{B2158BFE-3284-4C73-94A4-D1ED5401E60C}">
      <dgm:prSet phldrT="[Текст]" custT="1"/>
      <dgm:spPr>
        <a:solidFill>
          <a:schemeClr val="accent3">
            <a:lumMod val="40000"/>
            <a:lumOff val="60000"/>
            <a:alpha val="90000"/>
          </a:schemeClr>
        </a:solidFill>
      </dgm:spPr>
      <dgm:t>
        <a:bodyPr/>
        <a:lstStyle/>
        <a:p>
          <a:r>
            <a:rPr lang="en-US" sz="1400" dirty="0" smtClean="0">
              <a:solidFill>
                <a:srgbClr val="000000"/>
              </a:solidFill>
              <a:latin typeface="Times New Roman" pitchFamily="18" charset="0"/>
              <a:cs typeface="Times New Roman" pitchFamily="18" charset="0"/>
            </a:rPr>
            <a:t>art  and cultural centers</a:t>
          </a:r>
          <a:endParaRPr lang="ru-RU" sz="1100" dirty="0">
            <a:solidFill>
              <a:srgbClr val="000000"/>
            </a:solidFill>
            <a:latin typeface="Times New Roman" pitchFamily="18" charset="0"/>
            <a:cs typeface="Times New Roman" pitchFamily="18" charset="0"/>
          </a:endParaRPr>
        </a:p>
      </dgm:t>
    </dgm:pt>
    <dgm:pt modelId="{19BCD9A4-94EA-4057-83B2-60C84F4B7AF8}" type="parTrans" cxnId="{41807129-57E4-41BA-BDF6-BB22D8E00ECB}">
      <dgm:prSet/>
      <dgm:spPr/>
      <dgm:t>
        <a:bodyPr/>
        <a:lstStyle/>
        <a:p>
          <a:endParaRPr lang="ru-RU"/>
        </a:p>
      </dgm:t>
    </dgm:pt>
    <dgm:pt modelId="{1D3CC5C7-980D-4E9B-AD7B-4F0FF65D72CD}" type="sibTrans" cxnId="{41807129-57E4-41BA-BDF6-BB22D8E00ECB}">
      <dgm:prSet/>
      <dgm:spPr/>
      <dgm:t>
        <a:bodyPr/>
        <a:lstStyle/>
        <a:p>
          <a:endParaRPr lang="ru-RU"/>
        </a:p>
      </dgm:t>
    </dgm:pt>
    <dgm:pt modelId="{566D8977-2A63-455E-A424-CC424E08884F}">
      <dgm:prSet phldrT="[Текст]" custT="1"/>
      <dgm:spPr>
        <a:solidFill>
          <a:schemeClr val="accent3">
            <a:lumMod val="40000"/>
            <a:lumOff val="60000"/>
            <a:alpha val="90000"/>
          </a:schemeClr>
        </a:solidFill>
      </dgm:spPr>
      <dgm:t>
        <a:bodyPr/>
        <a:lstStyle/>
        <a:p>
          <a:r>
            <a:rPr lang="en-AU" sz="1400" dirty="0" smtClean="0">
              <a:solidFill>
                <a:srgbClr val="000000"/>
              </a:solidFill>
              <a:latin typeface="Times New Roman" pitchFamily="18" charset="0"/>
              <a:cs typeface="Times New Roman" pitchFamily="18" charset="0"/>
            </a:rPr>
            <a:t>libraries</a:t>
          </a:r>
          <a:endParaRPr lang="ru-RU" sz="1700" dirty="0">
            <a:solidFill>
              <a:srgbClr val="000000"/>
            </a:solidFill>
            <a:latin typeface="Times New Roman" pitchFamily="18" charset="0"/>
            <a:cs typeface="Times New Roman" pitchFamily="18" charset="0"/>
          </a:endParaRPr>
        </a:p>
      </dgm:t>
    </dgm:pt>
    <dgm:pt modelId="{FC0878EA-3F0D-44D8-8702-D4ED4670FF3C}" type="parTrans" cxnId="{3D107D24-6F60-4DCE-B7CE-1638F3A81E6D}">
      <dgm:prSet/>
      <dgm:spPr/>
      <dgm:t>
        <a:bodyPr/>
        <a:lstStyle/>
        <a:p>
          <a:endParaRPr lang="ru-RU"/>
        </a:p>
      </dgm:t>
    </dgm:pt>
    <dgm:pt modelId="{6BB4792D-88D2-46A3-827F-9D8FF703A82F}" type="sibTrans" cxnId="{3D107D24-6F60-4DCE-B7CE-1638F3A81E6D}">
      <dgm:prSet/>
      <dgm:spPr/>
      <dgm:t>
        <a:bodyPr/>
        <a:lstStyle/>
        <a:p>
          <a:endParaRPr lang="ru-RU"/>
        </a:p>
      </dgm:t>
    </dgm:pt>
    <dgm:pt modelId="{129F7EC4-9B27-428E-9068-81B07BDF9838}">
      <dgm:prSet phldrT="[Текст]" custT="1"/>
      <dgm:spPr>
        <a:solidFill>
          <a:schemeClr val="accent5">
            <a:lumMod val="75000"/>
          </a:schemeClr>
        </a:solidFill>
      </dgm:spPr>
      <dgm:t>
        <a:bodyPr/>
        <a:lstStyle/>
        <a:p>
          <a:r>
            <a:rPr lang="uk-UA" sz="1600" dirty="0" smtClean="0">
              <a:solidFill>
                <a:schemeClr val="tx1">
                  <a:lumMod val="95000"/>
                </a:schemeClr>
              </a:solidFill>
              <a:latin typeface="Times New Roman" pitchFamily="18" charset="0"/>
              <a:cs typeface="Times New Roman" pitchFamily="18" charset="0"/>
            </a:rPr>
            <a:t>23</a:t>
          </a:r>
          <a:endParaRPr lang="ru-RU" sz="2500" dirty="0">
            <a:solidFill>
              <a:schemeClr val="tx1">
                <a:lumMod val="95000"/>
              </a:schemeClr>
            </a:solidFill>
            <a:latin typeface="Times New Roman" pitchFamily="18" charset="0"/>
            <a:cs typeface="Times New Roman" pitchFamily="18" charset="0"/>
          </a:endParaRPr>
        </a:p>
      </dgm:t>
    </dgm:pt>
    <dgm:pt modelId="{D5754038-92AE-40E3-A684-9E24899F4602}" type="parTrans" cxnId="{44A3CBB2-FDB5-43CC-8E99-9073CD3AFC8B}">
      <dgm:prSet/>
      <dgm:spPr/>
      <dgm:t>
        <a:bodyPr/>
        <a:lstStyle/>
        <a:p>
          <a:endParaRPr lang="ru-RU"/>
        </a:p>
      </dgm:t>
    </dgm:pt>
    <dgm:pt modelId="{978964EB-02F1-4BD6-AB9C-18D7AAF8CE42}" type="sibTrans" cxnId="{44A3CBB2-FDB5-43CC-8E99-9073CD3AFC8B}">
      <dgm:prSet/>
      <dgm:spPr/>
      <dgm:t>
        <a:bodyPr/>
        <a:lstStyle/>
        <a:p>
          <a:endParaRPr lang="ru-RU"/>
        </a:p>
      </dgm:t>
    </dgm:pt>
    <dgm:pt modelId="{A30581C0-283F-41EA-AA8A-89BAE9F5F339}">
      <dgm:prSet phldrT="[Текст]" custT="1"/>
      <dgm:spPr>
        <a:solidFill>
          <a:schemeClr val="accent5">
            <a:lumMod val="75000"/>
          </a:schemeClr>
        </a:solidFill>
      </dgm:spPr>
      <dgm:t>
        <a:bodyPr/>
        <a:lstStyle/>
        <a:p>
          <a:r>
            <a:rPr lang="ru-RU" sz="2500" dirty="0" smtClean="0">
              <a:latin typeface="Times New Roman" pitchFamily="18" charset="0"/>
              <a:cs typeface="Times New Roman" pitchFamily="18" charset="0"/>
            </a:rPr>
            <a:t>4</a:t>
          </a:r>
          <a:endParaRPr lang="ru-RU" sz="2500" dirty="0">
            <a:latin typeface="Times New Roman" pitchFamily="18" charset="0"/>
            <a:cs typeface="Times New Roman" pitchFamily="18" charset="0"/>
          </a:endParaRPr>
        </a:p>
      </dgm:t>
    </dgm:pt>
    <dgm:pt modelId="{4A828487-CDFC-4E82-8392-EC1C23EB810F}" type="parTrans" cxnId="{507428B3-86CC-4AD8-AF37-83F698A4A6BA}">
      <dgm:prSet/>
      <dgm:spPr/>
      <dgm:t>
        <a:bodyPr/>
        <a:lstStyle/>
        <a:p>
          <a:endParaRPr lang="ru-RU"/>
        </a:p>
      </dgm:t>
    </dgm:pt>
    <dgm:pt modelId="{AE56843C-B268-437B-8513-8152A0D12DFE}" type="sibTrans" cxnId="{507428B3-86CC-4AD8-AF37-83F698A4A6BA}">
      <dgm:prSet/>
      <dgm:spPr/>
      <dgm:t>
        <a:bodyPr/>
        <a:lstStyle/>
        <a:p>
          <a:endParaRPr lang="ru-RU"/>
        </a:p>
      </dgm:t>
    </dgm:pt>
    <dgm:pt modelId="{39286055-45AF-41AA-8358-03FB03D6B4A5}">
      <dgm:prSet phldrT="[Текст]" custT="1"/>
      <dgm:spPr>
        <a:solidFill>
          <a:schemeClr val="accent3">
            <a:lumMod val="40000"/>
            <a:lumOff val="60000"/>
            <a:alpha val="90000"/>
          </a:schemeClr>
        </a:solidFill>
      </dgm:spPr>
      <dgm:t>
        <a:bodyPr/>
        <a:lstStyle/>
        <a:p>
          <a:r>
            <a:rPr lang="en-AU" sz="1400" dirty="0" smtClean="0">
              <a:solidFill>
                <a:srgbClr val="000000"/>
              </a:solidFill>
              <a:latin typeface="Times New Roman" pitchFamily="18" charset="0"/>
              <a:cs typeface="Times New Roman" pitchFamily="18" charset="0"/>
            </a:rPr>
            <a:t>cinemas</a:t>
          </a:r>
          <a:endParaRPr lang="ru-RU" sz="1700" dirty="0">
            <a:solidFill>
              <a:srgbClr val="000000"/>
            </a:solidFill>
            <a:latin typeface="Times New Roman" pitchFamily="18" charset="0"/>
            <a:cs typeface="Times New Roman" pitchFamily="18" charset="0"/>
          </a:endParaRPr>
        </a:p>
      </dgm:t>
    </dgm:pt>
    <dgm:pt modelId="{8593D859-F18D-4E4E-AB36-E2886DFE6012}" type="parTrans" cxnId="{401A88B5-9B24-4FF4-B551-77C51309F8D9}">
      <dgm:prSet/>
      <dgm:spPr/>
      <dgm:t>
        <a:bodyPr/>
        <a:lstStyle/>
        <a:p>
          <a:endParaRPr lang="ru-RU"/>
        </a:p>
      </dgm:t>
    </dgm:pt>
    <dgm:pt modelId="{C1A5B994-F2D3-416A-B0CC-FC17E76E1460}" type="sibTrans" cxnId="{401A88B5-9B24-4FF4-B551-77C51309F8D9}">
      <dgm:prSet/>
      <dgm:spPr/>
      <dgm:t>
        <a:bodyPr/>
        <a:lstStyle/>
        <a:p>
          <a:endParaRPr lang="ru-RU"/>
        </a:p>
      </dgm:t>
    </dgm:pt>
    <dgm:pt modelId="{1286D71A-D247-49A3-ACF7-61EB0EB06604}">
      <dgm:prSet phldrT="[Текст]" custT="1"/>
      <dgm:spPr>
        <a:solidFill>
          <a:schemeClr val="accent5">
            <a:lumMod val="75000"/>
          </a:schemeClr>
        </a:solidFill>
      </dgm:spPr>
      <dgm:t>
        <a:bodyPr/>
        <a:lstStyle/>
        <a:p>
          <a:r>
            <a:rPr lang="uk-UA" sz="1600" dirty="0" smtClean="0">
              <a:latin typeface="Times New Roman" pitchFamily="18" charset="0"/>
              <a:cs typeface="Times New Roman" pitchFamily="18" charset="0"/>
            </a:rPr>
            <a:t>2</a:t>
          </a:r>
          <a:endParaRPr lang="ru-RU" sz="2500" dirty="0">
            <a:latin typeface="Times New Roman" pitchFamily="18" charset="0"/>
            <a:cs typeface="Times New Roman" pitchFamily="18" charset="0"/>
          </a:endParaRPr>
        </a:p>
      </dgm:t>
    </dgm:pt>
    <dgm:pt modelId="{499399B5-1237-480B-A46B-373E7F526CA0}" type="parTrans" cxnId="{7F89DE93-6579-4633-B558-CF9FF88DBF92}">
      <dgm:prSet/>
      <dgm:spPr/>
      <dgm:t>
        <a:bodyPr/>
        <a:lstStyle/>
        <a:p>
          <a:endParaRPr lang="ru-RU"/>
        </a:p>
      </dgm:t>
    </dgm:pt>
    <dgm:pt modelId="{2432F686-A525-4D23-9FE4-804A4D4CB5CC}" type="sibTrans" cxnId="{7F89DE93-6579-4633-B558-CF9FF88DBF92}">
      <dgm:prSet/>
      <dgm:spPr/>
      <dgm:t>
        <a:bodyPr/>
        <a:lstStyle/>
        <a:p>
          <a:endParaRPr lang="ru-RU"/>
        </a:p>
      </dgm:t>
    </dgm:pt>
    <dgm:pt modelId="{FBFCFF83-181F-493C-BFE5-23AB31A57897}">
      <dgm:prSet phldrT="[Текст]" custT="1"/>
      <dgm:spPr>
        <a:solidFill>
          <a:schemeClr val="accent3">
            <a:lumMod val="40000"/>
            <a:lumOff val="60000"/>
            <a:alpha val="90000"/>
          </a:schemeClr>
        </a:solidFill>
      </dgm:spPr>
      <dgm:t>
        <a:bodyPr/>
        <a:lstStyle/>
        <a:p>
          <a:r>
            <a:rPr lang="en-AU" sz="1400" dirty="0" smtClean="0">
              <a:solidFill>
                <a:srgbClr val="000000"/>
              </a:solidFill>
              <a:latin typeface="Times New Roman" pitchFamily="18" charset="0"/>
              <a:cs typeface="Times New Roman" pitchFamily="18" charset="0"/>
            </a:rPr>
            <a:t>recreation parks</a:t>
          </a:r>
          <a:endParaRPr lang="ru-RU" sz="1400" dirty="0">
            <a:solidFill>
              <a:srgbClr val="000000"/>
            </a:solidFill>
            <a:latin typeface="Times New Roman" pitchFamily="18" charset="0"/>
            <a:cs typeface="Times New Roman" pitchFamily="18" charset="0"/>
          </a:endParaRPr>
        </a:p>
      </dgm:t>
    </dgm:pt>
    <dgm:pt modelId="{286C4213-3A33-453E-998C-EE1CB3B4C4FE}" type="parTrans" cxnId="{00AACD9B-467D-4988-86B6-CC3A4A2CFC29}">
      <dgm:prSet/>
      <dgm:spPr/>
      <dgm:t>
        <a:bodyPr/>
        <a:lstStyle/>
        <a:p>
          <a:endParaRPr lang="ru-RU"/>
        </a:p>
      </dgm:t>
    </dgm:pt>
    <dgm:pt modelId="{77FCD552-B366-406B-9598-8D5D1926F2C1}" type="sibTrans" cxnId="{00AACD9B-467D-4988-86B6-CC3A4A2CFC29}">
      <dgm:prSet/>
      <dgm:spPr/>
      <dgm:t>
        <a:bodyPr/>
        <a:lstStyle/>
        <a:p>
          <a:endParaRPr lang="ru-RU"/>
        </a:p>
      </dgm:t>
    </dgm:pt>
    <dgm:pt modelId="{B45B1D08-D464-4C18-AE6D-8FCA530910AB}">
      <dgm:prSet phldrT="[Текст]" custT="1"/>
      <dgm:spPr>
        <a:solidFill>
          <a:schemeClr val="accent5">
            <a:lumMod val="75000"/>
            <a:alpha val="90000"/>
          </a:schemeClr>
        </a:solidFill>
      </dgm:spPr>
      <dgm:t>
        <a:bodyPr/>
        <a:lstStyle/>
        <a:p>
          <a:r>
            <a:rPr lang="uk-UA" sz="1600" dirty="0" smtClean="0">
              <a:solidFill>
                <a:schemeClr val="tx1"/>
              </a:solidFill>
              <a:latin typeface="Times New Roman" pitchFamily="18" charset="0"/>
              <a:cs typeface="Times New Roman" pitchFamily="18" charset="0"/>
            </a:rPr>
            <a:t>1</a:t>
          </a:r>
          <a:endParaRPr lang="ru-RU" sz="1400" dirty="0">
            <a:solidFill>
              <a:schemeClr val="tx1"/>
            </a:solidFill>
            <a:latin typeface="Times New Roman" pitchFamily="18" charset="0"/>
            <a:cs typeface="Times New Roman" pitchFamily="18" charset="0"/>
          </a:endParaRPr>
        </a:p>
      </dgm:t>
    </dgm:pt>
    <dgm:pt modelId="{A9CFAAE6-B4AF-42A6-9046-DD491E79A216}" type="parTrans" cxnId="{5F755939-2E34-4A8F-952E-E59DAD2539A2}">
      <dgm:prSet/>
      <dgm:spPr/>
      <dgm:t>
        <a:bodyPr/>
        <a:lstStyle/>
        <a:p>
          <a:endParaRPr lang="ru-RU"/>
        </a:p>
      </dgm:t>
    </dgm:pt>
    <dgm:pt modelId="{B34AF0DA-81BC-406C-9DA6-4DEFE4D51D0B}" type="sibTrans" cxnId="{5F755939-2E34-4A8F-952E-E59DAD2539A2}">
      <dgm:prSet/>
      <dgm:spPr/>
      <dgm:t>
        <a:bodyPr/>
        <a:lstStyle/>
        <a:p>
          <a:endParaRPr lang="ru-RU"/>
        </a:p>
      </dgm:t>
    </dgm:pt>
    <dgm:pt modelId="{74F7A98E-3313-4262-A37C-A25ABA28C6D4}">
      <dgm:prSet phldrT="[Текст]" custT="1"/>
      <dgm:spPr>
        <a:solidFill>
          <a:schemeClr val="accent3">
            <a:lumMod val="40000"/>
            <a:lumOff val="60000"/>
            <a:alpha val="90000"/>
          </a:schemeClr>
        </a:solidFill>
      </dgm:spPr>
      <dgm:t>
        <a:bodyPr/>
        <a:lstStyle/>
        <a:p>
          <a:r>
            <a:rPr lang="en-AU" sz="1400" dirty="0" smtClean="0">
              <a:solidFill>
                <a:srgbClr val="000000"/>
              </a:solidFill>
              <a:latin typeface="Times New Roman" pitchFamily="18" charset="0"/>
              <a:cs typeface="Times New Roman" pitchFamily="18" charset="0"/>
            </a:rPr>
            <a:t>puppet </a:t>
          </a:r>
          <a:r>
            <a:rPr lang="en-AU" sz="1400" dirty="0" err="1" smtClean="0">
              <a:solidFill>
                <a:srgbClr val="000000"/>
              </a:solidFill>
              <a:latin typeface="Times New Roman" pitchFamily="18" charset="0"/>
              <a:cs typeface="Times New Roman" pitchFamily="18" charset="0"/>
            </a:rPr>
            <a:t>theater</a:t>
          </a:r>
          <a:endParaRPr lang="ru-RU" sz="1400" dirty="0">
            <a:solidFill>
              <a:srgbClr val="000000"/>
            </a:solidFill>
            <a:latin typeface="Times New Roman" pitchFamily="18" charset="0"/>
            <a:cs typeface="Times New Roman" pitchFamily="18" charset="0"/>
          </a:endParaRPr>
        </a:p>
      </dgm:t>
    </dgm:pt>
    <dgm:pt modelId="{31E41B9A-4940-47D9-A380-7A32059E9E17}" type="parTrans" cxnId="{25971094-30FB-4A4F-A6A5-DA1763D31049}">
      <dgm:prSet/>
      <dgm:spPr/>
      <dgm:t>
        <a:bodyPr/>
        <a:lstStyle/>
        <a:p>
          <a:endParaRPr lang="ru-RU"/>
        </a:p>
      </dgm:t>
    </dgm:pt>
    <dgm:pt modelId="{30317C14-80D2-4C63-B1DD-2AEE58081E0D}" type="sibTrans" cxnId="{25971094-30FB-4A4F-A6A5-DA1763D31049}">
      <dgm:prSet/>
      <dgm:spPr/>
      <dgm:t>
        <a:bodyPr/>
        <a:lstStyle/>
        <a:p>
          <a:endParaRPr lang="ru-RU"/>
        </a:p>
      </dgm:t>
    </dgm:pt>
    <dgm:pt modelId="{10B685C0-E2A7-4532-AAD2-5425321BD828}" type="pres">
      <dgm:prSet presAssocID="{3D8A0196-6A36-42E5-ACEE-B65BB80E70D6}" presName="Name0" presStyleCnt="0">
        <dgm:presLayoutVars>
          <dgm:dir/>
          <dgm:animLvl val="lvl"/>
          <dgm:resizeHandles val="exact"/>
        </dgm:presLayoutVars>
      </dgm:prSet>
      <dgm:spPr/>
      <dgm:t>
        <a:bodyPr/>
        <a:lstStyle/>
        <a:p>
          <a:endParaRPr lang="ru-RU"/>
        </a:p>
      </dgm:t>
    </dgm:pt>
    <dgm:pt modelId="{690EF0B2-10A3-4ADA-92AB-FF7A02FCF3F0}" type="pres">
      <dgm:prSet presAssocID="{A9B71289-9FDA-4FBB-8528-665F3CA87378}" presName="linNode" presStyleCnt="0"/>
      <dgm:spPr/>
    </dgm:pt>
    <dgm:pt modelId="{C615F960-95AF-42E3-AE0B-8CD96F2BC393}" type="pres">
      <dgm:prSet presAssocID="{A9B71289-9FDA-4FBB-8528-665F3CA87378}" presName="parentText" presStyleLbl="node1" presStyleIdx="0" presStyleCnt="7" custLinFactNeighborX="813" custLinFactNeighborY="2772">
        <dgm:presLayoutVars>
          <dgm:chMax val="1"/>
          <dgm:bulletEnabled val="1"/>
        </dgm:presLayoutVars>
      </dgm:prSet>
      <dgm:spPr/>
      <dgm:t>
        <a:bodyPr/>
        <a:lstStyle/>
        <a:p>
          <a:endParaRPr lang="ru-RU"/>
        </a:p>
      </dgm:t>
    </dgm:pt>
    <dgm:pt modelId="{8F6016FB-01A2-4818-B400-65EBFC472CF6}" type="pres">
      <dgm:prSet presAssocID="{A9B71289-9FDA-4FBB-8528-665F3CA87378}" presName="descendantText" presStyleLbl="alignAccFollowNode1" presStyleIdx="0" presStyleCnt="7">
        <dgm:presLayoutVars>
          <dgm:bulletEnabled val="1"/>
        </dgm:presLayoutVars>
      </dgm:prSet>
      <dgm:spPr/>
      <dgm:t>
        <a:bodyPr/>
        <a:lstStyle/>
        <a:p>
          <a:endParaRPr lang="ru-RU"/>
        </a:p>
      </dgm:t>
    </dgm:pt>
    <dgm:pt modelId="{16BA9418-129B-45AD-BD69-726BF47DDA5C}" type="pres">
      <dgm:prSet presAssocID="{E1ED886A-30A5-43F5-A17C-715E50204206}" presName="sp" presStyleCnt="0"/>
      <dgm:spPr/>
    </dgm:pt>
    <dgm:pt modelId="{8B95989F-C3C2-4E04-BA98-BE3BAC874305}" type="pres">
      <dgm:prSet presAssocID="{B22D82C6-C482-4CC8-BB6A-4321370A9171}" presName="linNode" presStyleCnt="0"/>
      <dgm:spPr/>
    </dgm:pt>
    <dgm:pt modelId="{06D021F8-D3A0-4795-B147-20B9367A750D}" type="pres">
      <dgm:prSet presAssocID="{B22D82C6-C482-4CC8-BB6A-4321370A9171}" presName="parentText" presStyleLbl="node1" presStyleIdx="1" presStyleCnt="7">
        <dgm:presLayoutVars>
          <dgm:chMax val="1"/>
          <dgm:bulletEnabled val="1"/>
        </dgm:presLayoutVars>
      </dgm:prSet>
      <dgm:spPr/>
      <dgm:t>
        <a:bodyPr/>
        <a:lstStyle/>
        <a:p>
          <a:endParaRPr lang="ru-RU"/>
        </a:p>
      </dgm:t>
    </dgm:pt>
    <dgm:pt modelId="{DED34A13-2D38-437B-92F5-46DCF09E699A}" type="pres">
      <dgm:prSet presAssocID="{B22D82C6-C482-4CC8-BB6A-4321370A9171}" presName="descendantText" presStyleLbl="alignAccFollowNode1" presStyleIdx="1" presStyleCnt="7">
        <dgm:presLayoutVars>
          <dgm:bulletEnabled val="1"/>
        </dgm:presLayoutVars>
      </dgm:prSet>
      <dgm:spPr/>
      <dgm:t>
        <a:bodyPr/>
        <a:lstStyle/>
        <a:p>
          <a:endParaRPr lang="ru-RU"/>
        </a:p>
      </dgm:t>
    </dgm:pt>
    <dgm:pt modelId="{0A513C96-CF2D-4567-87E7-F3A7B86CA7C2}" type="pres">
      <dgm:prSet presAssocID="{358D6658-7FA8-40E8-987A-CB4517008C2C}" presName="sp" presStyleCnt="0"/>
      <dgm:spPr/>
    </dgm:pt>
    <dgm:pt modelId="{63BFCCCC-28D9-4C16-A0C6-F490A2421C42}" type="pres">
      <dgm:prSet presAssocID="{3EF6D53E-B8AE-4B2B-8BB9-37381187EFC2}" presName="linNode" presStyleCnt="0"/>
      <dgm:spPr/>
    </dgm:pt>
    <dgm:pt modelId="{E61254DF-D14F-4C21-B2DB-7BDC885D34D1}" type="pres">
      <dgm:prSet presAssocID="{3EF6D53E-B8AE-4B2B-8BB9-37381187EFC2}" presName="parentText" presStyleLbl="node1" presStyleIdx="2" presStyleCnt="7">
        <dgm:presLayoutVars>
          <dgm:chMax val="1"/>
          <dgm:bulletEnabled val="1"/>
        </dgm:presLayoutVars>
      </dgm:prSet>
      <dgm:spPr/>
      <dgm:t>
        <a:bodyPr/>
        <a:lstStyle/>
        <a:p>
          <a:endParaRPr lang="ru-RU"/>
        </a:p>
      </dgm:t>
    </dgm:pt>
    <dgm:pt modelId="{72C8904D-AAE4-4554-9B87-CAB2BF91C358}" type="pres">
      <dgm:prSet presAssocID="{3EF6D53E-B8AE-4B2B-8BB9-37381187EFC2}" presName="descendantText" presStyleLbl="alignAccFollowNode1" presStyleIdx="2" presStyleCnt="7">
        <dgm:presLayoutVars>
          <dgm:bulletEnabled val="1"/>
        </dgm:presLayoutVars>
      </dgm:prSet>
      <dgm:spPr/>
      <dgm:t>
        <a:bodyPr/>
        <a:lstStyle/>
        <a:p>
          <a:endParaRPr lang="ru-RU"/>
        </a:p>
      </dgm:t>
    </dgm:pt>
    <dgm:pt modelId="{D933F7EF-0508-4907-9C50-C67CB415539F}" type="pres">
      <dgm:prSet presAssocID="{436AA6D9-4A4B-4242-8E13-06D0FDE3FC62}" presName="sp" presStyleCnt="0"/>
      <dgm:spPr/>
    </dgm:pt>
    <dgm:pt modelId="{2AA7E96D-CF27-4C3B-85B6-ECBCF43CBA67}" type="pres">
      <dgm:prSet presAssocID="{129F7EC4-9B27-428E-9068-81B07BDF9838}" presName="linNode" presStyleCnt="0"/>
      <dgm:spPr/>
    </dgm:pt>
    <dgm:pt modelId="{FA636341-45CE-4D6B-A7BB-8024AA800D45}" type="pres">
      <dgm:prSet presAssocID="{129F7EC4-9B27-428E-9068-81B07BDF9838}" presName="parentText" presStyleLbl="node1" presStyleIdx="3" presStyleCnt="7">
        <dgm:presLayoutVars>
          <dgm:chMax val="1"/>
          <dgm:bulletEnabled val="1"/>
        </dgm:presLayoutVars>
      </dgm:prSet>
      <dgm:spPr/>
      <dgm:t>
        <a:bodyPr/>
        <a:lstStyle/>
        <a:p>
          <a:endParaRPr lang="ru-RU"/>
        </a:p>
      </dgm:t>
    </dgm:pt>
    <dgm:pt modelId="{4C3C5857-2EA8-4CF1-808F-50B93AEF69D9}" type="pres">
      <dgm:prSet presAssocID="{129F7EC4-9B27-428E-9068-81B07BDF9838}" presName="descendantText" presStyleLbl="alignAccFollowNode1" presStyleIdx="3" presStyleCnt="7">
        <dgm:presLayoutVars>
          <dgm:bulletEnabled val="1"/>
        </dgm:presLayoutVars>
      </dgm:prSet>
      <dgm:spPr/>
      <dgm:t>
        <a:bodyPr/>
        <a:lstStyle/>
        <a:p>
          <a:endParaRPr lang="ru-RU"/>
        </a:p>
      </dgm:t>
    </dgm:pt>
    <dgm:pt modelId="{80A7745C-AE83-464D-A083-F118CD7F23AD}" type="pres">
      <dgm:prSet presAssocID="{978964EB-02F1-4BD6-AB9C-18D7AAF8CE42}" presName="sp" presStyleCnt="0"/>
      <dgm:spPr/>
    </dgm:pt>
    <dgm:pt modelId="{F1828A25-643E-4B27-9186-FD4AA13CF8A5}" type="pres">
      <dgm:prSet presAssocID="{A30581C0-283F-41EA-AA8A-89BAE9F5F339}" presName="linNode" presStyleCnt="0"/>
      <dgm:spPr/>
    </dgm:pt>
    <dgm:pt modelId="{7A8BEFED-5168-4BC4-9B5F-2665F3B11E6B}" type="pres">
      <dgm:prSet presAssocID="{A30581C0-283F-41EA-AA8A-89BAE9F5F339}" presName="parentText" presStyleLbl="node1" presStyleIdx="4" presStyleCnt="7">
        <dgm:presLayoutVars>
          <dgm:chMax val="1"/>
          <dgm:bulletEnabled val="1"/>
        </dgm:presLayoutVars>
      </dgm:prSet>
      <dgm:spPr/>
      <dgm:t>
        <a:bodyPr/>
        <a:lstStyle/>
        <a:p>
          <a:endParaRPr lang="ru-RU"/>
        </a:p>
      </dgm:t>
    </dgm:pt>
    <dgm:pt modelId="{26ED7439-06BB-448A-B5FA-3F1CA5C3C53B}" type="pres">
      <dgm:prSet presAssocID="{A30581C0-283F-41EA-AA8A-89BAE9F5F339}" presName="descendantText" presStyleLbl="alignAccFollowNode1" presStyleIdx="4" presStyleCnt="7">
        <dgm:presLayoutVars>
          <dgm:bulletEnabled val="1"/>
        </dgm:presLayoutVars>
      </dgm:prSet>
      <dgm:spPr/>
      <dgm:t>
        <a:bodyPr/>
        <a:lstStyle/>
        <a:p>
          <a:endParaRPr lang="ru-RU"/>
        </a:p>
      </dgm:t>
    </dgm:pt>
    <dgm:pt modelId="{93CA4249-E134-4CD6-BC4F-C1D6E283FDF1}" type="pres">
      <dgm:prSet presAssocID="{AE56843C-B268-437B-8513-8152A0D12DFE}" presName="sp" presStyleCnt="0"/>
      <dgm:spPr/>
    </dgm:pt>
    <dgm:pt modelId="{618E68D3-3057-4FA3-B2DC-A413C3912833}" type="pres">
      <dgm:prSet presAssocID="{1286D71A-D247-49A3-ACF7-61EB0EB06604}" presName="linNode" presStyleCnt="0"/>
      <dgm:spPr/>
    </dgm:pt>
    <dgm:pt modelId="{4B53D5A6-DC6D-4CD4-8400-379E33EF6494}" type="pres">
      <dgm:prSet presAssocID="{1286D71A-D247-49A3-ACF7-61EB0EB06604}" presName="parentText" presStyleLbl="node1" presStyleIdx="5" presStyleCnt="7">
        <dgm:presLayoutVars>
          <dgm:chMax val="1"/>
          <dgm:bulletEnabled val="1"/>
        </dgm:presLayoutVars>
      </dgm:prSet>
      <dgm:spPr/>
      <dgm:t>
        <a:bodyPr/>
        <a:lstStyle/>
        <a:p>
          <a:endParaRPr lang="ru-RU"/>
        </a:p>
      </dgm:t>
    </dgm:pt>
    <dgm:pt modelId="{3FEEDD8A-1429-4C84-9CE8-08F8B85C9CF6}" type="pres">
      <dgm:prSet presAssocID="{1286D71A-D247-49A3-ACF7-61EB0EB06604}" presName="descendantText" presStyleLbl="alignAccFollowNode1" presStyleIdx="5" presStyleCnt="7">
        <dgm:presLayoutVars>
          <dgm:bulletEnabled val="1"/>
        </dgm:presLayoutVars>
      </dgm:prSet>
      <dgm:spPr/>
      <dgm:t>
        <a:bodyPr/>
        <a:lstStyle/>
        <a:p>
          <a:endParaRPr lang="ru-RU"/>
        </a:p>
      </dgm:t>
    </dgm:pt>
    <dgm:pt modelId="{8FB2729B-DE5A-4168-8FA9-68C9798B39CD}" type="pres">
      <dgm:prSet presAssocID="{2432F686-A525-4D23-9FE4-804A4D4CB5CC}" presName="sp" presStyleCnt="0"/>
      <dgm:spPr/>
    </dgm:pt>
    <dgm:pt modelId="{D7681E49-6DA3-44C8-8FB1-A2EDDD433CF3}" type="pres">
      <dgm:prSet presAssocID="{B45B1D08-D464-4C18-AE6D-8FCA530910AB}" presName="linNode" presStyleCnt="0"/>
      <dgm:spPr/>
    </dgm:pt>
    <dgm:pt modelId="{D5A61031-0308-42FB-9A2E-6EE8DCF9992C}" type="pres">
      <dgm:prSet presAssocID="{B45B1D08-D464-4C18-AE6D-8FCA530910AB}" presName="parentText" presStyleLbl="node1" presStyleIdx="6" presStyleCnt="7">
        <dgm:presLayoutVars>
          <dgm:chMax val="1"/>
          <dgm:bulletEnabled val="1"/>
        </dgm:presLayoutVars>
      </dgm:prSet>
      <dgm:spPr/>
      <dgm:t>
        <a:bodyPr/>
        <a:lstStyle/>
        <a:p>
          <a:endParaRPr lang="ru-RU"/>
        </a:p>
      </dgm:t>
    </dgm:pt>
    <dgm:pt modelId="{0E311B42-BC95-48AC-97F6-AD73D5FC32FA}" type="pres">
      <dgm:prSet presAssocID="{B45B1D08-D464-4C18-AE6D-8FCA530910AB}" presName="descendantText" presStyleLbl="alignAccFollowNode1" presStyleIdx="6" presStyleCnt="7">
        <dgm:presLayoutVars>
          <dgm:bulletEnabled val="1"/>
        </dgm:presLayoutVars>
      </dgm:prSet>
      <dgm:spPr/>
      <dgm:t>
        <a:bodyPr/>
        <a:lstStyle/>
        <a:p>
          <a:endParaRPr lang="ru-RU"/>
        </a:p>
      </dgm:t>
    </dgm:pt>
  </dgm:ptLst>
  <dgm:cxnLst>
    <dgm:cxn modelId="{A859FBAA-A186-4E45-9BE3-2B57583E19B9}" type="presOf" srcId="{B2158BFE-3284-4C73-94A4-D1ED5401E60C}" destId="{72C8904D-AAE4-4554-9B87-CAB2BF91C358}" srcOrd="0" destOrd="0" presId="urn:microsoft.com/office/officeart/2005/8/layout/vList5"/>
    <dgm:cxn modelId="{E78C780D-2C96-4DF8-BA57-3C7472EFECB6}" type="presOf" srcId="{129F7EC4-9B27-428E-9068-81B07BDF9838}" destId="{FA636341-45CE-4D6B-A7BB-8024AA800D45}" srcOrd="0" destOrd="0" presId="urn:microsoft.com/office/officeart/2005/8/layout/vList5"/>
    <dgm:cxn modelId="{60B79F97-7638-4C59-BFEE-63D056C74166}" srcId="{A9B71289-9FDA-4FBB-8528-665F3CA87378}" destId="{6C794EAC-0591-4242-9370-75527A45D047}" srcOrd="0" destOrd="0" parTransId="{C69309BE-3584-42AC-B9B3-E1C1E5AEE968}" sibTransId="{46B9844E-7DE6-421E-8EB0-08674349330D}"/>
    <dgm:cxn modelId="{85C987A1-6ACF-4CF9-8130-EBBE80AEF0C1}" type="presOf" srcId="{39286055-45AF-41AA-8358-03FB03D6B4A5}" destId="{26ED7439-06BB-448A-B5FA-3F1CA5C3C53B}" srcOrd="0" destOrd="0" presId="urn:microsoft.com/office/officeart/2005/8/layout/vList5"/>
    <dgm:cxn modelId="{3058F4FF-54D0-4535-9134-0EC0B6814789}" type="presOf" srcId="{A30581C0-283F-41EA-AA8A-89BAE9F5F339}" destId="{7A8BEFED-5168-4BC4-9B5F-2665F3B11E6B}" srcOrd="0" destOrd="0" presId="urn:microsoft.com/office/officeart/2005/8/layout/vList5"/>
    <dgm:cxn modelId="{27BBC7A3-F1FA-461A-A88F-B6CC178A6136}" type="presOf" srcId="{1286D71A-D247-49A3-ACF7-61EB0EB06604}" destId="{4B53D5A6-DC6D-4CD4-8400-379E33EF6494}" srcOrd="0" destOrd="0" presId="urn:microsoft.com/office/officeart/2005/8/layout/vList5"/>
    <dgm:cxn modelId="{8943BB86-2129-4184-8446-627F8EB9C88A}" srcId="{3D8A0196-6A36-42E5-ACEE-B65BB80E70D6}" destId="{3EF6D53E-B8AE-4B2B-8BB9-37381187EFC2}" srcOrd="2" destOrd="0" parTransId="{EBF5B294-1026-43D4-A2FB-5ED2665184CA}" sibTransId="{436AA6D9-4A4B-4242-8E13-06D0FDE3FC62}"/>
    <dgm:cxn modelId="{81EE2771-DB8B-4567-AF16-26CAC0AAAC77}" srcId="{3D8A0196-6A36-42E5-ACEE-B65BB80E70D6}" destId="{B22D82C6-C482-4CC8-BB6A-4321370A9171}" srcOrd="1" destOrd="0" parTransId="{3E759397-6C28-410A-9266-5B2528516F09}" sibTransId="{358D6658-7FA8-40E8-987A-CB4517008C2C}"/>
    <dgm:cxn modelId="{BB006E3B-5EF2-40BF-9177-D9EC9E4F86A6}" type="presOf" srcId="{B45B1D08-D464-4C18-AE6D-8FCA530910AB}" destId="{D5A61031-0308-42FB-9A2E-6EE8DCF9992C}" srcOrd="0" destOrd="0" presId="urn:microsoft.com/office/officeart/2005/8/layout/vList5"/>
    <dgm:cxn modelId="{44A3CBB2-FDB5-43CC-8E99-9073CD3AFC8B}" srcId="{3D8A0196-6A36-42E5-ACEE-B65BB80E70D6}" destId="{129F7EC4-9B27-428E-9068-81B07BDF9838}" srcOrd="3" destOrd="0" parTransId="{D5754038-92AE-40E3-A684-9E24899F4602}" sibTransId="{978964EB-02F1-4BD6-AB9C-18D7AAF8CE42}"/>
    <dgm:cxn modelId="{41807129-57E4-41BA-BDF6-BB22D8E00ECB}" srcId="{3EF6D53E-B8AE-4B2B-8BB9-37381187EFC2}" destId="{B2158BFE-3284-4C73-94A4-D1ED5401E60C}" srcOrd="0" destOrd="0" parTransId="{19BCD9A4-94EA-4057-83B2-60C84F4B7AF8}" sibTransId="{1D3CC5C7-980D-4E9B-AD7B-4F0FF65D72CD}"/>
    <dgm:cxn modelId="{1076D564-36CF-4235-8521-467721BE8B41}" type="presOf" srcId="{566D8977-2A63-455E-A424-CC424E08884F}" destId="{4C3C5857-2EA8-4CF1-808F-50B93AEF69D9}" srcOrd="0" destOrd="0" presId="urn:microsoft.com/office/officeart/2005/8/layout/vList5"/>
    <dgm:cxn modelId="{5AC2F68B-8611-4F07-B85F-BD5D6017FBC5}" type="presOf" srcId="{74F7A98E-3313-4262-A37C-A25ABA28C6D4}" destId="{0E311B42-BC95-48AC-97F6-AD73D5FC32FA}" srcOrd="0" destOrd="0" presId="urn:microsoft.com/office/officeart/2005/8/layout/vList5"/>
    <dgm:cxn modelId="{96D3AA11-23EA-4D37-8DEB-F76664AD7E27}" srcId="{3D8A0196-6A36-42E5-ACEE-B65BB80E70D6}" destId="{A9B71289-9FDA-4FBB-8528-665F3CA87378}" srcOrd="0" destOrd="0" parTransId="{691E127E-5758-4F97-BFB7-25314AC19BF9}" sibTransId="{E1ED886A-30A5-43F5-A17C-715E50204206}"/>
    <dgm:cxn modelId="{401A88B5-9B24-4FF4-B551-77C51309F8D9}" srcId="{A30581C0-283F-41EA-AA8A-89BAE9F5F339}" destId="{39286055-45AF-41AA-8358-03FB03D6B4A5}" srcOrd="0" destOrd="0" parTransId="{8593D859-F18D-4E4E-AB36-E2886DFE6012}" sibTransId="{C1A5B994-F2D3-416A-B0CC-FC17E76E1460}"/>
    <dgm:cxn modelId="{5E8672D0-77B3-4B85-AE95-12CDC103D8A3}" type="presOf" srcId="{3D8A0196-6A36-42E5-ACEE-B65BB80E70D6}" destId="{10B685C0-E2A7-4532-AAD2-5425321BD828}" srcOrd="0" destOrd="0" presId="urn:microsoft.com/office/officeart/2005/8/layout/vList5"/>
    <dgm:cxn modelId="{35DEA628-1ACB-4501-80DB-0DB70F4CB3E0}" type="presOf" srcId="{3EF6D53E-B8AE-4B2B-8BB9-37381187EFC2}" destId="{E61254DF-D14F-4C21-B2DB-7BDC885D34D1}" srcOrd="0" destOrd="0" presId="urn:microsoft.com/office/officeart/2005/8/layout/vList5"/>
    <dgm:cxn modelId="{9075B730-A701-439D-8F0C-45F78E3A55E5}" type="presOf" srcId="{A9B71289-9FDA-4FBB-8528-665F3CA87378}" destId="{C615F960-95AF-42E3-AE0B-8CD96F2BC393}" srcOrd="0" destOrd="0" presId="urn:microsoft.com/office/officeart/2005/8/layout/vList5"/>
    <dgm:cxn modelId="{507428B3-86CC-4AD8-AF37-83F698A4A6BA}" srcId="{3D8A0196-6A36-42E5-ACEE-B65BB80E70D6}" destId="{A30581C0-283F-41EA-AA8A-89BAE9F5F339}" srcOrd="4" destOrd="0" parTransId="{4A828487-CDFC-4E82-8392-EC1C23EB810F}" sibTransId="{AE56843C-B268-437B-8513-8152A0D12DFE}"/>
    <dgm:cxn modelId="{25971094-30FB-4A4F-A6A5-DA1763D31049}" srcId="{B45B1D08-D464-4C18-AE6D-8FCA530910AB}" destId="{74F7A98E-3313-4262-A37C-A25ABA28C6D4}" srcOrd="0" destOrd="0" parTransId="{31E41B9A-4940-47D9-A380-7A32059E9E17}" sibTransId="{30317C14-80D2-4C63-B1DD-2AEE58081E0D}"/>
    <dgm:cxn modelId="{82F9590C-06BD-498B-864E-A5CC0B6C190C}" type="presOf" srcId="{FBFCFF83-181F-493C-BFE5-23AB31A57897}" destId="{3FEEDD8A-1429-4C84-9CE8-08F8B85C9CF6}" srcOrd="0" destOrd="0" presId="urn:microsoft.com/office/officeart/2005/8/layout/vList5"/>
    <dgm:cxn modelId="{3D107D24-6F60-4DCE-B7CE-1638F3A81E6D}" srcId="{129F7EC4-9B27-428E-9068-81B07BDF9838}" destId="{566D8977-2A63-455E-A424-CC424E08884F}" srcOrd="0" destOrd="0" parTransId="{FC0878EA-3F0D-44D8-8702-D4ED4670FF3C}" sibTransId="{6BB4792D-88D2-46A3-827F-9D8FF703A82F}"/>
    <dgm:cxn modelId="{85CA0A6E-AB0B-4EA8-9231-7D74B3183F20}" type="presOf" srcId="{6C794EAC-0591-4242-9370-75527A45D047}" destId="{8F6016FB-01A2-4818-B400-65EBFC472CF6}" srcOrd="0" destOrd="0" presId="urn:microsoft.com/office/officeart/2005/8/layout/vList5"/>
    <dgm:cxn modelId="{00AACD9B-467D-4988-86B6-CC3A4A2CFC29}" srcId="{1286D71A-D247-49A3-ACF7-61EB0EB06604}" destId="{FBFCFF83-181F-493C-BFE5-23AB31A57897}" srcOrd="0" destOrd="0" parTransId="{286C4213-3A33-453E-998C-EE1CB3B4C4FE}" sibTransId="{77FCD552-B366-406B-9598-8D5D1926F2C1}"/>
    <dgm:cxn modelId="{2454766C-FDDD-4638-90A7-E1D063820CEB}" type="presOf" srcId="{B22D82C6-C482-4CC8-BB6A-4321370A9171}" destId="{06D021F8-D3A0-4795-B147-20B9367A750D}" srcOrd="0" destOrd="0" presId="urn:microsoft.com/office/officeart/2005/8/layout/vList5"/>
    <dgm:cxn modelId="{4A333067-2237-49FB-A233-118E4AA05B51}" srcId="{B22D82C6-C482-4CC8-BB6A-4321370A9171}" destId="{42022DB2-8801-48AA-AFD3-EE8FE6C1D495}" srcOrd="0" destOrd="0" parTransId="{C2B8F7A1-A4FA-43F4-921A-ADE8417BFFEC}" sibTransId="{2820A993-8C4D-4927-845C-FF53C392B420}"/>
    <dgm:cxn modelId="{5F755939-2E34-4A8F-952E-E59DAD2539A2}" srcId="{3D8A0196-6A36-42E5-ACEE-B65BB80E70D6}" destId="{B45B1D08-D464-4C18-AE6D-8FCA530910AB}" srcOrd="6" destOrd="0" parTransId="{A9CFAAE6-B4AF-42A6-9046-DD491E79A216}" sibTransId="{B34AF0DA-81BC-406C-9DA6-4DEFE4D51D0B}"/>
    <dgm:cxn modelId="{0B0CBB23-13AE-431D-A72D-70FF8C4C79FA}" type="presOf" srcId="{42022DB2-8801-48AA-AFD3-EE8FE6C1D495}" destId="{DED34A13-2D38-437B-92F5-46DCF09E699A}" srcOrd="0" destOrd="0" presId="urn:microsoft.com/office/officeart/2005/8/layout/vList5"/>
    <dgm:cxn modelId="{7F89DE93-6579-4633-B558-CF9FF88DBF92}" srcId="{3D8A0196-6A36-42E5-ACEE-B65BB80E70D6}" destId="{1286D71A-D247-49A3-ACF7-61EB0EB06604}" srcOrd="5" destOrd="0" parTransId="{499399B5-1237-480B-A46B-373E7F526CA0}" sibTransId="{2432F686-A525-4D23-9FE4-804A4D4CB5CC}"/>
    <dgm:cxn modelId="{30DAF25F-D7DC-4302-B80D-73E6B3557435}" type="presParOf" srcId="{10B685C0-E2A7-4532-AAD2-5425321BD828}" destId="{690EF0B2-10A3-4ADA-92AB-FF7A02FCF3F0}" srcOrd="0" destOrd="0" presId="urn:microsoft.com/office/officeart/2005/8/layout/vList5"/>
    <dgm:cxn modelId="{65073E6E-4D23-4819-81E9-33E8A3C7482F}" type="presParOf" srcId="{690EF0B2-10A3-4ADA-92AB-FF7A02FCF3F0}" destId="{C615F960-95AF-42E3-AE0B-8CD96F2BC393}" srcOrd="0" destOrd="0" presId="urn:microsoft.com/office/officeart/2005/8/layout/vList5"/>
    <dgm:cxn modelId="{F41EA0F7-D542-4001-A045-7C18915BF3BB}" type="presParOf" srcId="{690EF0B2-10A3-4ADA-92AB-FF7A02FCF3F0}" destId="{8F6016FB-01A2-4818-B400-65EBFC472CF6}" srcOrd="1" destOrd="0" presId="urn:microsoft.com/office/officeart/2005/8/layout/vList5"/>
    <dgm:cxn modelId="{3F1EE8F5-5412-40F2-8B39-248D8D5B5259}" type="presParOf" srcId="{10B685C0-E2A7-4532-AAD2-5425321BD828}" destId="{16BA9418-129B-45AD-BD69-726BF47DDA5C}" srcOrd="1" destOrd="0" presId="urn:microsoft.com/office/officeart/2005/8/layout/vList5"/>
    <dgm:cxn modelId="{3358572C-6EA2-4C65-8824-D9F9640AFDAD}" type="presParOf" srcId="{10B685C0-E2A7-4532-AAD2-5425321BD828}" destId="{8B95989F-C3C2-4E04-BA98-BE3BAC874305}" srcOrd="2" destOrd="0" presId="urn:microsoft.com/office/officeart/2005/8/layout/vList5"/>
    <dgm:cxn modelId="{7B275E7D-6612-4859-825C-048B3E9000CD}" type="presParOf" srcId="{8B95989F-C3C2-4E04-BA98-BE3BAC874305}" destId="{06D021F8-D3A0-4795-B147-20B9367A750D}" srcOrd="0" destOrd="0" presId="urn:microsoft.com/office/officeart/2005/8/layout/vList5"/>
    <dgm:cxn modelId="{2A697AC7-93BA-41DE-9C66-F6CDBFF35D93}" type="presParOf" srcId="{8B95989F-C3C2-4E04-BA98-BE3BAC874305}" destId="{DED34A13-2D38-437B-92F5-46DCF09E699A}" srcOrd="1" destOrd="0" presId="urn:microsoft.com/office/officeart/2005/8/layout/vList5"/>
    <dgm:cxn modelId="{8BCC6648-DB5E-4B38-8BB2-9D043331C654}" type="presParOf" srcId="{10B685C0-E2A7-4532-AAD2-5425321BD828}" destId="{0A513C96-CF2D-4567-87E7-F3A7B86CA7C2}" srcOrd="3" destOrd="0" presId="urn:microsoft.com/office/officeart/2005/8/layout/vList5"/>
    <dgm:cxn modelId="{9229BBB7-B4DE-4CF4-A093-C8200F1E96EF}" type="presParOf" srcId="{10B685C0-E2A7-4532-AAD2-5425321BD828}" destId="{63BFCCCC-28D9-4C16-A0C6-F490A2421C42}" srcOrd="4" destOrd="0" presId="urn:microsoft.com/office/officeart/2005/8/layout/vList5"/>
    <dgm:cxn modelId="{CACDC7C7-4C08-43D3-8AB0-9F81C5AC265D}" type="presParOf" srcId="{63BFCCCC-28D9-4C16-A0C6-F490A2421C42}" destId="{E61254DF-D14F-4C21-B2DB-7BDC885D34D1}" srcOrd="0" destOrd="0" presId="urn:microsoft.com/office/officeart/2005/8/layout/vList5"/>
    <dgm:cxn modelId="{99F8BAE8-4ED4-417A-8EB2-0062CD8602D1}" type="presParOf" srcId="{63BFCCCC-28D9-4C16-A0C6-F490A2421C42}" destId="{72C8904D-AAE4-4554-9B87-CAB2BF91C358}" srcOrd="1" destOrd="0" presId="urn:microsoft.com/office/officeart/2005/8/layout/vList5"/>
    <dgm:cxn modelId="{2F46B98E-316B-43EF-91DE-B03AF095C9D5}" type="presParOf" srcId="{10B685C0-E2A7-4532-AAD2-5425321BD828}" destId="{D933F7EF-0508-4907-9C50-C67CB415539F}" srcOrd="5" destOrd="0" presId="urn:microsoft.com/office/officeart/2005/8/layout/vList5"/>
    <dgm:cxn modelId="{9F79EC14-17A0-41D2-AF1A-8F848ACF5E86}" type="presParOf" srcId="{10B685C0-E2A7-4532-AAD2-5425321BD828}" destId="{2AA7E96D-CF27-4C3B-85B6-ECBCF43CBA67}" srcOrd="6" destOrd="0" presId="urn:microsoft.com/office/officeart/2005/8/layout/vList5"/>
    <dgm:cxn modelId="{18DBDAA6-710B-4576-B521-5510A55F9C51}" type="presParOf" srcId="{2AA7E96D-CF27-4C3B-85B6-ECBCF43CBA67}" destId="{FA636341-45CE-4D6B-A7BB-8024AA800D45}" srcOrd="0" destOrd="0" presId="urn:microsoft.com/office/officeart/2005/8/layout/vList5"/>
    <dgm:cxn modelId="{1C4D5181-2353-456C-BD57-4193B3781AC4}" type="presParOf" srcId="{2AA7E96D-CF27-4C3B-85B6-ECBCF43CBA67}" destId="{4C3C5857-2EA8-4CF1-808F-50B93AEF69D9}" srcOrd="1" destOrd="0" presId="urn:microsoft.com/office/officeart/2005/8/layout/vList5"/>
    <dgm:cxn modelId="{736BD3DE-E12C-4115-BE3D-5349FFC97F72}" type="presParOf" srcId="{10B685C0-E2A7-4532-AAD2-5425321BD828}" destId="{80A7745C-AE83-464D-A083-F118CD7F23AD}" srcOrd="7" destOrd="0" presId="urn:microsoft.com/office/officeart/2005/8/layout/vList5"/>
    <dgm:cxn modelId="{6E7A3C36-34AA-4426-91C9-E1D5A37D9144}" type="presParOf" srcId="{10B685C0-E2A7-4532-AAD2-5425321BD828}" destId="{F1828A25-643E-4B27-9186-FD4AA13CF8A5}" srcOrd="8" destOrd="0" presId="urn:microsoft.com/office/officeart/2005/8/layout/vList5"/>
    <dgm:cxn modelId="{51AAE5A6-FB85-4640-936A-B25D39D0731C}" type="presParOf" srcId="{F1828A25-643E-4B27-9186-FD4AA13CF8A5}" destId="{7A8BEFED-5168-4BC4-9B5F-2665F3B11E6B}" srcOrd="0" destOrd="0" presId="urn:microsoft.com/office/officeart/2005/8/layout/vList5"/>
    <dgm:cxn modelId="{79780CFF-2170-4010-838A-4BCB07F310B8}" type="presParOf" srcId="{F1828A25-643E-4B27-9186-FD4AA13CF8A5}" destId="{26ED7439-06BB-448A-B5FA-3F1CA5C3C53B}" srcOrd="1" destOrd="0" presId="urn:microsoft.com/office/officeart/2005/8/layout/vList5"/>
    <dgm:cxn modelId="{4C2CA8F9-E322-4FAB-9E2D-2D756CA12BF0}" type="presParOf" srcId="{10B685C0-E2A7-4532-AAD2-5425321BD828}" destId="{93CA4249-E134-4CD6-BC4F-C1D6E283FDF1}" srcOrd="9" destOrd="0" presId="urn:microsoft.com/office/officeart/2005/8/layout/vList5"/>
    <dgm:cxn modelId="{C16A80B5-505C-4AB9-8D57-4A1EC7C12844}" type="presParOf" srcId="{10B685C0-E2A7-4532-AAD2-5425321BD828}" destId="{618E68D3-3057-4FA3-B2DC-A413C3912833}" srcOrd="10" destOrd="0" presId="urn:microsoft.com/office/officeart/2005/8/layout/vList5"/>
    <dgm:cxn modelId="{A1AC3F9E-C38F-4A9D-9272-7AFAF53BA70E}" type="presParOf" srcId="{618E68D3-3057-4FA3-B2DC-A413C3912833}" destId="{4B53D5A6-DC6D-4CD4-8400-379E33EF6494}" srcOrd="0" destOrd="0" presId="urn:microsoft.com/office/officeart/2005/8/layout/vList5"/>
    <dgm:cxn modelId="{62F2FA96-BB23-4F19-811D-24D59B201681}" type="presParOf" srcId="{618E68D3-3057-4FA3-B2DC-A413C3912833}" destId="{3FEEDD8A-1429-4C84-9CE8-08F8B85C9CF6}" srcOrd="1" destOrd="0" presId="urn:microsoft.com/office/officeart/2005/8/layout/vList5"/>
    <dgm:cxn modelId="{0036DB1A-B3F6-490D-9C30-E7C1BB3E71EB}" type="presParOf" srcId="{10B685C0-E2A7-4532-AAD2-5425321BD828}" destId="{8FB2729B-DE5A-4168-8FA9-68C9798B39CD}" srcOrd="11" destOrd="0" presId="urn:microsoft.com/office/officeart/2005/8/layout/vList5"/>
    <dgm:cxn modelId="{E4F44754-5F01-46F2-8E44-30651799CBCC}" type="presParOf" srcId="{10B685C0-E2A7-4532-AAD2-5425321BD828}" destId="{D7681E49-6DA3-44C8-8FB1-A2EDDD433CF3}" srcOrd="12" destOrd="0" presId="urn:microsoft.com/office/officeart/2005/8/layout/vList5"/>
    <dgm:cxn modelId="{E6AF6D8B-D919-40D3-A1B4-317CDF143596}" type="presParOf" srcId="{D7681E49-6DA3-44C8-8FB1-A2EDDD433CF3}" destId="{D5A61031-0308-42FB-9A2E-6EE8DCF9992C}" srcOrd="0" destOrd="0" presId="urn:microsoft.com/office/officeart/2005/8/layout/vList5"/>
    <dgm:cxn modelId="{EC39C4E2-EE2B-4610-8028-F1F7A99C78C3}" type="presParOf" srcId="{D7681E49-6DA3-44C8-8FB1-A2EDDD433CF3}" destId="{0E311B42-BC95-48AC-97F6-AD73D5FC32FA}" srcOrd="1" destOrd="0" presId="urn:microsoft.com/office/officeart/2005/8/layout/vList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6016FB-01A2-4818-B400-65EBFC472CF6}">
      <dsp:nvSpPr>
        <dsp:cNvPr id="0" name=""/>
        <dsp:cNvSpPr/>
      </dsp:nvSpPr>
      <dsp:spPr>
        <a:xfrm rot="5400000">
          <a:off x="2079643" y="-819716"/>
          <a:ext cx="407029" cy="2148855"/>
        </a:xfrm>
        <a:prstGeom prst="round2SameRect">
          <a:avLst/>
        </a:prstGeom>
        <a:solidFill>
          <a:schemeClr val="accent3">
            <a:lumMod val="40000"/>
            <a:lumOff val="60000"/>
            <a:alpha val="9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solidFill>
                <a:srgbClr val="000000"/>
              </a:solidFill>
              <a:latin typeface="Times New Roman" pitchFamily="18" charset="0"/>
              <a:cs typeface="Times New Roman" pitchFamily="18" charset="0"/>
            </a:rPr>
            <a:t>museums</a:t>
          </a:r>
          <a:endParaRPr lang="ru-RU" sz="1100" kern="1200" dirty="0">
            <a:solidFill>
              <a:srgbClr val="000000"/>
            </a:solidFill>
            <a:latin typeface="Times New Roman" pitchFamily="18" charset="0"/>
            <a:cs typeface="Times New Roman" pitchFamily="18" charset="0"/>
          </a:endParaRPr>
        </a:p>
      </dsp:txBody>
      <dsp:txXfrm rot="5400000">
        <a:off x="2079643" y="-819716"/>
        <a:ext cx="407029" cy="2148855"/>
      </dsp:txXfrm>
    </dsp:sp>
    <dsp:sp modelId="{C615F960-95AF-42E3-AE0B-8CD96F2BC393}">
      <dsp:nvSpPr>
        <dsp:cNvPr id="0" name=""/>
        <dsp:cNvSpPr/>
      </dsp:nvSpPr>
      <dsp:spPr>
        <a:xfrm>
          <a:off x="17470" y="14420"/>
          <a:ext cx="1208730" cy="508786"/>
        </a:xfrm>
        <a:prstGeom prst="roundRect">
          <a:avLst/>
        </a:prstGeom>
        <a:solidFill>
          <a:schemeClr val="accent5">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uk-UA" sz="1600" kern="1200" dirty="0" smtClean="0">
              <a:latin typeface="Times New Roman" pitchFamily="18" charset="0"/>
              <a:cs typeface="Times New Roman" pitchFamily="18" charset="0"/>
            </a:rPr>
            <a:t>7</a:t>
          </a:r>
          <a:endParaRPr lang="ru-RU" sz="1600" kern="1200" dirty="0">
            <a:latin typeface="Times New Roman" pitchFamily="18" charset="0"/>
            <a:cs typeface="Times New Roman" pitchFamily="18" charset="0"/>
          </a:endParaRPr>
        </a:p>
      </dsp:txBody>
      <dsp:txXfrm>
        <a:off x="17470" y="14420"/>
        <a:ext cx="1208730" cy="508786"/>
      </dsp:txXfrm>
    </dsp:sp>
    <dsp:sp modelId="{DED34A13-2D38-437B-92F5-46DCF09E699A}">
      <dsp:nvSpPr>
        <dsp:cNvPr id="0" name=""/>
        <dsp:cNvSpPr/>
      </dsp:nvSpPr>
      <dsp:spPr>
        <a:xfrm rot="5400000">
          <a:off x="2079643" y="-285491"/>
          <a:ext cx="407029" cy="2148855"/>
        </a:xfrm>
        <a:prstGeom prst="round2SameRect">
          <a:avLst/>
        </a:prstGeom>
        <a:solidFill>
          <a:schemeClr val="accent3">
            <a:lumMod val="40000"/>
            <a:lumOff val="60000"/>
            <a:alpha val="9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solidFill>
                <a:srgbClr val="000000"/>
              </a:solidFill>
              <a:latin typeface="Times New Roman" pitchFamily="18" charset="0"/>
              <a:cs typeface="Times New Roman" pitchFamily="18" charset="0"/>
            </a:rPr>
            <a:t>theatres</a:t>
          </a:r>
          <a:endParaRPr lang="ru-RU" sz="1100" kern="1200" dirty="0">
            <a:solidFill>
              <a:srgbClr val="000000"/>
            </a:solidFill>
            <a:latin typeface="Times New Roman" pitchFamily="18" charset="0"/>
            <a:cs typeface="Times New Roman" pitchFamily="18" charset="0"/>
          </a:endParaRPr>
        </a:p>
      </dsp:txBody>
      <dsp:txXfrm rot="5400000">
        <a:off x="2079643" y="-285491"/>
        <a:ext cx="407029" cy="2148855"/>
      </dsp:txXfrm>
    </dsp:sp>
    <dsp:sp modelId="{06D021F8-D3A0-4795-B147-20B9367A750D}">
      <dsp:nvSpPr>
        <dsp:cNvPr id="0" name=""/>
        <dsp:cNvSpPr/>
      </dsp:nvSpPr>
      <dsp:spPr>
        <a:xfrm>
          <a:off x="0" y="534543"/>
          <a:ext cx="1208730" cy="508786"/>
        </a:xfrm>
        <a:prstGeom prst="roundRect">
          <a:avLst/>
        </a:prstGeom>
        <a:solidFill>
          <a:schemeClr val="accent5">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uk-UA" sz="1600" kern="1200" dirty="0" smtClean="0">
              <a:latin typeface="Times New Roman" pitchFamily="18" charset="0"/>
              <a:cs typeface="Times New Roman" pitchFamily="18" charset="0"/>
            </a:rPr>
            <a:t>4</a:t>
          </a:r>
          <a:endParaRPr lang="ru-RU" sz="1600" kern="1200" dirty="0">
            <a:latin typeface="Times New Roman" pitchFamily="18" charset="0"/>
            <a:cs typeface="Times New Roman" pitchFamily="18" charset="0"/>
          </a:endParaRPr>
        </a:p>
      </dsp:txBody>
      <dsp:txXfrm>
        <a:off x="0" y="534543"/>
        <a:ext cx="1208730" cy="508786"/>
      </dsp:txXfrm>
    </dsp:sp>
    <dsp:sp modelId="{72C8904D-AAE4-4554-9B87-CAB2BF91C358}">
      <dsp:nvSpPr>
        <dsp:cNvPr id="0" name=""/>
        <dsp:cNvSpPr/>
      </dsp:nvSpPr>
      <dsp:spPr>
        <a:xfrm rot="5400000">
          <a:off x="2079643" y="248734"/>
          <a:ext cx="407029" cy="2148855"/>
        </a:xfrm>
        <a:prstGeom prst="round2SameRect">
          <a:avLst/>
        </a:prstGeom>
        <a:solidFill>
          <a:schemeClr val="accent3">
            <a:lumMod val="40000"/>
            <a:lumOff val="60000"/>
            <a:alpha val="9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solidFill>
                <a:srgbClr val="000000"/>
              </a:solidFill>
              <a:latin typeface="Times New Roman" pitchFamily="18" charset="0"/>
              <a:cs typeface="Times New Roman" pitchFamily="18" charset="0"/>
            </a:rPr>
            <a:t>art  and cultural centers</a:t>
          </a:r>
          <a:endParaRPr lang="ru-RU" sz="1100" kern="1200" dirty="0">
            <a:solidFill>
              <a:srgbClr val="000000"/>
            </a:solidFill>
            <a:latin typeface="Times New Roman" pitchFamily="18" charset="0"/>
            <a:cs typeface="Times New Roman" pitchFamily="18" charset="0"/>
          </a:endParaRPr>
        </a:p>
      </dsp:txBody>
      <dsp:txXfrm rot="5400000">
        <a:off x="2079643" y="248734"/>
        <a:ext cx="407029" cy="2148855"/>
      </dsp:txXfrm>
    </dsp:sp>
    <dsp:sp modelId="{E61254DF-D14F-4C21-B2DB-7BDC885D34D1}">
      <dsp:nvSpPr>
        <dsp:cNvPr id="0" name=""/>
        <dsp:cNvSpPr/>
      </dsp:nvSpPr>
      <dsp:spPr>
        <a:xfrm>
          <a:off x="0" y="1068768"/>
          <a:ext cx="1208730" cy="508786"/>
        </a:xfrm>
        <a:prstGeom prst="roundRect">
          <a:avLst/>
        </a:prstGeom>
        <a:solidFill>
          <a:schemeClr val="accent5">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uk-UA" sz="1600" kern="1200" dirty="0" smtClean="0">
              <a:latin typeface="Times New Roman" pitchFamily="18" charset="0"/>
              <a:cs typeface="Times New Roman" pitchFamily="18" charset="0"/>
            </a:rPr>
            <a:t>12</a:t>
          </a:r>
          <a:endParaRPr lang="ru-RU" sz="2500" kern="1200" dirty="0">
            <a:latin typeface="Times New Roman" pitchFamily="18" charset="0"/>
            <a:cs typeface="Times New Roman" pitchFamily="18" charset="0"/>
          </a:endParaRPr>
        </a:p>
      </dsp:txBody>
      <dsp:txXfrm>
        <a:off x="0" y="1068768"/>
        <a:ext cx="1208730" cy="508786"/>
      </dsp:txXfrm>
    </dsp:sp>
    <dsp:sp modelId="{4C3C5857-2EA8-4CF1-808F-50B93AEF69D9}">
      <dsp:nvSpPr>
        <dsp:cNvPr id="0" name=""/>
        <dsp:cNvSpPr/>
      </dsp:nvSpPr>
      <dsp:spPr>
        <a:xfrm rot="5400000">
          <a:off x="2079643" y="782960"/>
          <a:ext cx="407029" cy="2148855"/>
        </a:xfrm>
        <a:prstGeom prst="round2SameRect">
          <a:avLst/>
        </a:prstGeom>
        <a:solidFill>
          <a:schemeClr val="accent3">
            <a:lumMod val="40000"/>
            <a:lumOff val="60000"/>
            <a:alpha val="9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solidFill>
                <a:srgbClr val="000000"/>
              </a:solidFill>
              <a:latin typeface="Times New Roman" pitchFamily="18" charset="0"/>
              <a:cs typeface="Times New Roman" pitchFamily="18" charset="0"/>
            </a:rPr>
            <a:t>libraries</a:t>
          </a:r>
          <a:endParaRPr lang="ru-RU" sz="1700" kern="1200" dirty="0">
            <a:solidFill>
              <a:srgbClr val="000000"/>
            </a:solidFill>
            <a:latin typeface="Times New Roman" pitchFamily="18" charset="0"/>
            <a:cs typeface="Times New Roman" pitchFamily="18" charset="0"/>
          </a:endParaRPr>
        </a:p>
      </dsp:txBody>
      <dsp:txXfrm rot="5400000">
        <a:off x="2079643" y="782960"/>
        <a:ext cx="407029" cy="2148855"/>
      </dsp:txXfrm>
    </dsp:sp>
    <dsp:sp modelId="{FA636341-45CE-4D6B-A7BB-8024AA800D45}">
      <dsp:nvSpPr>
        <dsp:cNvPr id="0" name=""/>
        <dsp:cNvSpPr/>
      </dsp:nvSpPr>
      <dsp:spPr>
        <a:xfrm>
          <a:off x="0" y="1602994"/>
          <a:ext cx="1208730" cy="508786"/>
        </a:xfrm>
        <a:prstGeom prst="roundRect">
          <a:avLst/>
        </a:prstGeom>
        <a:solidFill>
          <a:schemeClr val="accent5">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uk-UA" sz="1600" kern="1200" dirty="0" smtClean="0">
              <a:solidFill>
                <a:schemeClr val="tx1">
                  <a:lumMod val="95000"/>
                </a:schemeClr>
              </a:solidFill>
              <a:latin typeface="Times New Roman" pitchFamily="18" charset="0"/>
              <a:cs typeface="Times New Roman" pitchFamily="18" charset="0"/>
            </a:rPr>
            <a:t>23</a:t>
          </a:r>
          <a:endParaRPr lang="ru-RU" sz="2500" kern="1200" dirty="0">
            <a:solidFill>
              <a:schemeClr val="tx1">
                <a:lumMod val="95000"/>
              </a:schemeClr>
            </a:solidFill>
            <a:latin typeface="Times New Roman" pitchFamily="18" charset="0"/>
            <a:cs typeface="Times New Roman" pitchFamily="18" charset="0"/>
          </a:endParaRPr>
        </a:p>
      </dsp:txBody>
      <dsp:txXfrm>
        <a:off x="0" y="1602994"/>
        <a:ext cx="1208730" cy="508786"/>
      </dsp:txXfrm>
    </dsp:sp>
    <dsp:sp modelId="{26ED7439-06BB-448A-B5FA-3F1CA5C3C53B}">
      <dsp:nvSpPr>
        <dsp:cNvPr id="0" name=""/>
        <dsp:cNvSpPr/>
      </dsp:nvSpPr>
      <dsp:spPr>
        <a:xfrm rot="5400000">
          <a:off x="2079643" y="1317186"/>
          <a:ext cx="407029" cy="2148855"/>
        </a:xfrm>
        <a:prstGeom prst="round2SameRect">
          <a:avLst/>
        </a:prstGeom>
        <a:solidFill>
          <a:schemeClr val="accent3">
            <a:lumMod val="40000"/>
            <a:lumOff val="60000"/>
            <a:alpha val="9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solidFill>
                <a:srgbClr val="000000"/>
              </a:solidFill>
              <a:latin typeface="Times New Roman" pitchFamily="18" charset="0"/>
              <a:cs typeface="Times New Roman" pitchFamily="18" charset="0"/>
            </a:rPr>
            <a:t>cinemas</a:t>
          </a:r>
          <a:endParaRPr lang="ru-RU" sz="1700" kern="1200" dirty="0">
            <a:solidFill>
              <a:srgbClr val="000000"/>
            </a:solidFill>
            <a:latin typeface="Times New Roman" pitchFamily="18" charset="0"/>
            <a:cs typeface="Times New Roman" pitchFamily="18" charset="0"/>
          </a:endParaRPr>
        </a:p>
      </dsp:txBody>
      <dsp:txXfrm rot="5400000">
        <a:off x="2079643" y="1317186"/>
        <a:ext cx="407029" cy="2148855"/>
      </dsp:txXfrm>
    </dsp:sp>
    <dsp:sp modelId="{7A8BEFED-5168-4BC4-9B5F-2665F3B11E6B}">
      <dsp:nvSpPr>
        <dsp:cNvPr id="0" name=""/>
        <dsp:cNvSpPr/>
      </dsp:nvSpPr>
      <dsp:spPr>
        <a:xfrm>
          <a:off x="0" y="2137220"/>
          <a:ext cx="1208730" cy="508786"/>
        </a:xfrm>
        <a:prstGeom prst="roundRect">
          <a:avLst/>
        </a:prstGeom>
        <a:solidFill>
          <a:schemeClr val="accent5">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ru-RU" sz="2500" kern="1200" dirty="0" smtClean="0">
              <a:latin typeface="Times New Roman" pitchFamily="18" charset="0"/>
              <a:cs typeface="Times New Roman" pitchFamily="18" charset="0"/>
            </a:rPr>
            <a:t>4</a:t>
          </a:r>
          <a:endParaRPr lang="ru-RU" sz="2500" kern="1200" dirty="0">
            <a:latin typeface="Times New Roman" pitchFamily="18" charset="0"/>
            <a:cs typeface="Times New Roman" pitchFamily="18" charset="0"/>
          </a:endParaRPr>
        </a:p>
      </dsp:txBody>
      <dsp:txXfrm>
        <a:off x="0" y="2137220"/>
        <a:ext cx="1208730" cy="508786"/>
      </dsp:txXfrm>
    </dsp:sp>
    <dsp:sp modelId="{3FEEDD8A-1429-4C84-9CE8-08F8B85C9CF6}">
      <dsp:nvSpPr>
        <dsp:cNvPr id="0" name=""/>
        <dsp:cNvSpPr/>
      </dsp:nvSpPr>
      <dsp:spPr>
        <a:xfrm rot="5400000">
          <a:off x="2079643" y="1851412"/>
          <a:ext cx="407029" cy="2148855"/>
        </a:xfrm>
        <a:prstGeom prst="round2SameRect">
          <a:avLst/>
        </a:prstGeom>
        <a:solidFill>
          <a:schemeClr val="accent3">
            <a:lumMod val="40000"/>
            <a:lumOff val="60000"/>
            <a:alpha val="9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solidFill>
                <a:srgbClr val="000000"/>
              </a:solidFill>
              <a:latin typeface="Times New Roman" pitchFamily="18" charset="0"/>
              <a:cs typeface="Times New Roman" pitchFamily="18" charset="0"/>
            </a:rPr>
            <a:t>recreation parks</a:t>
          </a:r>
          <a:endParaRPr lang="ru-RU" sz="1400" kern="1200" dirty="0">
            <a:solidFill>
              <a:srgbClr val="000000"/>
            </a:solidFill>
            <a:latin typeface="Times New Roman" pitchFamily="18" charset="0"/>
            <a:cs typeface="Times New Roman" pitchFamily="18" charset="0"/>
          </a:endParaRPr>
        </a:p>
      </dsp:txBody>
      <dsp:txXfrm rot="5400000">
        <a:off x="2079643" y="1851412"/>
        <a:ext cx="407029" cy="2148855"/>
      </dsp:txXfrm>
    </dsp:sp>
    <dsp:sp modelId="{4B53D5A6-DC6D-4CD4-8400-379E33EF6494}">
      <dsp:nvSpPr>
        <dsp:cNvPr id="0" name=""/>
        <dsp:cNvSpPr/>
      </dsp:nvSpPr>
      <dsp:spPr>
        <a:xfrm>
          <a:off x="0" y="2671446"/>
          <a:ext cx="1208730" cy="508786"/>
        </a:xfrm>
        <a:prstGeom prst="roundRect">
          <a:avLst/>
        </a:prstGeom>
        <a:solidFill>
          <a:schemeClr val="accent5">
            <a:lumMod val="75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uk-UA" sz="1600" kern="1200" dirty="0" smtClean="0">
              <a:latin typeface="Times New Roman" pitchFamily="18" charset="0"/>
              <a:cs typeface="Times New Roman" pitchFamily="18" charset="0"/>
            </a:rPr>
            <a:t>2</a:t>
          </a:r>
          <a:endParaRPr lang="ru-RU" sz="2500" kern="1200" dirty="0">
            <a:latin typeface="Times New Roman" pitchFamily="18" charset="0"/>
            <a:cs typeface="Times New Roman" pitchFamily="18" charset="0"/>
          </a:endParaRPr>
        </a:p>
      </dsp:txBody>
      <dsp:txXfrm>
        <a:off x="0" y="2671446"/>
        <a:ext cx="1208730" cy="508786"/>
      </dsp:txXfrm>
    </dsp:sp>
    <dsp:sp modelId="{0E311B42-BC95-48AC-97F6-AD73D5FC32FA}">
      <dsp:nvSpPr>
        <dsp:cNvPr id="0" name=""/>
        <dsp:cNvSpPr/>
      </dsp:nvSpPr>
      <dsp:spPr>
        <a:xfrm rot="5400000">
          <a:off x="2079643" y="2385637"/>
          <a:ext cx="407029" cy="2148855"/>
        </a:xfrm>
        <a:prstGeom prst="round2SameRect">
          <a:avLst/>
        </a:prstGeom>
        <a:solidFill>
          <a:schemeClr val="accent3">
            <a:lumMod val="40000"/>
            <a:lumOff val="60000"/>
            <a:alpha val="9000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AU" sz="1400" kern="1200" dirty="0" smtClean="0">
              <a:solidFill>
                <a:srgbClr val="000000"/>
              </a:solidFill>
              <a:latin typeface="Times New Roman" pitchFamily="18" charset="0"/>
              <a:cs typeface="Times New Roman" pitchFamily="18" charset="0"/>
            </a:rPr>
            <a:t>puppet </a:t>
          </a:r>
          <a:r>
            <a:rPr lang="en-AU" sz="1400" kern="1200" dirty="0" err="1" smtClean="0">
              <a:solidFill>
                <a:srgbClr val="000000"/>
              </a:solidFill>
              <a:latin typeface="Times New Roman" pitchFamily="18" charset="0"/>
              <a:cs typeface="Times New Roman" pitchFamily="18" charset="0"/>
            </a:rPr>
            <a:t>theater</a:t>
          </a:r>
          <a:endParaRPr lang="ru-RU" sz="1400" kern="1200" dirty="0">
            <a:solidFill>
              <a:srgbClr val="000000"/>
            </a:solidFill>
            <a:latin typeface="Times New Roman" pitchFamily="18" charset="0"/>
            <a:cs typeface="Times New Roman" pitchFamily="18" charset="0"/>
          </a:endParaRPr>
        </a:p>
      </dsp:txBody>
      <dsp:txXfrm rot="5400000">
        <a:off x="2079643" y="2385637"/>
        <a:ext cx="407029" cy="2148855"/>
      </dsp:txXfrm>
    </dsp:sp>
    <dsp:sp modelId="{D5A61031-0308-42FB-9A2E-6EE8DCF9992C}">
      <dsp:nvSpPr>
        <dsp:cNvPr id="0" name=""/>
        <dsp:cNvSpPr/>
      </dsp:nvSpPr>
      <dsp:spPr>
        <a:xfrm>
          <a:off x="0" y="3205672"/>
          <a:ext cx="1208730" cy="508786"/>
        </a:xfrm>
        <a:prstGeom prst="roundRect">
          <a:avLst/>
        </a:prstGeom>
        <a:solidFill>
          <a:schemeClr val="accent5">
            <a:lumMod val="75000"/>
            <a:alpha val="9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uk-UA" sz="1600" kern="1200" dirty="0" smtClean="0">
              <a:solidFill>
                <a:schemeClr val="tx1"/>
              </a:solidFill>
              <a:latin typeface="Times New Roman" pitchFamily="18" charset="0"/>
              <a:cs typeface="Times New Roman" pitchFamily="18" charset="0"/>
            </a:rPr>
            <a:t>1</a:t>
          </a:r>
          <a:endParaRPr lang="ru-RU" sz="1400" kern="1200" dirty="0">
            <a:solidFill>
              <a:schemeClr val="tx1"/>
            </a:solidFill>
            <a:latin typeface="Times New Roman" pitchFamily="18" charset="0"/>
            <a:cs typeface="Times New Roman" pitchFamily="18" charset="0"/>
          </a:endParaRPr>
        </a:p>
      </dsp:txBody>
      <dsp:txXfrm>
        <a:off x="0" y="3205672"/>
        <a:ext cx="1208730" cy="508786"/>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1" y="0"/>
            <a:ext cx="4308422" cy="338058"/>
          </a:xfrm>
          <a:prstGeom prst="rect">
            <a:avLst/>
          </a:prstGeom>
        </p:spPr>
        <p:txBody>
          <a:bodyPr vert="horz" lIns="91440" tIns="45720" rIns="91440" bIns="45720" rtlCol="0"/>
          <a:lstStyle>
            <a:lvl1pPr algn="l">
              <a:defRPr sz="1200"/>
            </a:lvl1pPr>
          </a:lstStyle>
          <a:p>
            <a:endParaRPr lang="en-US"/>
          </a:p>
        </p:txBody>
      </p:sp>
      <p:sp>
        <p:nvSpPr>
          <p:cNvPr id="3" name="Місце для дати 2"/>
          <p:cNvSpPr>
            <a:spLocks noGrp="1"/>
          </p:cNvSpPr>
          <p:nvPr>
            <p:ph type="dt" sz="quarter" idx="1"/>
          </p:nvPr>
        </p:nvSpPr>
        <p:spPr>
          <a:xfrm>
            <a:off x="5631790" y="0"/>
            <a:ext cx="4308422" cy="338058"/>
          </a:xfrm>
          <a:prstGeom prst="rect">
            <a:avLst/>
          </a:prstGeom>
        </p:spPr>
        <p:txBody>
          <a:bodyPr vert="horz" lIns="91440" tIns="45720" rIns="91440" bIns="45720" rtlCol="0"/>
          <a:lstStyle>
            <a:lvl1pPr algn="r">
              <a:defRPr sz="1200"/>
            </a:lvl1pPr>
          </a:lstStyle>
          <a:p>
            <a:fld id="{A98B66E2-5AAA-40E0-AF5D-52A5A73D671A}" type="datetimeFigureOut">
              <a:rPr lang="en-US" smtClean="0"/>
              <a:pPr/>
              <a:t>4/9/2020</a:t>
            </a:fld>
            <a:endParaRPr lang="en-US"/>
          </a:p>
        </p:txBody>
      </p:sp>
      <p:sp>
        <p:nvSpPr>
          <p:cNvPr id="4" name="Місце для нижнього колонтитула 3"/>
          <p:cNvSpPr>
            <a:spLocks noGrp="1"/>
          </p:cNvSpPr>
          <p:nvPr>
            <p:ph type="ftr" sz="quarter" idx="2"/>
          </p:nvPr>
        </p:nvSpPr>
        <p:spPr>
          <a:xfrm>
            <a:off x="1" y="6421932"/>
            <a:ext cx="4308422" cy="338058"/>
          </a:xfrm>
          <a:prstGeom prst="rect">
            <a:avLst/>
          </a:prstGeom>
        </p:spPr>
        <p:txBody>
          <a:bodyPr vert="horz" lIns="91440" tIns="45720" rIns="91440" bIns="45720" rtlCol="0" anchor="b"/>
          <a:lstStyle>
            <a:lvl1pPr algn="l">
              <a:defRPr sz="1200"/>
            </a:lvl1pPr>
          </a:lstStyle>
          <a:p>
            <a:endParaRPr lang="en-US"/>
          </a:p>
        </p:txBody>
      </p:sp>
      <p:sp>
        <p:nvSpPr>
          <p:cNvPr id="5" name="Місце для номера слайда 4"/>
          <p:cNvSpPr>
            <a:spLocks noGrp="1"/>
          </p:cNvSpPr>
          <p:nvPr>
            <p:ph type="sldNum" sz="quarter" idx="3"/>
          </p:nvPr>
        </p:nvSpPr>
        <p:spPr>
          <a:xfrm>
            <a:off x="5631790" y="6421932"/>
            <a:ext cx="4308422" cy="338058"/>
          </a:xfrm>
          <a:prstGeom prst="rect">
            <a:avLst/>
          </a:prstGeom>
        </p:spPr>
        <p:txBody>
          <a:bodyPr vert="horz" lIns="91440" tIns="45720" rIns="91440" bIns="45720" rtlCol="0" anchor="b"/>
          <a:lstStyle>
            <a:lvl1pPr algn="r">
              <a:defRPr sz="1200"/>
            </a:lvl1pPr>
          </a:lstStyle>
          <a:p>
            <a:fld id="{35F132A8-D739-45FE-9DA8-BEBF924C8B1F}" type="slidenum">
              <a:rPr lang="en-US" smtClean="0"/>
              <a:pPr/>
              <a:t>‹#›</a:t>
            </a:fld>
            <a:endParaRPr lang="en-US"/>
          </a:p>
        </p:txBody>
      </p:sp>
    </p:spTree>
    <p:extLst>
      <p:ext uri="{BB962C8B-B14F-4D97-AF65-F5344CB8AC3E}">
        <p14:creationId xmlns="" xmlns:p14="http://schemas.microsoft.com/office/powerpoint/2010/main" val="19337496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1" y="0"/>
            <a:ext cx="4308422" cy="338058"/>
          </a:xfrm>
          <a:prstGeom prst="rect">
            <a:avLst/>
          </a:prstGeom>
        </p:spPr>
        <p:txBody>
          <a:bodyPr vert="horz" lIns="91440" tIns="45720" rIns="91440" bIns="45720" rtlCol="0"/>
          <a:lstStyle>
            <a:lvl1pPr algn="l">
              <a:defRPr sz="1200"/>
            </a:lvl1pPr>
          </a:lstStyle>
          <a:p>
            <a:endParaRPr lang="en-US"/>
          </a:p>
        </p:txBody>
      </p:sp>
      <p:sp>
        <p:nvSpPr>
          <p:cNvPr id="3" name="Місце для дати 2"/>
          <p:cNvSpPr>
            <a:spLocks noGrp="1"/>
          </p:cNvSpPr>
          <p:nvPr>
            <p:ph type="dt" idx="1"/>
          </p:nvPr>
        </p:nvSpPr>
        <p:spPr>
          <a:xfrm>
            <a:off x="5631790" y="0"/>
            <a:ext cx="4308422" cy="338058"/>
          </a:xfrm>
          <a:prstGeom prst="rect">
            <a:avLst/>
          </a:prstGeom>
        </p:spPr>
        <p:txBody>
          <a:bodyPr vert="horz" lIns="91440" tIns="45720" rIns="91440" bIns="45720" rtlCol="0"/>
          <a:lstStyle>
            <a:lvl1pPr algn="r">
              <a:defRPr sz="1200"/>
            </a:lvl1pPr>
          </a:lstStyle>
          <a:p>
            <a:fld id="{E5CF1EAB-EA0B-4CA6-9742-1434632C29EA}" type="datetimeFigureOut">
              <a:rPr lang="en-US" smtClean="0"/>
              <a:pPr/>
              <a:t>4/9/2020</a:t>
            </a:fld>
            <a:endParaRPr lang="en-US"/>
          </a:p>
        </p:txBody>
      </p:sp>
      <p:sp>
        <p:nvSpPr>
          <p:cNvPr id="4" name="Місце для зображення 3"/>
          <p:cNvSpPr>
            <a:spLocks noGrp="1" noRot="1" noChangeAspect="1"/>
          </p:cNvSpPr>
          <p:nvPr>
            <p:ph type="sldImg" idx="2"/>
          </p:nvPr>
        </p:nvSpPr>
        <p:spPr>
          <a:xfrm>
            <a:off x="4021138" y="508000"/>
            <a:ext cx="1900237" cy="2533650"/>
          </a:xfrm>
          <a:prstGeom prst="rect">
            <a:avLst/>
          </a:prstGeom>
          <a:noFill/>
          <a:ln w="12700">
            <a:solidFill>
              <a:prstClr val="black"/>
            </a:solidFill>
          </a:ln>
        </p:spPr>
        <p:txBody>
          <a:bodyPr vert="horz" lIns="91440" tIns="45720" rIns="91440" bIns="45720" rtlCol="0" anchor="ctr"/>
          <a:lstStyle/>
          <a:p>
            <a:endParaRPr lang="en-US"/>
          </a:p>
        </p:txBody>
      </p:sp>
      <p:sp>
        <p:nvSpPr>
          <p:cNvPr id="5" name="Місце для нотаток 4"/>
          <p:cNvSpPr>
            <a:spLocks noGrp="1"/>
          </p:cNvSpPr>
          <p:nvPr>
            <p:ph type="body" sz="quarter" idx="3"/>
          </p:nvPr>
        </p:nvSpPr>
        <p:spPr>
          <a:xfrm>
            <a:off x="994252" y="3211553"/>
            <a:ext cx="7954010" cy="3042523"/>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6" name="Місце для нижнього колонтитула 5"/>
          <p:cNvSpPr>
            <a:spLocks noGrp="1"/>
          </p:cNvSpPr>
          <p:nvPr>
            <p:ph type="ftr" sz="quarter" idx="4"/>
          </p:nvPr>
        </p:nvSpPr>
        <p:spPr>
          <a:xfrm>
            <a:off x="1" y="6421932"/>
            <a:ext cx="4308422" cy="338058"/>
          </a:xfrm>
          <a:prstGeom prst="rect">
            <a:avLst/>
          </a:prstGeom>
        </p:spPr>
        <p:txBody>
          <a:bodyPr vert="horz" lIns="91440" tIns="45720" rIns="91440" bIns="45720" rtlCol="0" anchor="b"/>
          <a:lstStyle>
            <a:lvl1pPr algn="l">
              <a:defRPr sz="1200"/>
            </a:lvl1pPr>
          </a:lstStyle>
          <a:p>
            <a:endParaRPr lang="en-US"/>
          </a:p>
        </p:txBody>
      </p:sp>
      <p:sp>
        <p:nvSpPr>
          <p:cNvPr id="7" name="Місце для номера слайда 6"/>
          <p:cNvSpPr>
            <a:spLocks noGrp="1"/>
          </p:cNvSpPr>
          <p:nvPr>
            <p:ph type="sldNum" sz="quarter" idx="5"/>
          </p:nvPr>
        </p:nvSpPr>
        <p:spPr>
          <a:xfrm>
            <a:off x="5631790" y="6421932"/>
            <a:ext cx="4308422" cy="338058"/>
          </a:xfrm>
          <a:prstGeom prst="rect">
            <a:avLst/>
          </a:prstGeom>
        </p:spPr>
        <p:txBody>
          <a:bodyPr vert="horz" lIns="91440" tIns="45720" rIns="91440" bIns="45720" rtlCol="0" anchor="b"/>
          <a:lstStyle>
            <a:lvl1pPr algn="r">
              <a:defRPr sz="1200"/>
            </a:lvl1pPr>
          </a:lstStyle>
          <a:p>
            <a:fld id="{89C8534A-ED68-423E-852F-1EC6BDAD33C3}" type="slidenum">
              <a:rPr lang="en-US" smtClean="0"/>
              <a:pPr/>
              <a:t>‹#›</a:t>
            </a:fld>
            <a:endParaRPr lang="en-US"/>
          </a:p>
        </p:txBody>
      </p:sp>
    </p:spTree>
    <p:extLst>
      <p:ext uri="{BB962C8B-B14F-4D97-AF65-F5344CB8AC3E}">
        <p14:creationId xmlns="" xmlns:p14="http://schemas.microsoft.com/office/powerpoint/2010/main" val="162030759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AU" dirty="0" smtClean="0"/>
              <a:t>Riga, Moscow, Wroclaw, </a:t>
            </a:r>
            <a:r>
              <a:rPr lang="en-AU" dirty="0" err="1" smtClean="0"/>
              <a:t>Lviv</a:t>
            </a:r>
            <a:r>
              <a:rPr lang="en-AU" dirty="0" smtClean="0"/>
              <a:t>, </a:t>
            </a:r>
            <a:r>
              <a:rPr lang="en-AU" dirty="0" err="1" smtClean="0"/>
              <a:t>Rivne</a:t>
            </a:r>
            <a:r>
              <a:rPr lang="en-AU" dirty="0" smtClean="0"/>
              <a:t>, Kiev, Prague, </a:t>
            </a:r>
            <a:r>
              <a:rPr lang="en-AU" dirty="0" err="1" smtClean="0"/>
              <a:t>Ternopil</a:t>
            </a:r>
            <a:r>
              <a:rPr lang="en-AU" dirty="0" smtClean="0"/>
              <a:t>, </a:t>
            </a:r>
            <a:r>
              <a:rPr lang="en-AU" dirty="0" err="1" smtClean="0"/>
              <a:t>Khmelnytskyi</a:t>
            </a:r>
            <a:r>
              <a:rPr lang="en-AU" dirty="0" smtClean="0"/>
              <a:t>, </a:t>
            </a:r>
            <a:r>
              <a:rPr lang="en-AU" dirty="0" err="1" smtClean="0"/>
              <a:t>Kharkiv</a:t>
            </a:r>
            <a:r>
              <a:rPr lang="en-AU" dirty="0" smtClean="0"/>
              <a:t>, Plzen, </a:t>
            </a:r>
            <a:r>
              <a:rPr lang="en-AU" dirty="0" err="1" smtClean="0"/>
              <a:t>Ivano-Frankivsk</a:t>
            </a:r>
            <a:r>
              <a:rPr lang="en-AU" dirty="0" smtClean="0"/>
              <a:t>, </a:t>
            </a:r>
            <a:r>
              <a:rPr lang="en-AU" dirty="0" err="1" smtClean="0"/>
              <a:t>Vinnytsia</a:t>
            </a:r>
            <a:r>
              <a:rPr lang="en-AU" dirty="0" smtClean="0"/>
              <a:t>, </a:t>
            </a:r>
            <a:r>
              <a:rPr lang="en-AU" dirty="0" err="1" smtClean="0"/>
              <a:t>Dnipro</a:t>
            </a:r>
            <a:r>
              <a:rPr lang="en-AU" dirty="0" smtClean="0"/>
              <a:t>, </a:t>
            </a:r>
            <a:r>
              <a:rPr lang="en-AU" dirty="0" err="1" smtClean="0"/>
              <a:t>Uzhhorod</a:t>
            </a:r>
            <a:r>
              <a:rPr lang="en-AU" dirty="0" smtClean="0"/>
              <a:t>, </a:t>
            </a:r>
            <a:r>
              <a:rPr lang="en-AU" dirty="0" err="1" smtClean="0"/>
              <a:t>Chernivtsi</a:t>
            </a:r>
            <a:r>
              <a:rPr lang="en-AU" dirty="0" smtClean="0"/>
              <a:t>, </a:t>
            </a:r>
            <a:r>
              <a:rPr lang="en-AU" dirty="0" err="1" smtClean="0"/>
              <a:t>Suceava</a:t>
            </a:r>
            <a:r>
              <a:rPr lang="en-AU" dirty="0" smtClean="0"/>
              <a:t>, </a:t>
            </a:r>
            <a:r>
              <a:rPr lang="en-AU" dirty="0" err="1" smtClean="0"/>
              <a:t>Balti</a:t>
            </a:r>
            <a:r>
              <a:rPr lang="en-AU" dirty="0" smtClean="0"/>
              <a:t>, Donetsk, Kishinev, Odessa, </a:t>
            </a:r>
            <a:r>
              <a:rPr lang="en-AU" dirty="0" err="1" smtClean="0"/>
              <a:t>Nikolaev</a:t>
            </a:r>
            <a:r>
              <a:rPr lang="en-AU" dirty="0" smtClean="0"/>
              <a:t>, </a:t>
            </a:r>
            <a:r>
              <a:rPr lang="it-IT" dirty="0" smtClean="0"/>
              <a:t>Simferopol, Milan, Savona, Sevilla, Viterbo, Palermo</a:t>
            </a:r>
            <a:endParaRPr lang="uk-UA" dirty="0"/>
          </a:p>
        </p:txBody>
      </p:sp>
      <p:sp>
        <p:nvSpPr>
          <p:cNvPr id="4" name="Номер слайда 3"/>
          <p:cNvSpPr>
            <a:spLocks noGrp="1"/>
          </p:cNvSpPr>
          <p:nvPr>
            <p:ph type="sldNum" sz="quarter" idx="10"/>
          </p:nvPr>
        </p:nvSpPr>
        <p:spPr/>
        <p:txBody>
          <a:bodyPr/>
          <a:lstStyle/>
          <a:p>
            <a:fld id="{89C8534A-ED68-423E-852F-1EC6BDAD33C3}"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km</a:t>
            </a:r>
            <a:endParaRPr lang="uk-UA" dirty="0"/>
          </a:p>
        </p:txBody>
      </p:sp>
      <p:sp>
        <p:nvSpPr>
          <p:cNvPr id="4" name="Номер слайда 3"/>
          <p:cNvSpPr>
            <a:spLocks noGrp="1"/>
          </p:cNvSpPr>
          <p:nvPr>
            <p:ph type="sldNum" sz="quarter" idx="10"/>
          </p:nvPr>
        </p:nvSpPr>
        <p:spPr/>
        <p:txBody>
          <a:bodyPr/>
          <a:lstStyle/>
          <a:p>
            <a:fld id="{89C8534A-ED68-423E-852F-1EC6BDAD33C3}"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a:p>
        </p:txBody>
      </p:sp>
      <p:sp>
        <p:nvSpPr>
          <p:cNvPr id="4" name="Місце для номера слайда 3"/>
          <p:cNvSpPr>
            <a:spLocks noGrp="1"/>
          </p:cNvSpPr>
          <p:nvPr>
            <p:ph type="sldNum" sz="quarter" idx="10"/>
          </p:nvPr>
        </p:nvSpPr>
        <p:spPr/>
        <p:txBody>
          <a:bodyPr/>
          <a:lstStyle/>
          <a:p>
            <a:fld id="{89C8534A-ED68-423E-852F-1EC6BDAD33C3}" type="slidenum">
              <a:rPr lang="en-US" smtClean="0"/>
              <a:pPr/>
              <a:t>10</a:t>
            </a:fld>
            <a:endParaRPr lang="en-US"/>
          </a:p>
        </p:txBody>
      </p:sp>
    </p:spTree>
    <p:extLst>
      <p:ext uri="{BB962C8B-B14F-4D97-AF65-F5344CB8AC3E}">
        <p14:creationId xmlns="" xmlns:p14="http://schemas.microsoft.com/office/powerpoint/2010/main" val="26666617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uk-UA" dirty="0"/>
          </a:p>
        </p:txBody>
      </p:sp>
      <p:sp>
        <p:nvSpPr>
          <p:cNvPr id="4" name="Номер слайда 3"/>
          <p:cNvSpPr>
            <a:spLocks noGrp="1"/>
          </p:cNvSpPr>
          <p:nvPr>
            <p:ph type="sldNum" sz="quarter" idx="10"/>
          </p:nvPr>
        </p:nvSpPr>
        <p:spPr/>
        <p:txBody>
          <a:bodyPr/>
          <a:lstStyle/>
          <a:p>
            <a:fld id="{89C8534A-ED68-423E-852F-1EC6BDAD33C3}" type="slidenum">
              <a:rPr lang="en-US" smtClean="0"/>
              <a:pPr/>
              <a:t>21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en-US"/>
          </a:p>
        </p:txBody>
      </p:sp>
      <p:sp>
        <p:nvSpPr>
          <p:cNvPr id="4" name="Місце для номера слайда 3"/>
          <p:cNvSpPr>
            <a:spLocks noGrp="1"/>
          </p:cNvSpPr>
          <p:nvPr>
            <p:ph type="sldNum" sz="quarter" idx="10"/>
          </p:nvPr>
        </p:nvSpPr>
        <p:spPr/>
        <p:txBody>
          <a:bodyPr/>
          <a:lstStyle/>
          <a:p>
            <a:fld id="{89C8534A-ED68-423E-852F-1EC6BDAD33C3}" type="slidenum">
              <a:rPr lang="en-US" smtClean="0"/>
              <a:pPr/>
              <a:t>23</a:t>
            </a:fld>
            <a:endParaRPr lang="en-US"/>
          </a:p>
        </p:txBody>
      </p:sp>
    </p:spTree>
    <p:extLst>
      <p:ext uri="{BB962C8B-B14F-4D97-AF65-F5344CB8AC3E}">
        <p14:creationId xmlns="" xmlns:p14="http://schemas.microsoft.com/office/powerpoint/2010/main" val="15677792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55501"/>
            <a:ext cx="5486400" cy="3460033"/>
          </a:xfrm>
        </p:spPr>
        <p:txBody>
          <a:bodyPr>
            <a:normAutofit/>
          </a:bodyPr>
          <a:lstStyle>
            <a:lvl1pPr>
              <a:defRPr sz="4800"/>
            </a:lvl1pPr>
          </a:lstStyle>
          <a:p>
            <a:r>
              <a:rPr lang="uk-UA" smtClean="0"/>
              <a:t>Зразок заголовка</a:t>
            </a:r>
            <a:endParaRPr lang="en-US"/>
          </a:p>
        </p:txBody>
      </p:sp>
      <p:sp>
        <p:nvSpPr>
          <p:cNvPr id="3" name="Subtitle 2"/>
          <p:cNvSpPr>
            <a:spLocks noGrp="1"/>
          </p:cNvSpPr>
          <p:nvPr>
            <p:ph type="subTitle" idx="1"/>
          </p:nvPr>
        </p:nvSpPr>
        <p:spPr>
          <a:xfrm>
            <a:off x="685800" y="6888707"/>
            <a:ext cx="5486400" cy="1526176"/>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uk-UA" smtClean="0"/>
              <a:t>Зразок підзаголовка</a:t>
            </a:r>
            <a:endParaRPr lang="en-US" dirty="0"/>
          </a:p>
        </p:txBody>
      </p:sp>
      <p:sp>
        <p:nvSpPr>
          <p:cNvPr id="7" name="Date Placeholder 6"/>
          <p:cNvSpPr>
            <a:spLocks noGrp="1"/>
          </p:cNvSpPr>
          <p:nvPr>
            <p:ph type="dt" sz="half" idx="10"/>
          </p:nvPr>
        </p:nvSpPr>
        <p:spPr/>
        <p:txBody>
          <a:bodyPr/>
          <a:lstStyle/>
          <a:p>
            <a:fld id="{8FCB3FB7-03BF-4E45-80D9-20E6B6C83A3D}" type="datetime1">
              <a:rPr lang="en-US" smtClean="0"/>
              <a:pPr/>
              <a:t>4/9/2020</a:t>
            </a:fld>
            <a:endParaRPr lang="en-US"/>
          </a:p>
        </p:txBody>
      </p:sp>
      <p:sp>
        <p:nvSpPr>
          <p:cNvPr id="8" name="Slide Number Placeholder 7"/>
          <p:cNvSpPr>
            <a:spLocks noGrp="1"/>
          </p:cNvSpPr>
          <p:nvPr>
            <p:ph type="sldNum" sz="quarter" idx="11"/>
          </p:nvPr>
        </p:nvSpPr>
        <p:spPr/>
        <p:txBody>
          <a:bodyPr/>
          <a:lstStyle/>
          <a:p>
            <a:fld id="{FF16BDDB-DE14-4812-9DBC-237DB74B1058}"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a:p>
        </p:txBody>
      </p:sp>
      <p:sp>
        <p:nvSpPr>
          <p:cNvPr id="3" name="Vertical Text Placeholder 2"/>
          <p:cNvSpPr>
            <a:spLocks noGrp="1"/>
          </p:cNvSpPr>
          <p:nvPr>
            <p:ph type="body" orient="vert" idx="1"/>
          </p:nvPr>
        </p:nvSpPr>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Date Placeholder 3"/>
          <p:cNvSpPr>
            <a:spLocks noGrp="1"/>
          </p:cNvSpPr>
          <p:nvPr>
            <p:ph type="dt" sz="half" idx="10"/>
          </p:nvPr>
        </p:nvSpPr>
        <p:spPr/>
        <p:txBody>
          <a:bodyPr/>
          <a:lstStyle/>
          <a:p>
            <a:fld id="{43DB665E-2D8D-4BD6-9B53-C6AC015583F7}" type="datetime1">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16BDDB-DE14-4812-9DBC-237DB74B105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686301" y="2435612"/>
            <a:ext cx="1119374" cy="5979272"/>
          </a:xfrm>
        </p:spPr>
        <p:txBody>
          <a:bodyPr vert="eaVert"/>
          <a:lstStyle/>
          <a:p>
            <a:r>
              <a:rPr lang="uk-UA" smtClean="0"/>
              <a:t>Зразок заголовка</a:t>
            </a:r>
            <a:endParaRPr lang="en-US"/>
          </a:p>
        </p:txBody>
      </p:sp>
      <p:sp>
        <p:nvSpPr>
          <p:cNvPr id="3" name="Vertical Text Placeholder 2"/>
          <p:cNvSpPr>
            <a:spLocks noGrp="1"/>
          </p:cNvSpPr>
          <p:nvPr>
            <p:ph type="body" orient="vert" idx="1"/>
          </p:nvPr>
        </p:nvSpPr>
        <p:spPr>
          <a:xfrm>
            <a:off x="640894" y="2435612"/>
            <a:ext cx="3931107" cy="5979272"/>
          </a:xfrm>
        </p:spPr>
        <p:txBody>
          <a:bodyPr vert="eaVert"/>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4" name="Date Placeholder 3"/>
          <p:cNvSpPr>
            <a:spLocks noGrp="1"/>
          </p:cNvSpPr>
          <p:nvPr>
            <p:ph type="dt" sz="half" idx="10"/>
          </p:nvPr>
        </p:nvSpPr>
        <p:spPr/>
        <p:txBody>
          <a:bodyPr/>
          <a:lstStyle/>
          <a:p>
            <a:fld id="{BF081EE8-EDB3-47B6-B7E1-6058116A2D30}" type="datetime1">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16BDDB-DE14-4812-9DBC-237DB74B105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a:p>
        </p:txBody>
      </p:sp>
      <p:sp>
        <p:nvSpPr>
          <p:cNvPr id="3" name="Content Placeholder 2"/>
          <p:cNvSpPr>
            <a:spLocks noGrp="1"/>
          </p:cNvSpPr>
          <p:nvPr>
            <p:ph idx="1"/>
          </p:nvPr>
        </p:nvSpPr>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Date Placeholder 3"/>
          <p:cNvSpPr>
            <a:spLocks noGrp="1"/>
          </p:cNvSpPr>
          <p:nvPr>
            <p:ph type="dt" sz="half" idx="10"/>
          </p:nvPr>
        </p:nvSpPr>
        <p:spPr/>
        <p:txBody>
          <a:bodyPr/>
          <a:lstStyle/>
          <a:p>
            <a:fld id="{651455EF-D5E3-4F87-9AB4-FC729C97B069}" type="datetime1">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16BDDB-DE14-4812-9DBC-237DB74B105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Title 1"/>
          <p:cNvSpPr>
            <a:spLocks noGrp="1"/>
          </p:cNvSpPr>
          <p:nvPr>
            <p:ph type="title"/>
          </p:nvPr>
        </p:nvSpPr>
        <p:spPr>
          <a:xfrm>
            <a:off x="685800" y="6690096"/>
            <a:ext cx="5486400" cy="1724789"/>
          </a:xfrm>
        </p:spPr>
        <p:txBody>
          <a:bodyPr anchor="t"/>
          <a:lstStyle>
            <a:lvl1pPr algn="l">
              <a:defRPr sz="4000" b="0" cap="none"/>
            </a:lvl1pPr>
          </a:lstStyle>
          <a:p>
            <a:r>
              <a:rPr lang="uk-UA" smtClean="0"/>
              <a:t>Зразок заголовка</a:t>
            </a:r>
            <a:endParaRPr lang="en-US"/>
          </a:p>
        </p:txBody>
      </p:sp>
      <p:sp>
        <p:nvSpPr>
          <p:cNvPr id="3" name="Text Placeholder 2"/>
          <p:cNvSpPr>
            <a:spLocks noGrp="1"/>
          </p:cNvSpPr>
          <p:nvPr>
            <p:ph type="body" idx="1"/>
          </p:nvPr>
        </p:nvSpPr>
        <p:spPr>
          <a:xfrm>
            <a:off x="685800" y="5153465"/>
            <a:ext cx="5486400" cy="1464585"/>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uk-UA" smtClean="0"/>
              <a:t>Зразок тексту</a:t>
            </a:r>
          </a:p>
        </p:txBody>
      </p:sp>
      <p:sp>
        <p:nvSpPr>
          <p:cNvPr id="4" name="Date Placeholder 3"/>
          <p:cNvSpPr>
            <a:spLocks noGrp="1"/>
          </p:cNvSpPr>
          <p:nvPr>
            <p:ph type="dt" sz="half" idx="10"/>
          </p:nvPr>
        </p:nvSpPr>
        <p:spPr/>
        <p:txBody>
          <a:bodyPr/>
          <a:lstStyle/>
          <a:p>
            <a:fld id="{AC8DD4F2-2887-474E-99C0-5C93C1733761}" type="datetime1">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16BDDB-DE14-4812-9DBC-237DB74B105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7115F5-D234-46E9-9B96-E6D70DC8CC45}" type="datetime1">
              <a:rPr lang="en-US" smtClean="0"/>
              <a:pPr/>
              <a:t>4/9/2020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16BDDB-DE14-4812-9DBC-237DB74B1058}" type="slidenum">
              <a:rPr lang="en-US" smtClean="0"/>
              <a:pPr/>
              <a:t>‹#›</a:t>
            </a:fld>
            <a:endParaRPr lang="en-US"/>
          </a:p>
        </p:txBody>
      </p:sp>
      <p:sp>
        <p:nvSpPr>
          <p:cNvPr id="9" name="Title 8"/>
          <p:cNvSpPr>
            <a:spLocks noGrp="1"/>
          </p:cNvSpPr>
          <p:nvPr>
            <p:ph type="title"/>
          </p:nvPr>
        </p:nvSpPr>
        <p:spPr>
          <a:xfrm>
            <a:off x="685800" y="2059622"/>
            <a:ext cx="5486400" cy="1538796"/>
          </a:xfrm>
        </p:spPr>
        <p:txBody>
          <a:bodyPr/>
          <a:lstStyle/>
          <a:p>
            <a:r>
              <a:rPr lang="uk-UA" smtClean="0"/>
              <a:t>Зразок заголовка</a:t>
            </a:r>
            <a:endParaRPr lang="en-US"/>
          </a:p>
        </p:txBody>
      </p:sp>
      <p:sp>
        <p:nvSpPr>
          <p:cNvPr id="8" name="Content Placeholder 7"/>
          <p:cNvSpPr>
            <a:spLocks noGrp="1"/>
          </p:cNvSpPr>
          <p:nvPr>
            <p:ph sz="quarter" idx="13"/>
          </p:nvPr>
        </p:nvSpPr>
        <p:spPr>
          <a:xfrm>
            <a:off x="685800" y="3657600"/>
            <a:ext cx="2674620" cy="4791456"/>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
        <p:nvSpPr>
          <p:cNvPr id="11" name="Content Placeholder 10"/>
          <p:cNvSpPr>
            <a:spLocks noGrp="1"/>
          </p:cNvSpPr>
          <p:nvPr>
            <p:ph sz="quarter" idx="14"/>
          </p:nvPr>
        </p:nvSpPr>
        <p:spPr>
          <a:xfrm>
            <a:off x="3511296" y="3657602"/>
            <a:ext cx="2674620" cy="4794249"/>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7261" y="3657600"/>
            <a:ext cx="2523744" cy="829056"/>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5" name="Text Placeholder 4"/>
          <p:cNvSpPr>
            <a:spLocks noGrp="1"/>
          </p:cNvSpPr>
          <p:nvPr>
            <p:ph type="body" sz="quarter" idx="3"/>
          </p:nvPr>
        </p:nvSpPr>
        <p:spPr>
          <a:xfrm>
            <a:off x="3663859" y="3657600"/>
            <a:ext cx="2521547" cy="829056"/>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smtClean="0"/>
              <a:t>Зразок тексту</a:t>
            </a:r>
          </a:p>
        </p:txBody>
      </p:sp>
      <p:sp>
        <p:nvSpPr>
          <p:cNvPr id="7" name="Date Placeholder 6"/>
          <p:cNvSpPr>
            <a:spLocks noGrp="1"/>
          </p:cNvSpPr>
          <p:nvPr>
            <p:ph type="dt" sz="half" idx="10"/>
          </p:nvPr>
        </p:nvSpPr>
        <p:spPr/>
        <p:txBody>
          <a:bodyPr/>
          <a:lstStyle/>
          <a:p>
            <a:fld id="{82041332-5556-4D41-9180-64C3B0E4F231}" type="datetime1">
              <a:rPr lang="en-US" smtClean="0"/>
              <a:pPr/>
              <a:t>4/9/2020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16BDDB-DE14-4812-9DBC-237DB74B1058}" type="slidenum">
              <a:rPr lang="en-US" smtClean="0"/>
              <a:pPr/>
              <a:t>‹#›</a:t>
            </a:fld>
            <a:endParaRPr lang="en-US"/>
          </a:p>
        </p:txBody>
      </p:sp>
      <p:sp>
        <p:nvSpPr>
          <p:cNvPr id="10" name="Title 9"/>
          <p:cNvSpPr>
            <a:spLocks noGrp="1"/>
          </p:cNvSpPr>
          <p:nvPr>
            <p:ph type="title"/>
          </p:nvPr>
        </p:nvSpPr>
        <p:spPr>
          <a:xfrm>
            <a:off x="685800" y="2059622"/>
            <a:ext cx="5486400" cy="1538796"/>
          </a:xfrm>
        </p:spPr>
        <p:txBody>
          <a:bodyPr/>
          <a:lstStyle/>
          <a:p>
            <a:r>
              <a:rPr lang="uk-UA" smtClean="0"/>
              <a:t>Зразок заголовка</a:t>
            </a:r>
            <a:endParaRPr lang="en-US" dirty="0"/>
          </a:p>
        </p:txBody>
      </p:sp>
      <p:sp>
        <p:nvSpPr>
          <p:cNvPr id="11" name="Content Placeholder 10"/>
          <p:cNvSpPr>
            <a:spLocks noGrp="1"/>
          </p:cNvSpPr>
          <p:nvPr>
            <p:ph sz="quarter" idx="13"/>
          </p:nvPr>
        </p:nvSpPr>
        <p:spPr>
          <a:xfrm>
            <a:off x="685800" y="4511040"/>
            <a:ext cx="2674620" cy="3938016"/>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13" name="Content Placeholder 12"/>
          <p:cNvSpPr>
            <a:spLocks noGrp="1"/>
          </p:cNvSpPr>
          <p:nvPr>
            <p:ph sz="quarter" idx="14"/>
          </p:nvPr>
        </p:nvSpPr>
        <p:spPr>
          <a:xfrm>
            <a:off x="3511295" y="4511040"/>
            <a:ext cx="2674620" cy="3938016"/>
          </a:xfrm>
        </p:spPr>
        <p:txBody>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uk-UA" smtClean="0"/>
              <a:t>Зразок заголовка</a:t>
            </a:r>
            <a:endParaRPr lang="en-US"/>
          </a:p>
        </p:txBody>
      </p:sp>
      <p:sp>
        <p:nvSpPr>
          <p:cNvPr id="3" name="Date Placeholder 2"/>
          <p:cNvSpPr>
            <a:spLocks noGrp="1"/>
          </p:cNvSpPr>
          <p:nvPr>
            <p:ph type="dt" sz="half" idx="10"/>
          </p:nvPr>
        </p:nvSpPr>
        <p:spPr/>
        <p:txBody>
          <a:bodyPr/>
          <a:lstStyle/>
          <a:p>
            <a:fld id="{77DF48FF-4857-401C-B75E-06F0DB4DE69C}" type="datetime1">
              <a:rPr lang="en-US" smtClean="0"/>
              <a:pPr/>
              <a:t>4/9/2020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16BDDB-DE14-4812-9DBC-237DB74B105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DBEB77-3FFB-40BE-B905-7258948181CA}" type="datetime1">
              <a:rPr lang="en-US" smtClean="0"/>
              <a:pPr/>
              <a:t>4/9/2020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16BDDB-DE14-4812-9DBC-237DB74B105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685800" y="2433818"/>
            <a:ext cx="2213202" cy="2897353"/>
          </a:xfrm>
        </p:spPr>
        <p:txBody>
          <a:bodyPr anchor="b">
            <a:normAutofit/>
          </a:bodyPr>
          <a:lstStyle>
            <a:lvl1pPr algn="l">
              <a:defRPr sz="2800" b="0"/>
            </a:lvl1pPr>
          </a:lstStyle>
          <a:p>
            <a:r>
              <a:rPr lang="uk-UA" smtClean="0"/>
              <a:t>Зразок заголовка</a:t>
            </a:r>
            <a:endParaRPr lang="en-US" dirty="0"/>
          </a:p>
        </p:txBody>
      </p:sp>
      <p:sp>
        <p:nvSpPr>
          <p:cNvPr id="3" name="Content Placeholder 2"/>
          <p:cNvSpPr>
            <a:spLocks noGrp="1"/>
          </p:cNvSpPr>
          <p:nvPr>
            <p:ph idx="1"/>
          </p:nvPr>
        </p:nvSpPr>
        <p:spPr>
          <a:xfrm>
            <a:off x="3016314" y="2435613"/>
            <a:ext cx="3155886" cy="5968819"/>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a:p>
        </p:txBody>
      </p:sp>
      <p:sp>
        <p:nvSpPr>
          <p:cNvPr id="4" name="Text Placeholder 3"/>
          <p:cNvSpPr>
            <a:spLocks noGrp="1"/>
          </p:cNvSpPr>
          <p:nvPr>
            <p:ph type="body" sz="half" idx="2"/>
          </p:nvPr>
        </p:nvSpPr>
        <p:spPr>
          <a:xfrm>
            <a:off x="685800" y="5414796"/>
            <a:ext cx="2213202" cy="29938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Date Placeholder 4"/>
          <p:cNvSpPr>
            <a:spLocks noGrp="1"/>
          </p:cNvSpPr>
          <p:nvPr>
            <p:ph type="dt" sz="half" idx="10"/>
          </p:nvPr>
        </p:nvSpPr>
        <p:spPr/>
        <p:txBody>
          <a:bodyPr/>
          <a:lstStyle/>
          <a:p>
            <a:fld id="{00402CEC-56A2-4370-9D4C-BE2338B985D8}" type="datetime1">
              <a:rPr lang="en-US" smtClean="0"/>
              <a:pPr/>
              <a:t>4/9/2020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16BDDB-DE14-4812-9DBC-237DB74B105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Title 1"/>
          <p:cNvSpPr>
            <a:spLocks noGrp="1"/>
          </p:cNvSpPr>
          <p:nvPr>
            <p:ph type="title"/>
          </p:nvPr>
        </p:nvSpPr>
        <p:spPr>
          <a:xfrm>
            <a:off x="685800" y="2438400"/>
            <a:ext cx="2215134" cy="2901696"/>
          </a:xfrm>
        </p:spPr>
        <p:txBody>
          <a:bodyPr anchor="b">
            <a:normAutofit/>
          </a:bodyPr>
          <a:lstStyle>
            <a:lvl1pPr algn="l">
              <a:defRPr sz="2800" b="0"/>
            </a:lvl1pPr>
          </a:lstStyle>
          <a:p>
            <a:r>
              <a:rPr lang="uk-UA" smtClean="0"/>
              <a:t>Зразок заголовка</a:t>
            </a:r>
            <a:endParaRPr lang="en-US" dirty="0"/>
          </a:p>
        </p:txBody>
      </p:sp>
      <p:sp>
        <p:nvSpPr>
          <p:cNvPr id="3" name="Picture Placeholder 2"/>
          <p:cNvSpPr>
            <a:spLocks noGrp="1"/>
          </p:cNvSpPr>
          <p:nvPr>
            <p:ph type="pic" idx="1"/>
          </p:nvPr>
        </p:nvSpPr>
        <p:spPr>
          <a:xfrm>
            <a:off x="3143250" y="3048000"/>
            <a:ext cx="3028950" cy="44704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uk-UA" smtClean="0"/>
              <a:t>Клацніть піктограму, щоб додати зображення</a:t>
            </a:r>
            <a:endParaRPr lang="en-US" dirty="0"/>
          </a:p>
        </p:txBody>
      </p:sp>
      <p:sp>
        <p:nvSpPr>
          <p:cNvPr id="4" name="Text Placeholder 3"/>
          <p:cNvSpPr>
            <a:spLocks noGrp="1"/>
          </p:cNvSpPr>
          <p:nvPr>
            <p:ph type="body" sz="half" idx="2"/>
          </p:nvPr>
        </p:nvSpPr>
        <p:spPr>
          <a:xfrm>
            <a:off x="685800" y="5413248"/>
            <a:ext cx="2215134" cy="299923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uk-UA" smtClean="0"/>
              <a:t>Зразок тексту</a:t>
            </a:r>
          </a:p>
        </p:txBody>
      </p:sp>
      <p:sp>
        <p:nvSpPr>
          <p:cNvPr id="5" name="Date Placeholder 4"/>
          <p:cNvSpPr>
            <a:spLocks noGrp="1"/>
          </p:cNvSpPr>
          <p:nvPr>
            <p:ph type="dt" sz="half" idx="10"/>
          </p:nvPr>
        </p:nvSpPr>
        <p:spPr/>
        <p:txBody>
          <a:bodyPr/>
          <a:lstStyle/>
          <a:p>
            <a:fld id="{77E055EC-978B-4F2B-9790-5E19F59E0222}" type="datetime1">
              <a:rPr lang="en-US" smtClean="0"/>
              <a:pPr/>
              <a:t>4/9/2020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16BDDB-DE14-4812-9DBC-237DB74B105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p:cNvSpPr/>
          <p:nvPr/>
        </p:nvSpPr>
        <p:spPr>
          <a:xfrm>
            <a:off x="6326452" y="765076"/>
            <a:ext cx="64677" cy="7630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427064" y="765076"/>
            <a:ext cx="432054" cy="7630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5800" y="2059622"/>
            <a:ext cx="5486400" cy="1538796"/>
          </a:xfrm>
          <a:prstGeom prst="rect">
            <a:avLst/>
          </a:prstGeom>
        </p:spPr>
        <p:txBody>
          <a:bodyPr vert="horz" lIns="91440" tIns="45720" rIns="91440" bIns="45720" rtlCol="0" anchor="b">
            <a:normAutofit/>
          </a:bodyPr>
          <a:lstStyle/>
          <a:p>
            <a:r>
              <a:rPr lang="uk-UA" smtClean="0"/>
              <a:t>Зразок заголовка</a:t>
            </a:r>
            <a:endParaRPr lang="en-US" dirty="0"/>
          </a:p>
        </p:txBody>
      </p:sp>
      <p:sp>
        <p:nvSpPr>
          <p:cNvPr id="3" name="Text Placeholder 2"/>
          <p:cNvSpPr>
            <a:spLocks noGrp="1"/>
          </p:cNvSpPr>
          <p:nvPr>
            <p:ph type="body" idx="1"/>
          </p:nvPr>
        </p:nvSpPr>
        <p:spPr>
          <a:xfrm>
            <a:off x="685800" y="3693113"/>
            <a:ext cx="5486400" cy="4719369"/>
          </a:xfrm>
          <a:prstGeom prst="rect">
            <a:avLst/>
          </a:prstGeom>
        </p:spPr>
        <p:txBody>
          <a:bodyPr vert="horz" lIns="91440" tIns="45720" rIns="91440" bIns="45720" rtlCol="0">
            <a:normAutofit/>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en-US" dirty="0" smtClean="0"/>
          </a:p>
        </p:txBody>
      </p:sp>
      <p:sp>
        <p:nvSpPr>
          <p:cNvPr id="4" name="Date Placeholder 3"/>
          <p:cNvSpPr>
            <a:spLocks noGrp="1"/>
          </p:cNvSpPr>
          <p:nvPr>
            <p:ph type="dt" sz="half" idx="2"/>
          </p:nvPr>
        </p:nvSpPr>
        <p:spPr>
          <a:xfrm>
            <a:off x="4505768" y="731729"/>
            <a:ext cx="891849" cy="397224"/>
          </a:xfrm>
          <a:prstGeom prst="rect">
            <a:avLst/>
          </a:prstGeom>
        </p:spPr>
        <p:txBody>
          <a:bodyPr vert="horz" lIns="91440" tIns="45720" rIns="91440" bIns="45720" rtlCol="0" anchor="ctr"/>
          <a:lstStyle>
            <a:lvl1pPr algn="l">
              <a:defRPr sz="1200">
                <a:solidFill>
                  <a:schemeClr val="tx1">
                    <a:alpha val="50000"/>
                  </a:schemeClr>
                </a:solidFill>
              </a:defRPr>
            </a:lvl1pPr>
          </a:lstStyle>
          <a:p>
            <a:fld id="{A8B75C93-A0EC-4CC4-B09B-770D55C94BC5}" type="datetime1">
              <a:rPr lang="en-US" smtClean="0"/>
              <a:pPr/>
              <a:t>4/9/2020</a:t>
            </a:fld>
            <a:endParaRPr lang="en-US"/>
          </a:p>
        </p:txBody>
      </p:sp>
      <p:sp>
        <p:nvSpPr>
          <p:cNvPr id="6" name="Slide Number Placeholder 5"/>
          <p:cNvSpPr>
            <a:spLocks noGrp="1"/>
          </p:cNvSpPr>
          <p:nvPr>
            <p:ph type="sldNum" sz="quarter" idx="4"/>
          </p:nvPr>
        </p:nvSpPr>
        <p:spPr>
          <a:xfrm>
            <a:off x="5485813" y="731729"/>
            <a:ext cx="705902" cy="402336"/>
          </a:xfrm>
          <a:prstGeom prst="rect">
            <a:avLst/>
          </a:prstGeom>
        </p:spPr>
        <p:txBody>
          <a:bodyPr vert="horz" lIns="91440" tIns="45720" rIns="91440" bIns="45720" rtlCol="0" anchor="ctr"/>
          <a:lstStyle>
            <a:lvl1pPr algn="r">
              <a:defRPr sz="1200">
                <a:solidFill>
                  <a:schemeClr val="tx1"/>
                </a:solidFill>
              </a:defRPr>
            </a:lvl1pPr>
          </a:lstStyle>
          <a:p>
            <a:fld id="{FF16BDDB-DE14-4812-9DBC-237DB74B1058}" type="slidenum">
              <a:rPr lang="en-US" smtClean="0"/>
              <a:pPr/>
              <a:t>‹#›</a:t>
            </a:fld>
            <a:endParaRPr lang="en-US"/>
          </a:p>
        </p:txBody>
      </p:sp>
      <p:sp>
        <p:nvSpPr>
          <p:cNvPr id="5" name="Footer Placeholder 4"/>
          <p:cNvSpPr>
            <a:spLocks noGrp="1"/>
          </p:cNvSpPr>
          <p:nvPr>
            <p:ph type="ftr" sz="quarter" idx="3"/>
          </p:nvPr>
        </p:nvSpPr>
        <p:spPr>
          <a:xfrm>
            <a:off x="4506517" y="1141275"/>
            <a:ext cx="1684867" cy="401636"/>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5.jpe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image" Target="../media/image18.jpeg"/><Relationship Id="rId5" Type="http://schemas.openxmlformats.org/officeDocument/2006/relationships/diagramLayout" Target="../diagrams/layout1.xml"/><Relationship Id="rId10" Type="http://schemas.openxmlformats.org/officeDocument/2006/relationships/image" Target="../media/image17.jpeg"/><Relationship Id="rId4" Type="http://schemas.openxmlformats.org/officeDocument/2006/relationships/diagramData" Target="../diagrams/data1.xml"/><Relationship Id="rId9"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64704" y="2051721"/>
            <a:ext cx="5486400" cy="576065"/>
          </a:xfrm>
          <a:effectLst>
            <a:glow rad="63500">
              <a:schemeClr val="accent1">
                <a:satMod val="175000"/>
                <a:alpha val="40000"/>
              </a:schemeClr>
            </a:glow>
          </a:effectLst>
        </p:spPr>
        <p:txBody>
          <a:bodyPr>
            <a:normAutofit fontScale="90000"/>
          </a:bodyPr>
          <a:lstStyle/>
          <a:p>
            <a:pPr algn="ctr"/>
            <a:r>
              <a:rPr lang="en-AU" sz="3600" dirty="0" smtClean="0">
                <a:solidFill>
                  <a:schemeClr val="bg2">
                    <a:lumMod val="20000"/>
                    <a:lumOff val="80000"/>
                  </a:schemeClr>
                </a:solidFill>
              </a:rPr>
              <a:t>Investment passport</a:t>
            </a:r>
            <a:endParaRPr lang="en-US" sz="3600" dirty="0">
              <a:solidFill>
                <a:schemeClr val="bg2">
                  <a:lumMod val="20000"/>
                  <a:lumOff val="80000"/>
                </a:schemeClr>
              </a:solidFill>
            </a:endParaRPr>
          </a:p>
        </p:txBody>
      </p:sp>
      <p:sp>
        <p:nvSpPr>
          <p:cNvPr id="3" name="Підзаголовок 2"/>
          <p:cNvSpPr>
            <a:spLocks noGrp="1"/>
          </p:cNvSpPr>
          <p:nvPr>
            <p:ph type="subTitle" idx="1"/>
          </p:nvPr>
        </p:nvSpPr>
        <p:spPr>
          <a:xfrm>
            <a:off x="917092" y="8100392"/>
            <a:ext cx="5486400" cy="588187"/>
          </a:xfrm>
        </p:spPr>
        <p:txBody>
          <a:bodyPr>
            <a:normAutofit fontScale="92500" lnSpcReduction="10000"/>
          </a:bodyPr>
          <a:lstStyle/>
          <a:p>
            <a:pPr algn="ctr"/>
            <a:r>
              <a:rPr lang="en-US" sz="1700" dirty="0" err="1" smtClean="0"/>
              <a:t>Chernivtsi</a:t>
            </a:r>
            <a:r>
              <a:rPr lang="en-US" sz="1700" dirty="0" smtClean="0"/>
              <a:t> </a:t>
            </a:r>
          </a:p>
          <a:p>
            <a:pPr algn="ctr"/>
            <a:r>
              <a:rPr lang="uk-UA" sz="1700" dirty="0" smtClean="0"/>
              <a:t>2019</a:t>
            </a:r>
            <a:endParaRPr lang="en-US" sz="1700" dirty="0"/>
          </a:p>
        </p:txBody>
      </p:sp>
      <p:sp>
        <p:nvSpPr>
          <p:cNvPr id="7" name="Заголовок 1"/>
          <p:cNvSpPr txBox="1">
            <a:spLocks/>
          </p:cNvSpPr>
          <p:nvPr/>
        </p:nvSpPr>
        <p:spPr>
          <a:xfrm>
            <a:off x="860588" y="2915815"/>
            <a:ext cx="5486400" cy="1296144"/>
          </a:xfrm>
          <a:prstGeom prst="rect">
            <a:avLst/>
          </a:prstGeom>
          <a:effectLst>
            <a:glow rad="63500">
              <a:schemeClr val="accent1">
                <a:satMod val="175000"/>
                <a:alpha val="40000"/>
              </a:schemeClr>
            </a:glow>
          </a:effectLst>
        </p:spPr>
        <p:txBody>
          <a:bodyPr vert="horz" lIns="91440" tIns="45720" rIns="91440" bIns="45720" rtlCol="0" anchor="b">
            <a:normAutofit fontScale="82500" lnSpcReduction="20000"/>
            <a:scene3d>
              <a:camera prst="orthographicFront"/>
              <a:lightRig rig="threePt" dir="t"/>
            </a:scene3d>
            <a:sp3d extrusionH="57150" contourW="12700">
              <a:bevelT w="44450" prst="coolSlant"/>
              <a:extrusionClr>
                <a:schemeClr val="bg1"/>
              </a:extrusionClr>
              <a:contourClr>
                <a:schemeClr val="tx1"/>
              </a:contourClr>
            </a:sp3d>
          </a:bodyPr>
          <a:lstStyle>
            <a:lvl1pPr algn="l" defTabSz="914400" rtl="0" eaLnBrk="1" latinLnBrk="0" hangingPunct="1">
              <a:spcBef>
                <a:spcPct val="0"/>
              </a:spcBef>
              <a:buNone/>
              <a:defRPr sz="48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n-US" sz="3600" dirty="0" smtClean="0">
              <a:solidFill>
                <a:schemeClr val="bg2">
                  <a:lumMod val="20000"/>
                  <a:lumOff val="80000"/>
                </a:schemeClr>
              </a:solidFill>
              <a:effectLst>
                <a:glow>
                  <a:schemeClr val="accent1"/>
                </a:glow>
              </a:effectLst>
            </a:endParaRPr>
          </a:p>
          <a:p>
            <a:pPr algn="ctr"/>
            <a:r>
              <a:rPr lang="en-US" sz="7300" dirty="0" smtClean="0">
                <a:solidFill>
                  <a:schemeClr val="bg2">
                    <a:lumMod val="20000"/>
                    <a:lumOff val="80000"/>
                  </a:schemeClr>
                </a:solidFill>
                <a:effectLst>
                  <a:glow>
                    <a:schemeClr val="accent1"/>
                  </a:glow>
                </a:effectLst>
                <a:latin typeface="Times New Roman" pitchFamily="18" charset="0"/>
                <a:cs typeface="Times New Roman" pitchFamily="18" charset="0"/>
              </a:rPr>
              <a:t>CHERNIVTSI</a:t>
            </a:r>
          </a:p>
          <a:p>
            <a:pPr algn="ctr"/>
            <a:endParaRPr lang="uk-UA" sz="1900" dirty="0" smtClean="0">
              <a:solidFill>
                <a:schemeClr val="bg2">
                  <a:lumMod val="20000"/>
                  <a:lumOff val="80000"/>
                </a:schemeClr>
              </a:solidFill>
              <a:effectLst>
                <a:glow>
                  <a:schemeClr val="accent1"/>
                </a:glow>
              </a:effectLst>
            </a:endParaRPr>
          </a:p>
          <a:p>
            <a:pPr algn="ctr"/>
            <a:endParaRPr lang="en-US" sz="3700" dirty="0">
              <a:solidFill>
                <a:schemeClr val="bg2">
                  <a:lumMod val="20000"/>
                  <a:lumOff val="80000"/>
                </a:schemeClr>
              </a:solidFill>
              <a:effectLst>
                <a:glow>
                  <a:schemeClr val="accent1"/>
                </a:glow>
              </a:effectLst>
            </a:endParaRPr>
          </a:p>
        </p:txBody>
      </p:sp>
      <p:sp>
        <p:nvSpPr>
          <p:cNvPr id="8" name="Заголовок 1"/>
          <p:cNvSpPr txBox="1">
            <a:spLocks/>
          </p:cNvSpPr>
          <p:nvPr/>
        </p:nvSpPr>
        <p:spPr>
          <a:xfrm>
            <a:off x="831368" y="3563889"/>
            <a:ext cx="5486400" cy="576065"/>
          </a:xfrm>
          <a:prstGeom prst="rect">
            <a:avLst/>
          </a:prstGeom>
          <a:effectLst>
            <a:glow rad="63500">
              <a:schemeClr val="accent1">
                <a:satMod val="175000"/>
                <a:alpha val="40000"/>
              </a:schemeClr>
            </a:glow>
          </a:effectLst>
        </p:spPr>
        <p:txBody>
          <a:bodyPr vert="horz" lIns="91440" tIns="45720" rIns="91440" bIns="45720" rtlCol="0" anchor="b">
            <a:normAutofit fontScale="97500"/>
          </a:bodyPr>
          <a:lstStyle>
            <a:lvl1pPr algn="l" defTabSz="914400" rtl="0" eaLnBrk="1" latinLnBrk="0" hangingPunct="1">
              <a:spcBef>
                <a:spcPct val="0"/>
              </a:spcBef>
              <a:buNone/>
              <a:defRPr sz="48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2400" dirty="0" err="1" smtClean="0">
                <a:solidFill>
                  <a:schemeClr val="bg2">
                    <a:lumMod val="20000"/>
                    <a:lumOff val="80000"/>
                  </a:schemeClr>
                </a:solidFill>
              </a:rPr>
              <a:t>Viribus</a:t>
            </a:r>
            <a:r>
              <a:rPr lang="en-US" sz="2400" dirty="0" smtClean="0">
                <a:solidFill>
                  <a:schemeClr val="bg2">
                    <a:lumMod val="20000"/>
                    <a:lumOff val="80000"/>
                  </a:schemeClr>
                </a:solidFill>
              </a:rPr>
              <a:t> </a:t>
            </a:r>
            <a:r>
              <a:rPr lang="en-US" sz="2400" dirty="0" err="1" smtClean="0">
                <a:solidFill>
                  <a:schemeClr val="bg2">
                    <a:lumMod val="20000"/>
                    <a:lumOff val="80000"/>
                  </a:schemeClr>
                </a:solidFill>
              </a:rPr>
              <a:t>unitis</a:t>
            </a:r>
            <a:endParaRPr lang="en-US" sz="2400" dirty="0">
              <a:solidFill>
                <a:schemeClr val="bg2">
                  <a:lumMod val="20000"/>
                  <a:lumOff val="80000"/>
                </a:schemeClr>
              </a:solidFill>
            </a:endParaRPr>
          </a:p>
        </p:txBody>
      </p:sp>
      <p:pic>
        <p:nvPicPr>
          <p:cNvPr id="1029" name="Picture 5" descr="C:\Documents and Settings\invest4\Рабочий стол\Нуна на паспорт\расходники\карта.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02818" y="4211959"/>
            <a:ext cx="5314951" cy="3614739"/>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C:\Documents and Settings\invest4\Рабочий стол\Нуна на паспорт\расходники\гербв.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928934" y="214283"/>
            <a:ext cx="1519790" cy="166345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804708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C:\Documents and Settings\invest4\Рабочий стол\Нуна на паспорт\расходники\x_ac36dc5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20688" y="4788024"/>
            <a:ext cx="1152128" cy="1536171"/>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2143116" y="714350"/>
            <a:ext cx="2457448" cy="369239"/>
          </a:xfrm>
        </p:spPr>
        <p:txBody>
          <a:bodyPr anchor="t">
            <a:normAutofit/>
          </a:bodyPr>
          <a:lstStyle/>
          <a:p>
            <a:r>
              <a:rPr lang="en-AU" sz="1800" b="1" dirty="0" smtClean="0">
                <a:solidFill>
                  <a:schemeClr val="accent5">
                    <a:lumMod val="75000"/>
                  </a:schemeClr>
                </a:solidFill>
                <a:latin typeface="Times New Roman" pitchFamily="18" charset="0"/>
                <a:cs typeface="Times New Roman" pitchFamily="18" charset="0"/>
              </a:rPr>
              <a:t>     MEDICAL CARE</a:t>
            </a:r>
            <a:endParaRPr lang="ru-RU" sz="1600" b="1" dirty="0">
              <a:solidFill>
                <a:schemeClr val="accent5">
                  <a:lumMod val="75000"/>
                </a:schemeClr>
              </a:solidFill>
              <a:latin typeface="Times New Roman" pitchFamily="18" charset="0"/>
              <a:cs typeface="Times New Roman" pitchFamily="18" charset="0"/>
            </a:endParaRPr>
          </a:p>
        </p:txBody>
      </p:sp>
      <p:graphicFrame>
        <p:nvGraphicFramePr>
          <p:cNvPr id="9" name="Содержимое 8"/>
          <p:cNvGraphicFramePr>
            <a:graphicFrameLocks noGrp="1"/>
          </p:cNvGraphicFramePr>
          <p:nvPr>
            <p:ph idx="1"/>
            <p:extLst>
              <p:ext uri="{D42A27DB-BD31-4B8C-83A1-F6EECF244321}">
                <p14:modId xmlns="" xmlns:p14="http://schemas.microsoft.com/office/powerpoint/2010/main" val="2027317631"/>
              </p:ext>
            </p:extLst>
          </p:nvPr>
        </p:nvGraphicFramePr>
        <p:xfrm>
          <a:off x="3331449" y="4217207"/>
          <a:ext cx="3357586" cy="371477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Заголовок 1"/>
          <p:cNvSpPr txBox="1">
            <a:spLocks/>
          </p:cNvSpPr>
          <p:nvPr/>
        </p:nvSpPr>
        <p:spPr>
          <a:xfrm>
            <a:off x="571480" y="1071539"/>
            <a:ext cx="5643602" cy="1857388"/>
          </a:xfrm>
          <a:prstGeom prst="rect">
            <a:avLst/>
          </a:prstGeom>
        </p:spPr>
        <p:txBody>
          <a:bodyPr vert="horz" lIns="91440" tIns="45720" rIns="91440" bIns="45720" rtlCol="0" anchor="t">
            <a:normAutofit fontScale="97500"/>
          </a:bodyPr>
          <a:lstStyle/>
          <a:p>
            <a:pPr algn="just" defTabSz="447675"/>
            <a:r>
              <a:rPr lang="uk-UA" sz="1400" dirty="0" smtClean="0">
                <a:solidFill>
                  <a:schemeClr val="bg1">
                    <a:lumMod val="50000"/>
                  </a:schemeClr>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15 accredited health care institutions provide health care to the city territorial community.</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There are 920 inpatient beds (including 265 children beds) in 4 hospitals and 2 maternity hospitals, general and dental clinics, consultations for women and 2 centers of primary health care with a capacity of 3185 visits per medical alternation. </a:t>
            </a:r>
            <a:endParaRPr lang="ru-RU" sz="1400" b="1" dirty="0" smtClean="0">
              <a:solidFill>
                <a:srgbClr val="000000"/>
              </a:solidFill>
              <a:latin typeface="Times New Roman" pitchFamily="18" charset="0"/>
              <a:cs typeface="Times New Roman" pitchFamily="18" charset="0"/>
            </a:endParaRPr>
          </a:p>
          <a:p>
            <a:pPr algn="just" defTabSz="447675"/>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There are 3594 jobs in medical care sphere (with revenue from the sale of paid services – 171) financed by city budget.</a:t>
            </a:r>
            <a:endParaRPr kumimoji="0" lang="ru-RU" sz="1400" b="1" i="0" u="none" strike="noStrike" kern="1200" cap="none" spc="0" normalizeH="0" baseline="0" noProof="0" dirty="0">
              <a:ln>
                <a:noFill/>
              </a:ln>
              <a:solidFill>
                <a:srgbClr val="000000"/>
              </a:solidFill>
              <a:effectLst/>
              <a:uLnTx/>
              <a:uFillTx/>
              <a:latin typeface="Times New Roman" pitchFamily="18" charset="0"/>
              <a:ea typeface="+mj-ea"/>
              <a:cs typeface="Times New Roman" pitchFamily="18" charset="0"/>
            </a:endParaRPr>
          </a:p>
        </p:txBody>
      </p:sp>
      <p:sp>
        <p:nvSpPr>
          <p:cNvPr id="6" name="Заголовок 1"/>
          <p:cNvSpPr txBox="1">
            <a:spLocks/>
          </p:cNvSpPr>
          <p:nvPr/>
        </p:nvSpPr>
        <p:spPr>
          <a:xfrm>
            <a:off x="585682" y="3369116"/>
            <a:ext cx="5786478" cy="4357719"/>
          </a:xfrm>
          <a:prstGeom prst="rect">
            <a:avLst/>
          </a:prstGeom>
        </p:spPr>
        <p:txBody>
          <a:bodyPr vert="horz" lIns="91440" tIns="45720" rIns="91440" bIns="45720" numCol="3" rtlCol="0" anchor="t">
            <a:normAutofit fontScale="97500"/>
          </a:bodyPr>
          <a:lstStyle/>
          <a:p>
            <a:pPr algn="just" defTabSz="447675"/>
            <a:endParaRPr kumimoji="0" lang="en-US" sz="1600" b="1" i="0" u="none" strike="noStrike" kern="1200" cap="none" spc="0" normalizeH="0" baseline="0" noProof="0" dirty="0" smtClean="0">
              <a:ln>
                <a:noFill/>
              </a:ln>
              <a:solidFill>
                <a:schemeClr val="accent5">
                  <a:lumMod val="75000"/>
                </a:schemeClr>
              </a:solidFill>
              <a:effectLst/>
              <a:uLnTx/>
              <a:uFillTx/>
              <a:latin typeface="Times New Roman" pitchFamily="18" charset="0"/>
              <a:ea typeface="+mj-ea"/>
              <a:cs typeface="Times New Roman" pitchFamily="18" charset="0"/>
            </a:endParaRPr>
          </a:p>
          <a:p>
            <a:pPr algn="just" defTabSz="447675"/>
            <a:endParaRPr kumimoji="0" lang="ru-RU" sz="1600" b="1" i="0" u="none" strike="noStrike" kern="1200" cap="none" spc="0" normalizeH="0" baseline="0" noProof="0" dirty="0">
              <a:ln>
                <a:noFill/>
              </a:ln>
              <a:solidFill>
                <a:schemeClr val="accent5">
                  <a:lumMod val="75000"/>
                </a:schemeClr>
              </a:solidFill>
              <a:effectLst/>
              <a:uLnTx/>
              <a:uFillTx/>
              <a:latin typeface="Times New Roman" pitchFamily="18" charset="0"/>
              <a:ea typeface="+mj-ea"/>
              <a:cs typeface="Times New Roman" pitchFamily="18" charset="0"/>
            </a:endParaRPr>
          </a:p>
        </p:txBody>
      </p:sp>
      <p:sp>
        <p:nvSpPr>
          <p:cNvPr id="7" name="Заголовок 1"/>
          <p:cNvSpPr txBox="1">
            <a:spLocks/>
          </p:cNvSpPr>
          <p:nvPr/>
        </p:nvSpPr>
        <p:spPr>
          <a:xfrm>
            <a:off x="642918" y="2963843"/>
            <a:ext cx="5500726" cy="369239"/>
          </a:xfrm>
          <a:prstGeom prst="rect">
            <a:avLst/>
          </a:prstGeom>
        </p:spPr>
        <p:txBody>
          <a:bodyPr vert="horz" lIns="91440" tIns="45720" rIns="91440" bIns="45720" rtlCol="0" anchor="t">
            <a:normAutofit fontScale="97500"/>
          </a:bodyPr>
          <a:lstStyle/>
          <a:p>
            <a:pPr lvl="0" algn="ctr">
              <a:spcBef>
                <a:spcPct val="0"/>
              </a:spcBef>
              <a:defRPr/>
            </a:pPr>
            <a:r>
              <a:rPr lang="en-AU" sz="1600" b="1" dirty="0" smtClean="0">
                <a:solidFill>
                  <a:schemeClr val="accent5">
                    <a:lumMod val="75000"/>
                  </a:schemeClr>
                </a:solidFill>
                <a:latin typeface="Times New Roman" pitchFamily="18" charset="0"/>
                <a:ea typeface="+mj-ea"/>
                <a:cs typeface="Times New Roman" pitchFamily="18" charset="0"/>
              </a:rPr>
              <a:t>CULTURE AND ENTERTAINMENT</a:t>
            </a:r>
            <a:endParaRPr kumimoji="0" lang="ru-RU" sz="1400" b="1" i="0" u="none" strike="noStrike" kern="1200" cap="none" spc="0" normalizeH="0" baseline="0" noProof="0" dirty="0">
              <a:ln>
                <a:noFill/>
              </a:ln>
              <a:solidFill>
                <a:schemeClr val="accent5">
                  <a:lumMod val="75000"/>
                </a:schemeClr>
              </a:solidFill>
              <a:effectLst/>
              <a:uLnTx/>
              <a:uFillTx/>
              <a:latin typeface="Times New Roman" pitchFamily="18" charset="0"/>
              <a:ea typeface="+mj-ea"/>
              <a:cs typeface="Times New Roman" pitchFamily="18" charset="0"/>
            </a:endParaRPr>
          </a:p>
        </p:txBody>
      </p:sp>
      <p:pic>
        <p:nvPicPr>
          <p:cNvPr id="2051" name="Picture 3" descr="C:\Documents and Settings\invest4\Рабочий стол\Нуна на паспорт\расходники\sad.jpg"/>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1869746" y="5220072"/>
            <a:ext cx="1356750" cy="1224136"/>
          </a:xfrm>
          <a:prstGeom prst="rect">
            <a:avLst/>
          </a:prstGeom>
          <a:noFill/>
          <a:extLst>
            <a:ext uri="{909E8E84-426E-40DD-AFC4-6F175D3DCCD1}">
              <a14:hiddenFill xmlns="" xmlns:a14="http://schemas.microsoft.com/office/drawing/2010/main">
                <a:solidFill>
                  <a:srgbClr val="FFFFFF"/>
                </a:solidFill>
              </a14:hiddenFill>
            </a:ext>
          </a:extLst>
        </p:spPr>
      </p:pic>
      <p:pic>
        <p:nvPicPr>
          <p:cNvPr id="2052" name="Picture 4" descr="C:\Documents and Settings\invest4\Рабочий стол\Нуна на паспорт\расходники\6e4b8парк.jpg"/>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815085" y="7548886"/>
            <a:ext cx="1751785" cy="983554"/>
          </a:xfrm>
          <a:prstGeom prst="rect">
            <a:avLst/>
          </a:prstGeom>
          <a:noFill/>
          <a:extLst>
            <a:ext uri="{909E8E84-426E-40DD-AFC4-6F175D3DCCD1}">
              <a14:hiddenFill xmlns="" xmlns:a14="http://schemas.microsoft.com/office/drawing/2010/main">
                <a:solidFill>
                  <a:srgbClr val="FFFFFF"/>
                </a:solidFill>
              </a14:hiddenFill>
            </a:ext>
          </a:extLst>
        </p:spPr>
      </p:pic>
      <p:pic>
        <p:nvPicPr>
          <p:cNvPr id="1026" name="Picture 2" descr="C:\Documents and Settings\invest4\Рабочий стол\Нуна на паспорт\расходники\кино.jpg"/>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642918" y="6502605"/>
            <a:ext cx="1469369" cy="972225"/>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0" name="Пряма сполучна лінія 9"/>
          <p:cNvCxnSpPr/>
          <p:nvPr/>
        </p:nvCxnSpPr>
        <p:spPr>
          <a:xfrm flipH="1">
            <a:off x="1795046" y="4536658"/>
            <a:ext cx="1598235" cy="539398"/>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Пряма сполучна лінія 13"/>
          <p:cNvCxnSpPr/>
          <p:nvPr/>
        </p:nvCxnSpPr>
        <p:spPr>
          <a:xfrm flipV="1">
            <a:off x="2852936" y="4932040"/>
            <a:ext cx="540345" cy="288032"/>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Пряма сполучна лінія 15"/>
          <p:cNvCxnSpPr/>
          <p:nvPr/>
        </p:nvCxnSpPr>
        <p:spPr>
          <a:xfrm flipV="1">
            <a:off x="2121218" y="6516216"/>
            <a:ext cx="1272063" cy="36004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Пряма сполучна лінія 17"/>
          <p:cNvCxnSpPr/>
          <p:nvPr/>
        </p:nvCxnSpPr>
        <p:spPr>
          <a:xfrm flipV="1">
            <a:off x="2594163" y="7236296"/>
            <a:ext cx="799118" cy="473863"/>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4704" y="683568"/>
            <a:ext cx="5551512" cy="394570"/>
          </a:xfrm>
        </p:spPr>
        <p:txBody>
          <a:bodyPr>
            <a:normAutofit/>
          </a:bodyPr>
          <a:lstStyle/>
          <a:p>
            <a:pPr algn="ctr"/>
            <a:r>
              <a:rPr lang="en-US" sz="1600" b="1" dirty="0" smtClean="0">
                <a:solidFill>
                  <a:schemeClr val="accent5">
                    <a:lumMod val="75000"/>
                  </a:schemeClr>
                </a:solidFill>
                <a:latin typeface="Times New Roman" pitchFamily="18" charset="0"/>
              </a:rPr>
              <a:t>EDUCATION</a:t>
            </a:r>
            <a:endParaRPr lang="en-US" sz="1600" dirty="0">
              <a:solidFill>
                <a:schemeClr val="accent5">
                  <a:lumMod val="75000"/>
                </a:schemeClr>
              </a:solidFill>
            </a:endParaRPr>
          </a:p>
        </p:txBody>
      </p:sp>
      <p:sp>
        <p:nvSpPr>
          <p:cNvPr id="3" name="Місце для вмісту 2"/>
          <p:cNvSpPr>
            <a:spLocks noGrp="1"/>
          </p:cNvSpPr>
          <p:nvPr>
            <p:ph idx="1"/>
          </p:nvPr>
        </p:nvSpPr>
        <p:spPr>
          <a:xfrm>
            <a:off x="764703" y="1187624"/>
            <a:ext cx="3311201" cy="1416497"/>
          </a:xfrm>
        </p:spPr>
        <p:txBody>
          <a:bodyPr>
            <a:normAutofit/>
          </a:bodyPr>
          <a:lstStyle/>
          <a:p>
            <a:pPr marL="0" indent="363538" algn="just">
              <a:buNone/>
            </a:pP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is a well-known scientific and educational center in Ukraine and abroad. 50 general education institutions provide basic and complete secondary education in the city. The school network is shown in the diagram.</a:t>
            </a:r>
          </a:p>
          <a:p>
            <a:pPr marL="44450" indent="311150" algn="just">
              <a:buNone/>
            </a:pPr>
            <a:endParaRPr lang="en-US" sz="1400" dirty="0">
              <a:solidFill>
                <a:schemeClr val="bg1">
                  <a:lumMod val="50000"/>
                </a:schemeClr>
              </a:solidFill>
              <a:latin typeface="Times New Roman" pitchFamily="18" charset="0"/>
              <a:cs typeface="Times New Roman" pitchFamily="18" charset="0"/>
            </a:endParaRPr>
          </a:p>
        </p:txBody>
      </p:sp>
      <p:graphicFrame>
        <p:nvGraphicFramePr>
          <p:cNvPr id="5" name="Діаграма 4"/>
          <p:cNvGraphicFramePr/>
          <p:nvPr>
            <p:extLst>
              <p:ext uri="{D42A27DB-BD31-4B8C-83A1-F6EECF244321}">
                <p14:modId xmlns="" xmlns:p14="http://schemas.microsoft.com/office/powerpoint/2010/main" val="1251258596"/>
              </p:ext>
            </p:extLst>
          </p:nvPr>
        </p:nvGraphicFramePr>
        <p:xfrm>
          <a:off x="-171400" y="2483768"/>
          <a:ext cx="4653135" cy="1944216"/>
        </p:xfrm>
        <a:graphic>
          <a:graphicData uri="http://schemas.openxmlformats.org/drawingml/2006/chart">
            <c:chart xmlns:c="http://schemas.openxmlformats.org/drawingml/2006/chart" xmlns:r="http://schemas.openxmlformats.org/officeDocument/2006/relationships" r:id="rId2"/>
          </a:graphicData>
        </a:graphic>
      </p:graphicFrame>
      <p:sp>
        <p:nvSpPr>
          <p:cNvPr id="6" name="Місце для вмісту 2"/>
          <p:cNvSpPr txBox="1">
            <a:spLocks/>
          </p:cNvSpPr>
          <p:nvPr/>
        </p:nvSpPr>
        <p:spPr>
          <a:xfrm>
            <a:off x="907555" y="4211960"/>
            <a:ext cx="5617789" cy="1176002"/>
          </a:xfrm>
          <a:prstGeom prst="rect">
            <a:avLst/>
          </a:prstGeom>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4450" indent="317500" algn="just">
              <a:buNone/>
            </a:pPr>
            <a:r>
              <a:rPr lang="en-US" sz="1400" dirty="0" smtClean="0">
                <a:solidFill>
                  <a:srgbClr val="000000"/>
                </a:solidFill>
                <a:latin typeface="Times New Roman" pitchFamily="18" charset="0"/>
                <a:cs typeface="Times New Roman" pitchFamily="18" charset="0"/>
              </a:rPr>
              <a:t>About 4 thousand people work in city educational institutions, which accounting for 2.3% of the able-bodied population.</a:t>
            </a:r>
            <a:r>
              <a:rPr lang="uk-UA" sz="1400" dirty="0" smtClean="0">
                <a:solidFill>
                  <a:srgbClr val="000000"/>
                </a:solidFill>
                <a:latin typeface="Times New Roman" pitchFamily="18" charset="0"/>
                <a:cs typeface="Times New Roman" pitchFamily="18" charset="0"/>
              </a:rPr>
              <a:t>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was/is an educated, intelligent university city.</a:t>
            </a:r>
          </a:p>
          <a:p>
            <a:pPr marL="44450" indent="317500" algn="just">
              <a:buNone/>
            </a:pPr>
            <a:endParaRPr lang="en-US" sz="1400" dirty="0">
              <a:solidFill>
                <a:srgbClr val="000000"/>
              </a:solidFill>
              <a:latin typeface="Times New Roman" pitchFamily="18" charset="0"/>
              <a:cs typeface="Times New Roman" pitchFamily="18" charset="0"/>
            </a:endParaRPr>
          </a:p>
        </p:txBody>
      </p:sp>
      <p:sp>
        <p:nvSpPr>
          <p:cNvPr id="7" name="Місце для вмісту 2"/>
          <p:cNvSpPr txBox="1">
            <a:spLocks/>
          </p:cNvSpPr>
          <p:nvPr/>
        </p:nvSpPr>
        <p:spPr>
          <a:xfrm>
            <a:off x="836712" y="5148064"/>
            <a:ext cx="5489237" cy="984239"/>
          </a:xfrm>
          <a:prstGeom prst="rect">
            <a:avLst/>
          </a:prstGeom>
        </p:spPr>
        <p:txBody>
          <a:bodyPr vert="horz" lIns="91440" tIns="45720" rIns="91440" bIns="45720" rtlCol="0">
            <a:no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4450" indent="317500" algn="just">
              <a:buNone/>
            </a:pP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National University is one of the oldest in Ukraine. Since 1875 till now it is a higher education institution. There are 12 higher educational establishments in the city in total</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3 educational establishments of</a:t>
            </a:r>
            <a:r>
              <a:rPr lang="uk-UA" sz="1400" dirty="0" smtClean="0">
                <a:solidFill>
                  <a:srgbClr val="000000"/>
                </a:solidFill>
                <a:latin typeface="Times New Roman" pitchFamily="18" charset="0"/>
                <a:cs typeface="Times New Roman" pitchFamily="18" charset="0"/>
              </a:rPr>
              <a:t>  ІІІ-IV </a:t>
            </a:r>
            <a:r>
              <a:rPr lang="en-AU" sz="1400" dirty="0" smtClean="0">
                <a:solidFill>
                  <a:srgbClr val="000000"/>
                </a:solidFill>
                <a:latin typeface="Times New Roman" pitchFamily="18" charset="0"/>
                <a:cs typeface="Times New Roman" pitchFamily="18" charset="0"/>
              </a:rPr>
              <a:t>accreditation level</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and</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9 educational establishments of</a:t>
            </a:r>
            <a:r>
              <a:rPr lang="uk-UA" sz="1400" dirty="0" smtClean="0">
                <a:solidFill>
                  <a:srgbClr val="000000"/>
                </a:solidFill>
                <a:latin typeface="Times New Roman" pitchFamily="18" charset="0"/>
                <a:cs typeface="Times New Roman" pitchFamily="18" charset="0"/>
              </a:rPr>
              <a:t> І-ІІ</a:t>
            </a:r>
            <a:r>
              <a:rPr lang="en-US" sz="1400" dirty="0" smtClean="0">
                <a:solidFill>
                  <a:srgbClr val="000000"/>
                </a:solidFill>
                <a:latin typeface="Times New Roman" pitchFamily="18" charset="0"/>
                <a:cs typeface="Times New Roman" pitchFamily="18" charset="0"/>
              </a:rPr>
              <a:t> </a:t>
            </a:r>
            <a:r>
              <a:rPr lang="en-AU" sz="1400" dirty="0" smtClean="0">
                <a:solidFill>
                  <a:srgbClr val="000000"/>
                </a:solidFill>
                <a:latin typeface="Times New Roman" pitchFamily="18" charset="0"/>
                <a:cs typeface="Times New Roman" pitchFamily="18" charset="0"/>
              </a:rPr>
              <a:t>accreditation level</a:t>
            </a:r>
            <a:r>
              <a:rPr lang="uk-UA" sz="1400" dirty="0" smtClean="0">
                <a:solidFill>
                  <a:srgbClr val="000000"/>
                </a:solidFill>
                <a:latin typeface="Times New Roman" pitchFamily="18" charset="0"/>
                <a:cs typeface="Times New Roman" pitchFamily="18" charset="0"/>
              </a:rPr>
              <a:t>). </a:t>
            </a:r>
            <a:endParaRPr lang="uk-UA" sz="1400" dirty="0">
              <a:solidFill>
                <a:srgbClr val="000000"/>
              </a:solidFill>
              <a:latin typeface="Times New Roman" pitchFamily="18" charset="0"/>
              <a:cs typeface="Times New Roman" pitchFamily="18" charset="0"/>
            </a:endParaRPr>
          </a:p>
          <a:p>
            <a:pPr marL="44450" indent="317500">
              <a:buNone/>
            </a:pPr>
            <a:endParaRPr lang="en-US" sz="1400" dirty="0">
              <a:solidFill>
                <a:schemeClr val="bg1">
                  <a:lumMod val="50000"/>
                </a:schemeClr>
              </a:solidFill>
            </a:endParaRPr>
          </a:p>
        </p:txBody>
      </p:sp>
      <p:pic>
        <p:nvPicPr>
          <p:cNvPr id="1027" name="Picture 3" descr="C:\Documents and Settings\invest4\Рабочий стол\Нуна на паспорт\расходники\13f75a996a7a9c7843d752ca82c6e3ca_600x1000.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075905" y="1138636"/>
            <a:ext cx="2320887" cy="2930971"/>
          </a:xfrm>
          <a:prstGeom prst="rect">
            <a:avLst/>
          </a:prstGeom>
          <a:noFill/>
          <a:scene3d>
            <a:camera prst="orthographicFront"/>
            <a:lightRig rig="threePt" dir="t"/>
          </a:scene3d>
          <a:sp3d>
            <a:bevelT prst="slope"/>
          </a:sp3d>
          <a:extLst>
            <a:ext uri="{909E8E84-426E-40DD-AFC4-6F175D3DCCD1}">
              <a14:hiddenFill xmlns="" xmlns:a14="http://schemas.microsoft.com/office/drawing/2010/main">
                <a:solidFill>
                  <a:srgbClr val="FFFFFF"/>
                </a:solidFill>
              </a14:hiddenFill>
            </a:ext>
          </a:extLst>
        </p:spPr>
      </p:pic>
      <p:graphicFrame>
        <p:nvGraphicFramePr>
          <p:cNvPr id="4" name="Таблиця 3"/>
          <p:cNvGraphicFramePr>
            <a:graphicFrameLocks noGrp="1"/>
          </p:cNvGraphicFramePr>
          <p:nvPr>
            <p:extLst>
              <p:ext uri="{D42A27DB-BD31-4B8C-83A1-F6EECF244321}">
                <p14:modId xmlns="" xmlns:p14="http://schemas.microsoft.com/office/powerpoint/2010/main" val="134750698"/>
              </p:ext>
            </p:extLst>
          </p:nvPr>
        </p:nvGraphicFramePr>
        <p:xfrm>
          <a:off x="949422" y="6372200"/>
          <a:ext cx="5470984" cy="1605280"/>
        </p:xfrm>
        <a:graphic>
          <a:graphicData uri="http://schemas.openxmlformats.org/drawingml/2006/table">
            <a:tbl>
              <a:tblPr firstRow="1" bandRow="1">
                <a:tableStyleId>{22838BEF-8BB2-4498-84A7-C5851F593DF1}</a:tableStyleId>
              </a:tblPr>
              <a:tblGrid>
                <a:gridCol w="2623594"/>
                <a:gridCol w="1175740"/>
                <a:gridCol w="864096"/>
                <a:gridCol w="807554"/>
              </a:tblGrid>
              <a:tr h="370840">
                <a:tc>
                  <a:txBody>
                    <a:bodyPr/>
                    <a:lstStyle/>
                    <a:p>
                      <a:r>
                        <a:rPr lang="en-AU" sz="1050" b="0" baseline="0" dirty="0" smtClean="0">
                          <a:solidFill>
                            <a:srgbClr val="000000"/>
                          </a:solidFill>
                          <a:latin typeface="Times New Roman" pitchFamily="18" charset="0"/>
                          <a:cs typeface="Times New Roman" pitchFamily="18" charset="0"/>
                        </a:rPr>
                        <a:t>LEADING HIGH SCHOOLS </a:t>
                      </a:r>
                      <a:br>
                        <a:rPr lang="en-AU" sz="1050" b="0" baseline="0" dirty="0" smtClean="0">
                          <a:solidFill>
                            <a:srgbClr val="000000"/>
                          </a:solidFill>
                          <a:latin typeface="Times New Roman" pitchFamily="18" charset="0"/>
                          <a:cs typeface="Times New Roman" pitchFamily="18" charset="0"/>
                        </a:rPr>
                      </a:br>
                      <a:r>
                        <a:rPr lang="en-AU" sz="1050" b="0" baseline="0" dirty="0" smtClean="0">
                          <a:solidFill>
                            <a:srgbClr val="000000"/>
                          </a:solidFill>
                          <a:latin typeface="Times New Roman" pitchFamily="18" charset="0"/>
                          <a:cs typeface="Times New Roman" pitchFamily="18" charset="0"/>
                        </a:rPr>
                        <a:t>with III-IV</a:t>
                      </a:r>
                      <a:r>
                        <a:rPr lang="uk-UA" sz="1050" b="0" baseline="0" dirty="0" smtClean="0">
                          <a:solidFill>
                            <a:srgbClr val="000000"/>
                          </a:solidFill>
                          <a:latin typeface="Times New Roman" pitchFamily="18" charset="0"/>
                          <a:cs typeface="Times New Roman" pitchFamily="18" charset="0"/>
                        </a:rPr>
                        <a:t> </a:t>
                      </a:r>
                      <a:r>
                        <a:rPr lang="en-AU" sz="1050" b="0" dirty="0" smtClean="0">
                          <a:solidFill>
                            <a:srgbClr val="000000"/>
                          </a:solidFill>
                          <a:latin typeface="Times New Roman" pitchFamily="18" charset="0"/>
                          <a:cs typeface="Times New Roman" pitchFamily="18" charset="0"/>
                        </a:rPr>
                        <a:t>accreditation level</a:t>
                      </a:r>
                      <a:endParaRPr lang="en-US" sz="1050" b="0" dirty="0">
                        <a:solidFill>
                          <a:srgbClr val="000000"/>
                        </a:solidFill>
                        <a:latin typeface="Times New Roman" pitchFamily="18" charset="0"/>
                        <a:cs typeface="Times New Roman" pitchFamily="18" charset="0"/>
                      </a:endParaRPr>
                    </a:p>
                  </a:txBody>
                  <a:tcPr>
                    <a:lnR w="12700" cap="flat" cmpd="sng" algn="ctr">
                      <a:solidFill>
                        <a:schemeClr val="accent5">
                          <a:lumMod val="60000"/>
                          <a:lumOff val="40000"/>
                        </a:schemeClr>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AU" sz="1050" b="0" dirty="0" smtClean="0">
                          <a:solidFill>
                            <a:sysClr val="windowText" lastClr="000000"/>
                          </a:solidFill>
                          <a:latin typeface="Times New Roman" pitchFamily="18" charset="0"/>
                          <a:cs typeface="Times New Roman" pitchFamily="18" charset="0"/>
                        </a:rPr>
                        <a:t>Faculties</a:t>
                      </a:r>
                      <a:endParaRPr lang="en-US" sz="1050" b="0" dirty="0">
                        <a:solidFill>
                          <a:srgbClr val="000000"/>
                        </a:solidFill>
                        <a:latin typeface="Times New Roman" pitchFamily="18" charset="0"/>
                        <a:cs typeface="Times New Roman" pitchFamily="18" charset="0"/>
                      </a:endParaRPr>
                    </a:p>
                  </a:txBody>
                  <a:tcPr anchor="ctr">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AU" sz="1050" b="0" dirty="0" smtClean="0">
                          <a:solidFill>
                            <a:sysClr val="windowText" lastClr="000000"/>
                          </a:solidFill>
                          <a:latin typeface="Times New Roman" pitchFamily="18" charset="0"/>
                          <a:cs typeface="Times New Roman" pitchFamily="18" charset="0"/>
                        </a:rPr>
                        <a:t>Specializations</a:t>
                      </a:r>
                      <a:endParaRPr lang="en-US" sz="1050" b="0" dirty="0">
                        <a:solidFill>
                          <a:sysClr val="windowText" lastClr="000000"/>
                        </a:solidFill>
                        <a:latin typeface="Times New Roman" pitchFamily="18" charset="0"/>
                        <a:cs typeface="Times New Roman" pitchFamily="18" charset="0"/>
                      </a:endParaRPr>
                    </a:p>
                  </a:txBody>
                  <a:tcPr anchor="ctr">
                    <a:lnL w="12700" cap="flat" cmpd="sng" algn="ctr">
                      <a:solidFill>
                        <a:schemeClr val="accent5">
                          <a:lumMod val="60000"/>
                          <a:lumOff val="40000"/>
                        </a:schemeClr>
                      </a:solidFill>
                      <a:prstDash val="solid"/>
                      <a:round/>
                      <a:headEnd type="none" w="med" len="med"/>
                      <a:tailEnd type="none" w="med" len="med"/>
                    </a:lnL>
                    <a:lnR w="12700" cap="flat" cmpd="sng" algn="ctr">
                      <a:solidFill>
                        <a:schemeClr val="accent5">
                          <a:lumMod val="60000"/>
                          <a:lumOff val="40000"/>
                        </a:schemeClr>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r>
                        <a:rPr lang="en-US" sz="1050" b="0" dirty="0" smtClean="0">
                          <a:solidFill>
                            <a:sysClr val="windowText" lastClr="000000"/>
                          </a:solidFill>
                          <a:latin typeface="Times New Roman" pitchFamily="18" charset="0"/>
                          <a:cs typeface="Times New Roman" pitchFamily="18" charset="0"/>
                        </a:rPr>
                        <a:t>Students</a:t>
                      </a:r>
                      <a:endParaRPr lang="en-US" sz="1050" b="0" dirty="0">
                        <a:solidFill>
                          <a:srgbClr val="000000"/>
                        </a:solidFill>
                        <a:latin typeface="Times New Roman" pitchFamily="18" charset="0"/>
                        <a:cs typeface="Times New Roman" pitchFamily="18" charset="0"/>
                      </a:endParaRPr>
                    </a:p>
                  </a:txBody>
                  <a:tcPr anchor="ctr">
                    <a:lnL w="12700" cap="flat" cmpd="sng" algn="ctr">
                      <a:solidFill>
                        <a:schemeClr val="accent5">
                          <a:lumMod val="60000"/>
                          <a:lumOff val="40000"/>
                        </a:schemeClr>
                      </a:solidFill>
                      <a:prstDash val="solid"/>
                      <a:round/>
                      <a:headEnd type="none" w="med" len="med"/>
                      <a:tailEnd type="none" w="med" len="med"/>
                    </a:lnL>
                    <a:lnB w="28575" cap="flat" cmpd="sng" algn="ctr">
                      <a:solidFill>
                        <a:schemeClr val="tx1"/>
                      </a:solidFill>
                      <a:prstDash val="solid"/>
                      <a:round/>
                      <a:headEnd type="none" w="med" len="med"/>
                      <a:tailEnd type="none" w="med" len="med"/>
                    </a:lnB>
                    <a:solidFill>
                      <a:schemeClr val="accent5">
                        <a:lumMod val="60000"/>
                        <a:lumOff val="40000"/>
                      </a:schemeClr>
                    </a:solidFill>
                  </a:tcPr>
                </a:tc>
              </a:tr>
              <a:tr h="370840">
                <a:tc>
                  <a:txBody>
                    <a:bodyPr/>
                    <a:lstStyle/>
                    <a:p>
                      <a:pPr algn="l"/>
                      <a:r>
                        <a:rPr lang="en-AU" sz="1050" b="0" dirty="0" err="1" smtClean="0">
                          <a:solidFill>
                            <a:schemeClr val="tx1"/>
                          </a:solidFill>
                          <a:latin typeface="Times New Roman" pitchFamily="18" charset="0"/>
                          <a:cs typeface="Times New Roman" pitchFamily="18" charset="0"/>
                        </a:rPr>
                        <a:t>Yuriy</a:t>
                      </a:r>
                      <a:r>
                        <a:rPr lang="en-AU" sz="1050" b="0" dirty="0" smtClean="0">
                          <a:solidFill>
                            <a:schemeClr val="tx1"/>
                          </a:solidFill>
                          <a:latin typeface="Times New Roman" pitchFamily="18" charset="0"/>
                          <a:cs typeface="Times New Roman" pitchFamily="18" charset="0"/>
                        </a:rPr>
                        <a:t> </a:t>
                      </a:r>
                      <a:r>
                        <a:rPr lang="en-AU" sz="1050" b="0" dirty="0" err="1" smtClean="0">
                          <a:solidFill>
                            <a:schemeClr val="tx1"/>
                          </a:solidFill>
                          <a:latin typeface="Times New Roman" pitchFamily="18" charset="0"/>
                          <a:cs typeface="Times New Roman" pitchFamily="18" charset="0"/>
                        </a:rPr>
                        <a:t>Fedkovych</a:t>
                      </a:r>
                      <a:r>
                        <a:rPr lang="en-AU" sz="1050" b="0" dirty="0" smtClean="0">
                          <a:solidFill>
                            <a:schemeClr val="tx1"/>
                          </a:solidFill>
                          <a:latin typeface="Times New Roman" pitchFamily="18" charset="0"/>
                          <a:cs typeface="Times New Roman" pitchFamily="18" charset="0"/>
                        </a:rPr>
                        <a:t> </a:t>
                      </a:r>
                      <a:r>
                        <a:rPr lang="en-AU" sz="1050" b="0" dirty="0" err="1" smtClean="0">
                          <a:solidFill>
                            <a:schemeClr val="tx1"/>
                          </a:solidFill>
                          <a:latin typeface="Times New Roman" pitchFamily="18" charset="0"/>
                          <a:cs typeface="Times New Roman" pitchFamily="18" charset="0"/>
                        </a:rPr>
                        <a:t>Chernivtsi</a:t>
                      </a:r>
                      <a:r>
                        <a:rPr lang="en-AU" sz="1050" b="0" dirty="0" smtClean="0">
                          <a:solidFill>
                            <a:schemeClr val="tx1"/>
                          </a:solidFill>
                          <a:latin typeface="Times New Roman" pitchFamily="18" charset="0"/>
                          <a:cs typeface="Times New Roman" pitchFamily="18" charset="0"/>
                        </a:rPr>
                        <a:t> National University </a:t>
                      </a:r>
                      <a:r>
                        <a:rPr lang="uk-UA" sz="1050" b="0" baseline="0" dirty="0" smtClean="0">
                          <a:solidFill>
                            <a:schemeClr val="tx1"/>
                          </a:solidFill>
                          <a:latin typeface="Times New Roman" pitchFamily="18" charset="0"/>
                          <a:cs typeface="Times New Roman" pitchFamily="18" charset="0"/>
                        </a:rPr>
                        <a:t>(</a:t>
                      </a:r>
                      <a:r>
                        <a:rPr lang="en-US" sz="1050" b="0" baseline="0" dirty="0" err="1" smtClean="0">
                          <a:solidFill>
                            <a:schemeClr val="tx1"/>
                          </a:solidFill>
                          <a:latin typeface="Times New Roman" pitchFamily="18" charset="0"/>
                          <a:cs typeface="Times New Roman" pitchFamily="18" charset="0"/>
                        </a:rPr>
                        <a:t>ChNU</a:t>
                      </a:r>
                      <a:r>
                        <a:rPr lang="uk-UA" sz="1050" b="0" baseline="0" dirty="0" smtClean="0">
                          <a:solidFill>
                            <a:schemeClr val="tx1"/>
                          </a:solidFill>
                          <a:latin typeface="Times New Roman" pitchFamily="18" charset="0"/>
                          <a:cs typeface="Times New Roman" pitchFamily="18" charset="0"/>
                        </a:rPr>
                        <a:t>)</a:t>
                      </a:r>
                      <a:endParaRPr lang="en-US" sz="1050" b="0" dirty="0">
                        <a:solidFill>
                          <a:schemeClr val="tx1"/>
                        </a:solidFill>
                        <a:latin typeface="Times New Roman" pitchFamily="18" charset="0"/>
                        <a:cs typeface="Times New Roman" pitchFamily="18" charset="0"/>
                      </a:endParaRPr>
                    </a:p>
                  </a:txBody>
                  <a:tcP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050" b="0" dirty="0" smtClean="0">
                          <a:solidFill>
                            <a:schemeClr val="bg1">
                              <a:lumMod val="50000"/>
                            </a:schemeClr>
                          </a:solidFill>
                          <a:latin typeface="Times New Roman" pitchFamily="18" charset="0"/>
                          <a:cs typeface="Times New Roman" pitchFamily="18" charset="0"/>
                        </a:rPr>
                        <a:t>2 </a:t>
                      </a:r>
                      <a:r>
                        <a:rPr lang="en-US" sz="1050" b="0" dirty="0" smtClean="0">
                          <a:solidFill>
                            <a:schemeClr val="bg1">
                              <a:lumMod val="50000"/>
                            </a:schemeClr>
                          </a:solidFill>
                          <a:latin typeface="Times New Roman" pitchFamily="18" charset="0"/>
                          <a:cs typeface="Times New Roman" pitchFamily="18" charset="0"/>
                        </a:rPr>
                        <a:t>institutes</a:t>
                      </a:r>
                      <a:r>
                        <a:rPr lang="uk-UA" sz="1050" b="0" dirty="0" smtClean="0">
                          <a:solidFill>
                            <a:schemeClr val="bg1">
                              <a:lumMod val="50000"/>
                            </a:schemeClr>
                          </a:solidFill>
                          <a:latin typeface="Times New Roman" pitchFamily="18" charset="0"/>
                          <a:cs typeface="Times New Roman" pitchFamily="18" charset="0"/>
                        </a:rPr>
                        <a:t>,</a:t>
                      </a:r>
                      <a:r>
                        <a:rPr lang="uk-UA" sz="1050" b="0" baseline="0" dirty="0" smtClean="0">
                          <a:solidFill>
                            <a:schemeClr val="bg1">
                              <a:lumMod val="50000"/>
                            </a:schemeClr>
                          </a:solidFill>
                          <a:latin typeface="Times New Roman" pitchFamily="18" charset="0"/>
                          <a:cs typeface="Times New Roman" pitchFamily="18" charset="0"/>
                        </a:rPr>
                        <a:t> </a:t>
                      </a:r>
                      <a:r>
                        <a:rPr lang="en-US" sz="1050" b="0" baseline="0" dirty="0" smtClean="0">
                          <a:solidFill>
                            <a:schemeClr val="bg1">
                              <a:lumMod val="50000"/>
                            </a:schemeClr>
                          </a:solidFill>
                          <a:latin typeface="Times New Roman" pitchFamily="18" charset="0"/>
                          <a:cs typeface="Times New Roman" pitchFamily="18" charset="0"/>
                        </a:rPr>
                        <a:t/>
                      </a:r>
                      <a:br>
                        <a:rPr lang="en-US" sz="1050" b="0" baseline="0" dirty="0" smtClean="0">
                          <a:solidFill>
                            <a:schemeClr val="bg1">
                              <a:lumMod val="50000"/>
                            </a:schemeClr>
                          </a:solidFill>
                          <a:latin typeface="Times New Roman" pitchFamily="18" charset="0"/>
                          <a:cs typeface="Times New Roman" pitchFamily="18" charset="0"/>
                        </a:rPr>
                      </a:br>
                      <a:r>
                        <a:rPr lang="uk-UA" sz="1050" b="0" baseline="0" dirty="0" smtClean="0">
                          <a:solidFill>
                            <a:schemeClr val="bg1">
                              <a:lumMod val="50000"/>
                            </a:schemeClr>
                          </a:solidFill>
                          <a:latin typeface="Times New Roman" pitchFamily="18" charset="0"/>
                          <a:cs typeface="Times New Roman" pitchFamily="18" charset="0"/>
                        </a:rPr>
                        <a:t>1</a:t>
                      </a:r>
                      <a:r>
                        <a:rPr lang="en-US" sz="1050" b="0" baseline="0" dirty="0" smtClean="0">
                          <a:solidFill>
                            <a:schemeClr val="bg1">
                              <a:lumMod val="50000"/>
                            </a:schemeClr>
                          </a:solidFill>
                          <a:latin typeface="Times New Roman" pitchFamily="18" charset="0"/>
                          <a:cs typeface="Times New Roman" pitchFamily="18" charset="0"/>
                        </a:rPr>
                        <a:t>6</a:t>
                      </a:r>
                      <a:r>
                        <a:rPr lang="uk-UA" sz="1050" b="0" baseline="0" dirty="0" smtClean="0">
                          <a:solidFill>
                            <a:schemeClr val="bg1">
                              <a:lumMod val="50000"/>
                            </a:schemeClr>
                          </a:solidFill>
                          <a:latin typeface="Times New Roman" pitchFamily="18" charset="0"/>
                          <a:cs typeface="Times New Roman" pitchFamily="18" charset="0"/>
                        </a:rPr>
                        <a:t> </a:t>
                      </a:r>
                      <a:r>
                        <a:rPr lang="en-AU" sz="1050" b="0" baseline="0" dirty="0" smtClean="0">
                          <a:solidFill>
                            <a:schemeClr val="bg2">
                              <a:lumMod val="50000"/>
                            </a:schemeClr>
                          </a:solidFill>
                          <a:latin typeface="Times New Roman" pitchFamily="18" charset="0"/>
                          <a:cs typeface="Times New Roman" pitchFamily="18" charset="0"/>
                        </a:rPr>
                        <a:t>f</a:t>
                      </a:r>
                      <a:r>
                        <a:rPr lang="en-AU" sz="1050" b="0" dirty="0" smtClean="0">
                          <a:solidFill>
                            <a:schemeClr val="bg2">
                              <a:lumMod val="50000"/>
                            </a:schemeClr>
                          </a:solidFill>
                          <a:latin typeface="Times New Roman" pitchFamily="18" charset="0"/>
                          <a:cs typeface="Times New Roman" pitchFamily="18" charset="0"/>
                        </a:rPr>
                        <a:t>aculties</a:t>
                      </a:r>
                      <a:endParaRPr lang="en-US" sz="1050" b="0" dirty="0">
                        <a:solidFill>
                          <a:schemeClr val="bg2">
                            <a:lumMod val="50000"/>
                          </a:schemeClr>
                        </a:solidFill>
                        <a:latin typeface="Times New Roman" pitchFamily="18" charset="0"/>
                        <a:cs typeface="Times New Roman" pitchFamily="18" charset="0"/>
                      </a:endParaRPr>
                    </a:p>
                  </a:txBody>
                  <a:tcPr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uk-UA" sz="1050" b="0" dirty="0" smtClean="0">
                          <a:solidFill>
                            <a:schemeClr val="tx1"/>
                          </a:solidFill>
                          <a:latin typeface="Times New Roman" pitchFamily="18" charset="0"/>
                          <a:cs typeface="Times New Roman" pitchFamily="18" charset="0"/>
                        </a:rPr>
                        <a:t>94</a:t>
                      </a:r>
                      <a:endParaRPr lang="en-US" sz="1050" b="0" dirty="0">
                        <a:solidFill>
                          <a:schemeClr val="tx1"/>
                        </a:solidFill>
                        <a:latin typeface="Times New Roman" pitchFamily="18" charset="0"/>
                        <a:cs typeface="Times New Roman" pitchFamily="18" charset="0"/>
                      </a:endParaRPr>
                    </a:p>
                  </a:txBody>
                  <a:tcPr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050" b="0" dirty="0" smtClean="0">
                          <a:solidFill>
                            <a:srgbClr val="000000"/>
                          </a:solidFill>
                          <a:latin typeface="Times New Roman" pitchFamily="18" charset="0"/>
                          <a:cs typeface="Times New Roman" pitchFamily="18" charset="0"/>
                        </a:rPr>
                        <a:t>16000</a:t>
                      </a:r>
                      <a:endParaRPr lang="en-US" sz="1050" b="0" dirty="0">
                        <a:solidFill>
                          <a:srgbClr val="000000"/>
                        </a:solidFill>
                        <a:latin typeface="Times New Roman" pitchFamily="18" charset="0"/>
                        <a:cs typeface="Times New Roman" pitchFamily="18" charset="0"/>
                      </a:endParaRPr>
                    </a:p>
                  </a:txBody>
                  <a:tcPr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3">
                        <a:lumMod val="40000"/>
                        <a:lumOff val="60000"/>
                      </a:schemeClr>
                    </a:solidFill>
                  </a:tcPr>
                </a:tc>
              </a:tr>
              <a:tr h="370840">
                <a:tc>
                  <a:txBody>
                    <a:bodyPr/>
                    <a:lstStyle/>
                    <a:p>
                      <a:pPr algn="l"/>
                      <a:r>
                        <a:rPr lang="en-AU" sz="1050" b="0" dirty="0" err="1" smtClean="0">
                          <a:solidFill>
                            <a:schemeClr val="tx1"/>
                          </a:solidFill>
                          <a:latin typeface="Times New Roman" pitchFamily="18" charset="0"/>
                          <a:cs typeface="Times New Roman" pitchFamily="18" charset="0"/>
                        </a:rPr>
                        <a:t>Bukovinian</a:t>
                      </a:r>
                      <a:r>
                        <a:rPr lang="en-AU" sz="1050" b="0" dirty="0" smtClean="0">
                          <a:solidFill>
                            <a:schemeClr val="tx1"/>
                          </a:solidFill>
                          <a:latin typeface="Times New Roman" pitchFamily="18" charset="0"/>
                          <a:cs typeface="Times New Roman" pitchFamily="18" charset="0"/>
                        </a:rPr>
                        <a:t> State Medical University </a:t>
                      </a:r>
                      <a:r>
                        <a:rPr lang="uk-UA" sz="1050" b="0" baseline="0" dirty="0" smtClean="0">
                          <a:solidFill>
                            <a:schemeClr val="tx1"/>
                          </a:solidFill>
                          <a:latin typeface="Times New Roman" pitchFamily="18" charset="0"/>
                          <a:cs typeface="Times New Roman" pitchFamily="18" charset="0"/>
                        </a:rPr>
                        <a:t>(</a:t>
                      </a:r>
                      <a:r>
                        <a:rPr lang="en-US" sz="1050" b="0" baseline="0" dirty="0" smtClean="0">
                          <a:solidFill>
                            <a:schemeClr val="tx1"/>
                          </a:solidFill>
                          <a:latin typeface="Times New Roman" pitchFamily="18" charset="0"/>
                          <a:cs typeface="Times New Roman" pitchFamily="18" charset="0"/>
                        </a:rPr>
                        <a:t>BSNU</a:t>
                      </a:r>
                      <a:r>
                        <a:rPr lang="uk-UA" sz="1050" b="0" baseline="0" dirty="0" smtClean="0">
                          <a:solidFill>
                            <a:schemeClr val="tx1"/>
                          </a:solidFill>
                          <a:latin typeface="Times New Roman" pitchFamily="18" charset="0"/>
                          <a:cs typeface="Times New Roman" pitchFamily="18" charset="0"/>
                        </a:rPr>
                        <a:t>)</a:t>
                      </a:r>
                      <a:endParaRPr lang="en-US" sz="1050" b="0" dirty="0">
                        <a:solidFill>
                          <a:schemeClr val="tx1"/>
                        </a:solidFill>
                        <a:latin typeface="Times New Roman" pitchFamily="18" charset="0"/>
                        <a:cs typeface="Times New Roman" pitchFamily="18" charset="0"/>
                      </a:endParaRPr>
                    </a:p>
                  </a:txBody>
                  <a:tcP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050" b="0" dirty="0" smtClean="0">
                          <a:solidFill>
                            <a:srgbClr val="000000"/>
                          </a:solidFill>
                          <a:latin typeface="Times New Roman" pitchFamily="18" charset="0"/>
                          <a:cs typeface="Times New Roman" pitchFamily="18" charset="0"/>
                        </a:rPr>
                        <a:t>7</a:t>
                      </a:r>
                      <a:endParaRPr lang="en-US" sz="1050" b="0" dirty="0">
                        <a:solidFill>
                          <a:srgbClr val="000000"/>
                        </a:solidFill>
                        <a:latin typeface="Times New Roman" pitchFamily="18" charset="0"/>
                        <a:cs typeface="Times New Roman" pitchFamily="18" charset="0"/>
                      </a:endParaRPr>
                    </a:p>
                  </a:txBody>
                  <a:tcPr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uk-UA" sz="1050" b="0" dirty="0" smtClean="0">
                          <a:solidFill>
                            <a:schemeClr val="tx1"/>
                          </a:solidFill>
                          <a:latin typeface="Times New Roman" pitchFamily="18" charset="0"/>
                          <a:cs typeface="Times New Roman" pitchFamily="18" charset="0"/>
                        </a:rPr>
                        <a:t>16</a:t>
                      </a:r>
                      <a:endParaRPr lang="en-US" sz="1050" b="0" dirty="0">
                        <a:solidFill>
                          <a:schemeClr val="tx1"/>
                        </a:solidFill>
                        <a:latin typeface="Times New Roman" pitchFamily="18" charset="0"/>
                        <a:cs typeface="Times New Roman" pitchFamily="18" charset="0"/>
                      </a:endParaRPr>
                    </a:p>
                  </a:txBody>
                  <a:tcPr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050" b="0" dirty="0" smtClean="0">
                          <a:solidFill>
                            <a:srgbClr val="000000"/>
                          </a:solidFill>
                          <a:latin typeface="Times New Roman" pitchFamily="18" charset="0"/>
                          <a:cs typeface="Times New Roman" pitchFamily="18" charset="0"/>
                        </a:rPr>
                        <a:t>5500</a:t>
                      </a:r>
                      <a:endParaRPr lang="en-US" sz="1050" b="0" dirty="0">
                        <a:solidFill>
                          <a:srgbClr val="000000"/>
                        </a:solidFill>
                        <a:latin typeface="Times New Roman" pitchFamily="18" charset="0"/>
                        <a:cs typeface="Times New Roman" pitchFamily="18" charset="0"/>
                      </a:endParaRPr>
                    </a:p>
                  </a:txBody>
                  <a:tcPr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3">
                        <a:lumMod val="40000"/>
                        <a:lumOff val="60000"/>
                      </a:schemeClr>
                    </a:solidFill>
                  </a:tcPr>
                </a:tc>
              </a:tr>
              <a:tr h="370840">
                <a:tc>
                  <a:txBody>
                    <a:bodyPr/>
                    <a:lstStyle/>
                    <a:p>
                      <a:pPr algn="l"/>
                      <a:r>
                        <a:rPr lang="en-AU" sz="1050" b="0" dirty="0" err="1" smtClean="0">
                          <a:solidFill>
                            <a:schemeClr val="tx1"/>
                          </a:solidFill>
                          <a:latin typeface="Times New Roman" pitchFamily="18" charset="0"/>
                          <a:cs typeface="Times New Roman" pitchFamily="18" charset="0"/>
                        </a:rPr>
                        <a:t>Bukovynian</a:t>
                      </a:r>
                      <a:r>
                        <a:rPr lang="en-AU" sz="1050" b="0" dirty="0" smtClean="0">
                          <a:solidFill>
                            <a:schemeClr val="tx1"/>
                          </a:solidFill>
                          <a:latin typeface="Times New Roman" pitchFamily="18" charset="0"/>
                          <a:cs typeface="Times New Roman" pitchFamily="18" charset="0"/>
                        </a:rPr>
                        <a:t> University</a:t>
                      </a:r>
                      <a:endParaRPr lang="en-US" sz="1050" b="0" dirty="0">
                        <a:solidFill>
                          <a:schemeClr val="tx1"/>
                        </a:solidFill>
                        <a:latin typeface="Times New Roman" pitchFamily="18" charset="0"/>
                        <a:cs typeface="Times New Roman" pitchFamily="18" charset="0"/>
                      </a:endParaRPr>
                    </a:p>
                  </a:txBody>
                  <a:tcPr>
                    <a:lnT w="28575" cap="flat" cmpd="sng" algn="ctr">
                      <a:solidFill>
                        <a:schemeClr val="tx1"/>
                      </a:solidFill>
                      <a:prstDash val="solid"/>
                      <a:round/>
                      <a:headEnd type="none" w="med" len="med"/>
                      <a:tailEnd type="none" w="med" len="med"/>
                    </a:lnT>
                    <a:solidFill>
                      <a:schemeClr val="accent5">
                        <a:lumMod val="75000"/>
                      </a:schemeClr>
                    </a:solidFill>
                  </a:tcPr>
                </a:tc>
                <a:tc>
                  <a:txBody>
                    <a:bodyPr/>
                    <a:lstStyle/>
                    <a:p>
                      <a:pPr algn="ctr"/>
                      <a:r>
                        <a:rPr lang="uk-UA" sz="1050" b="0" dirty="0" smtClean="0">
                          <a:solidFill>
                            <a:srgbClr val="000000"/>
                          </a:solidFill>
                          <a:latin typeface="Times New Roman" pitchFamily="18" charset="0"/>
                          <a:cs typeface="Times New Roman" pitchFamily="18" charset="0"/>
                        </a:rPr>
                        <a:t>3</a:t>
                      </a:r>
                      <a:endParaRPr lang="en-US" sz="1050" b="0" dirty="0">
                        <a:solidFill>
                          <a:srgbClr val="000000"/>
                        </a:solidFill>
                        <a:latin typeface="Times New Roman" pitchFamily="18" charset="0"/>
                        <a:cs typeface="Times New Roman" pitchFamily="18" charset="0"/>
                      </a:endParaRPr>
                    </a:p>
                  </a:txBody>
                  <a:tcPr anchor="ctr">
                    <a:lnT w="28575"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a:r>
                        <a:rPr lang="uk-UA" sz="1050" b="0" dirty="0" smtClean="0">
                          <a:solidFill>
                            <a:schemeClr val="tx1"/>
                          </a:solidFill>
                          <a:latin typeface="Times New Roman" pitchFamily="18" charset="0"/>
                          <a:cs typeface="Times New Roman" pitchFamily="18" charset="0"/>
                        </a:rPr>
                        <a:t>4</a:t>
                      </a:r>
                      <a:endParaRPr lang="en-US" sz="1050" b="0" dirty="0">
                        <a:solidFill>
                          <a:schemeClr val="tx1"/>
                        </a:solidFill>
                        <a:latin typeface="Times New Roman" pitchFamily="18" charset="0"/>
                        <a:cs typeface="Times New Roman" pitchFamily="18" charset="0"/>
                      </a:endParaRPr>
                    </a:p>
                  </a:txBody>
                  <a:tcPr anchor="ctr">
                    <a:lnT w="28575" cap="flat" cmpd="sng" algn="ctr">
                      <a:solidFill>
                        <a:schemeClr val="tx1"/>
                      </a:solidFill>
                      <a:prstDash val="solid"/>
                      <a:round/>
                      <a:headEnd type="none" w="med" len="med"/>
                      <a:tailEnd type="none" w="med" len="med"/>
                    </a:lnT>
                    <a:solidFill>
                      <a:schemeClr val="accent5">
                        <a:lumMod val="75000"/>
                      </a:schemeClr>
                    </a:solidFill>
                  </a:tcPr>
                </a:tc>
                <a:tc>
                  <a:txBody>
                    <a:bodyPr/>
                    <a:lstStyle/>
                    <a:p>
                      <a:pPr algn="ctr"/>
                      <a:r>
                        <a:rPr lang="uk-UA" sz="1050" b="0" dirty="0" smtClean="0">
                          <a:solidFill>
                            <a:srgbClr val="000000"/>
                          </a:solidFill>
                          <a:latin typeface="Times New Roman" pitchFamily="18" charset="0"/>
                          <a:cs typeface="Times New Roman" pitchFamily="18" charset="0"/>
                        </a:rPr>
                        <a:t>2500</a:t>
                      </a:r>
                      <a:endParaRPr lang="en-US" sz="1050" b="0" dirty="0">
                        <a:solidFill>
                          <a:srgbClr val="000000"/>
                        </a:solidFill>
                        <a:latin typeface="Times New Roman" pitchFamily="18" charset="0"/>
                        <a:cs typeface="Times New Roman" pitchFamily="18" charset="0"/>
                      </a:endParaRPr>
                    </a:p>
                  </a:txBody>
                  <a:tcPr anchor="ctr">
                    <a:lnT w="28575" cap="flat" cmpd="sng" algn="ctr">
                      <a:solidFill>
                        <a:schemeClr val="tx1"/>
                      </a:solidFill>
                      <a:prstDash val="solid"/>
                      <a:round/>
                      <a:headEnd type="none" w="med" len="med"/>
                      <a:tailEnd type="none" w="med" len="med"/>
                    </a:lnT>
                    <a:solidFill>
                      <a:schemeClr val="accent3">
                        <a:lumMod val="40000"/>
                        <a:lumOff val="60000"/>
                      </a:schemeClr>
                    </a:solidFill>
                  </a:tcPr>
                </a:tc>
              </a:tr>
            </a:tbl>
          </a:graphicData>
        </a:graphic>
      </p:graphicFrame>
    </p:spTree>
    <p:extLst>
      <p:ext uri="{BB962C8B-B14F-4D97-AF65-F5344CB8AC3E}">
        <p14:creationId xmlns="" xmlns:p14="http://schemas.microsoft.com/office/powerpoint/2010/main" val="33264156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7" name="Содержимое 6"/>
          <p:cNvGraphicFramePr>
            <a:graphicFrameLocks noGrp="1"/>
          </p:cNvGraphicFramePr>
          <p:nvPr>
            <p:ph idx="1"/>
            <p:extLst>
              <p:ext uri="{D42A27DB-BD31-4B8C-83A1-F6EECF244321}">
                <p14:modId xmlns="" xmlns:p14="http://schemas.microsoft.com/office/powerpoint/2010/main" val="3391958272"/>
              </p:ext>
            </p:extLst>
          </p:nvPr>
        </p:nvGraphicFramePr>
        <p:xfrm>
          <a:off x="500042" y="2500300"/>
          <a:ext cx="5929354" cy="5570239"/>
        </p:xfrm>
        <a:graphic>
          <a:graphicData uri="http://schemas.openxmlformats.org/drawingml/2006/table">
            <a:tbl>
              <a:tblPr firstRow="1" bandRow="1">
                <a:tableStyleId>{5C22544A-7EE6-4342-B048-85BDC9FD1C3A}</a:tableStyleId>
              </a:tblPr>
              <a:tblGrid>
                <a:gridCol w="2214578"/>
                <a:gridCol w="3714776"/>
              </a:tblGrid>
              <a:tr h="1063588">
                <a:tc>
                  <a:txBody>
                    <a:bodyPr/>
                    <a:lstStyle/>
                    <a:p>
                      <a:pPr algn="ctr"/>
                      <a:r>
                        <a:rPr lang="en-US" sz="1200" b="0" kern="1200" dirty="0" smtClean="0">
                          <a:solidFill>
                            <a:schemeClr val="tx1"/>
                          </a:solidFill>
                          <a:latin typeface="Times New Roman" pitchFamily="18" charset="0"/>
                          <a:ea typeface="+mn-ea"/>
                          <a:cs typeface="Times New Roman" pitchFamily="18" charset="0"/>
                        </a:rPr>
                        <a:t>Municipal sports and recreation enterprise "Bukovina“</a:t>
                      </a:r>
                      <a:br>
                        <a:rPr lang="en-US" sz="1200" b="0" kern="1200" dirty="0" smtClean="0">
                          <a:solidFill>
                            <a:schemeClr val="tx1"/>
                          </a:solidFill>
                          <a:latin typeface="Times New Roman" pitchFamily="18" charset="0"/>
                          <a:ea typeface="+mn-ea"/>
                          <a:cs typeface="Times New Roman" pitchFamily="18" charset="0"/>
                        </a:rPr>
                      </a:br>
                      <a:r>
                        <a:rPr lang="uk-UA" sz="1200" b="0" kern="1200" dirty="0" smtClean="0">
                          <a:solidFill>
                            <a:schemeClr val="tx1"/>
                          </a:solidFill>
                          <a:latin typeface="Times New Roman" pitchFamily="18" charset="0"/>
                          <a:ea typeface="+mn-ea"/>
                          <a:cs typeface="Times New Roman" pitchFamily="18" charset="0"/>
                        </a:rPr>
                        <a:t>(</a:t>
                      </a:r>
                      <a:r>
                        <a:rPr lang="en-AU" sz="1200" b="0" kern="1200" dirty="0" err="1" smtClean="0">
                          <a:solidFill>
                            <a:schemeClr val="tx1"/>
                          </a:solidFill>
                          <a:latin typeface="Times New Roman" pitchFamily="18" charset="0"/>
                          <a:ea typeface="+mn-ea"/>
                          <a:cs typeface="Times New Roman" pitchFamily="18" charset="0"/>
                        </a:rPr>
                        <a:t>O.Huzar</a:t>
                      </a:r>
                      <a:r>
                        <a:rPr lang="en-AU" sz="1200" b="0" kern="1200" dirty="0" smtClean="0">
                          <a:solidFill>
                            <a:schemeClr val="tx1"/>
                          </a:solidFill>
                          <a:latin typeface="Times New Roman" pitchFamily="18" charset="0"/>
                          <a:ea typeface="+mn-ea"/>
                          <a:cs typeface="Times New Roman" pitchFamily="18" charset="0"/>
                        </a:rPr>
                        <a:t> str.</a:t>
                      </a:r>
                      <a:r>
                        <a:rPr lang="uk-UA" sz="1200" b="0" kern="1200" dirty="0" smtClean="0">
                          <a:solidFill>
                            <a:schemeClr val="tx1"/>
                          </a:solidFill>
                          <a:latin typeface="Times New Roman" pitchFamily="18" charset="0"/>
                          <a:ea typeface="+mn-ea"/>
                          <a:cs typeface="Times New Roman" pitchFamily="18" charset="0"/>
                        </a:rPr>
                        <a:t>, 1)</a:t>
                      </a:r>
                      <a:endParaRPr lang="ru-RU" sz="1200" b="0" dirty="0">
                        <a:solidFill>
                          <a:schemeClr val="tx1"/>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200" b="0" kern="1200" dirty="0" smtClean="0">
                          <a:solidFill>
                            <a:schemeClr val="tx1"/>
                          </a:solidFill>
                          <a:latin typeface="Times New Roman" pitchFamily="18" charset="0"/>
                          <a:ea typeface="+mn-ea"/>
                          <a:cs typeface="Times New Roman" pitchFamily="18" charset="0"/>
                        </a:rPr>
                        <a:t>Football stadium with stands for 12 thousand seats (field size 105m x 68m), football playground with synthetic coverage 42m x 22m, playground with exercise equipment, volleyball court, tennis court</a:t>
                      </a:r>
                      <a:endParaRPr lang="ru-RU" sz="1200" b="0" dirty="0">
                        <a:solidFill>
                          <a:schemeClr val="tx1"/>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solidFill>
                      <a:schemeClr val="accent5">
                        <a:lumMod val="75000"/>
                      </a:schemeClr>
                    </a:solidFill>
                  </a:tcPr>
                </a:tc>
              </a:tr>
              <a:tr h="648072">
                <a:tc>
                  <a:txBody>
                    <a:bodyPr/>
                    <a:lstStyle/>
                    <a:p>
                      <a:pPr algn="ctr"/>
                      <a:r>
                        <a:rPr lang="en-AU" sz="1200" b="0" kern="1200" dirty="0" smtClean="0">
                          <a:solidFill>
                            <a:srgbClr val="000000"/>
                          </a:solidFill>
                          <a:latin typeface="Times New Roman" pitchFamily="18" charset="0"/>
                          <a:ea typeface="+mn-ea"/>
                          <a:cs typeface="Times New Roman" pitchFamily="18" charset="0"/>
                        </a:rPr>
                        <a:t>Fitness </a:t>
                      </a:r>
                      <a:r>
                        <a:rPr lang="en-AU" sz="1200" b="0" kern="1200" dirty="0" err="1" smtClean="0">
                          <a:solidFill>
                            <a:srgbClr val="000000"/>
                          </a:solidFill>
                          <a:latin typeface="Times New Roman" pitchFamily="18" charset="0"/>
                          <a:ea typeface="+mn-ea"/>
                          <a:cs typeface="Times New Roman" pitchFamily="18" charset="0"/>
                        </a:rPr>
                        <a:t>Center</a:t>
                      </a:r>
                      <a:r>
                        <a:rPr lang="en-AU" sz="1200" b="0" kern="1200" dirty="0" smtClean="0">
                          <a:solidFill>
                            <a:srgbClr val="000000"/>
                          </a:solidFill>
                          <a:latin typeface="Times New Roman" pitchFamily="18" charset="0"/>
                          <a:ea typeface="+mn-ea"/>
                          <a:cs typeface="Times New Roman" pitchFamily="18" charset="0"/>
                        </a:rPr>
                        <a:t> "Titan“</a:t>
                      </a:r>
                      <a:br>
                        <a:rPr lang="en-AU" sz="1200" b="0" kern="1200" dirty="0" smtClean="0">
                          <a:solidFill>
                            <a:srgbClr val="000000"/>
                          </a:solidFill>
                          <a:latin typeface="Times New Roman" pitchFamily="18" charset="0"/>
                          <a:ea typeface="+mn-ea"/>
                          <a:cs typeface="Times New Roman" pitchFamily="18" charset="0"/>
                        </a:rPr>
                      </a:br>
                      <a:r>
                        <a:rPr lang="uk-UA" sz="1200" b="0" kern="1200" dirty="0" smtClean="0">
                          <a:solidFill>
                            <a:srgbClr val="000000"/>
                          </a:solidFill>
                          <a:latin typeface="Times New Roman" pitchFamily="18" charset="0"/>
                          <a:ea typeface="+mn-ea"/>
                          <a:cs typeface="Times New Roman" pitchFamily="18" charset="0"/>
                        </a:rPr>
                        <a:t>(</a:t>
                      </a:r>
                      <a:r>
                        <a:rPr lang="en-AU" sz="1200" b="0" kern="1200" dirty="0" err="1" smtClean="0">
                          <a:solidFill>
                            <a:srgbClr val="000000"/>
                          </a:solidFill>
                          <a:latin typeface="Times New Roman" pitchFamily="18" charset="0"/>
                          <a:ea typeface="+mn-ea"/>
                          <a:cs typeface="Times New Roman" pitchFamily="18" charset="0"/>
                        </a:rPr>
                        <a:t>Nezalezhnosti</a:t>
                      </a:r>
                      <a:r>
                        <a:rPr lang="en-AU" sz="1200" b="0" kern="1200" dirty="0" smtClean="0">
                          <a:solidFill>
                            <a:srgbClr val="000000"/>
                          </a:solidFill>
                          <a:latin typeface="Times New Roman" pitchFamily="18" charset="0"/>
                          <a:ea typeface="+mn-ea"/>
                          <a:cs typeface="Times New Roman" pitchFamily="18" charset="0"/>
                        </a:rPr>
                        <a:t> Ave</a:t>
                      </a:r>
                      <a:r>
                        <a:rPr lang="uk-UA" sz="1200" b="0" kern="1200" dirty="0" smtClean="0">
                          <a:solidFill>
                            <a:srgbClr val="000000"/>
                          </a:solidFill>
                          <a:latin typeface="Times New Roman" pitchFamily="18" charset="0"/>
                          <a:ea typeface="+mn-ea"/>
                          <a:cs typeface="Times New Roman" pitchFamily="18" charset="0"/>
                        </a:rPr>
                        <a:t>, 111, </a:t>
                      </a:r>
                      <a:r>
                        <a:rPr lang="en-AU" sz="1200" b="0" kern="1200" dirty="0" smtClean="0">
                          <a:solidFill>
                            <a:srgbClr val="000000"/>
                          </a:solidFill>
                          <a:latin typeface="Times New Roman" pitchFamily="18" charset="0"/>
                          <a:ea typeface="+mn-ea"/>
                          <a:cs typeface="Times New Roman" pitchFamily="18" charset="0"/>
                        </a:rPr>
                        <a:t>floor 2</a:t>
                      </a:r>
                      <a:r>
                        <a:rPr lang="uk-UA" sz="1200" b="0" kern="1200" dirty="0" smtClean="0">
                          <a:solidFill>
                            <a:srgbClr val="000000"/>
                          </a:solidFill>
                          <a:latin typeface="Times New Roman" pitchFamily="18" charset="0"/>
                          <a:ea typeface="+mn-ea"/>
                          <a:cs typeface="Times New Roman" pitchFamily="18" charset="0"/>
                        </a:rPr>
                        <a:t>)</a:t>
                      </a:r>
                      <a:endParaRPr lang="ru-RU" sz="1200" b="0" dirty="0">
                        <a:solidFill>
                          <a:srgbClr val="000000"/>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US" sz="1200" b="0" kern="1200" dirty="0" smtClean="0">
                          <a:solidFill>
                            <a:srgbClr val="000000"/>
                          </a:solidFill>
                          <a:latin typeface="Times New Roman" pitchFamily="18" charset="0"/>
                          <a:ea typeface="+mn-ea"/>
                          <a:cs typeface="Times New Roman" pitchFamily="18" charset="0"/>
                        </a:rPr>
                        <a:t>Gym, aerobics, swimming pool (25 m tracks length)</a:t>
                      </a:r>
                      <a:endParaRPr lang="ru-RU" sz="12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r>
              <a:tr h="1440160">
                <a:tc>
                  <a:txBody>
                    <a:bodyPr/>
                    <a:lstStyle/>
                    <a:p>
                      <a:pPr algn="ctr"/>
                      <a:r>
                        <a:rPr lang="en-US" sz="1200" b="0" kern="1200" dirty="0" smtClean="0">
                          <a:solidFill>
                            <a:schemeClr val="tx1"/>
                          </a:solidFill>
                          <a:latin typeface="Times New Roman" pitchFamily="18" charset="0"/>
                          <a:ea typeface="+mn-ea"/>
                          <a:cs typeface="Times New Roman" pitchFamily="18" charset="0"/>
                        </a:rPr>
                        <a:t>Sport and recreation complex "Olympia“ </a:t>
                      </a:r>
                      <a:r>
                        <a:rPr lang="uk-UA" sz="1200" b="0" kern="1200" dirty="0" smtClean="0">
                          <a:solidFill>
                            <a:schemeClr val="tx1"/>
                          </a:solidFill>
                          <a:latin typeface="Times New Roman" pitchFamily="18" charset="0"/>
                          <a:ea typeface="+mn-ea"/>
                          <a:cs typeface="Times New Roman" pitchFamily="18" charset="0"/>
                        </a:rPr>
                        <a:t>(</a:t>
                      </a:r>
                      <a:r>
                        <a:rPr lang="en-AU" sz="1200" b="0" kern="1200" dirty="0" err="1" smtClean="0">
                          <a:solidFill>
                            <a:schemeClr val="tx1"/>
                          </a:solidFill>
                          <a:latin typeface="Times New Roman" pitchFamily="18" charset="0"/>
                          <a:ea typeface="+mn-ea"/>
                          <a:cs typeface="Times New Roman" pitchFamily="18" charset="0"/>
                        </a:rPr>
                        <a:t>Vorobkevych</a:t>
                      </a:r>
                      <a:r>
                        <a:rPr lang="en-AU" sz="1200" b="0" kern="1200" dirty="0" smtClean="0">
                          <a:solidFill>
                            <a:schemeClr val="tx1"/>
                          </a:solidFill>
                          <a:latin typeface="Times New Roman" pitchFamily="18" charset="0"/>
                          <a:ea typeface="+mn-ea"/>
                          <a:cs typeface="Times New Roman" pitchFamily="18" charset="0"/>
                        </a:rPr>
                        <a:t> str.</a:t>
                      </a:r>
                      <a:r>
                        <a:rPr lang="uk-UA" sz="1200" b="0" kern="1200" dirty="0" smtClean="0">
                          <a:solidFill>
                            <a:schemeClr val="tx1"/>
                          </a:solidFill>
                          <a:latin typeface="Times New Roman" pitchFamily="18" charset="0"/>
                          <a:ea typeface="+mn-ea"/>
                          <a:cs typeface="Times New Roman" pitchFamily="18" charset="0"/>
                        </a:rPr>
                        <a:t>, 6)</a:t>
                      </a:r>
                      <a:endParaRPr lang="ru-RU" sz="1200" b="0" dirty="0">
                        <a:solidFill>
                          <a:schemeClr val="tx1"/>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200" b="0" kern="1200" dirty="0" smtClean="0">
                          <a:solidFill>
                            <a:schemeClr val="tx1"/>
                          </a:solidFill>
                          <a:latin typeface="Times New Roman" pitchFamily="18" charset="0"/>
                          <a:ea typeface="+mn-ea"/>
                          <a:cs typeface="Times New Roman" pitchFamily="18" charset="0"/>
                        </a:rPr>
                        <a:t>Multifunctional sports hall with stands for 800 spectator seats (</a:t>
                      </a:r>
                      <a:r>
                        <a:rPr lang="en-US" sz="1200" b="0" kern="1200" dirty="0" err="1" smtClean="0">
                          <a:solidFill>
                            <a:schemeClr val="tx1"/>
                          </a:solidFill>
                          <a:latin typeface="Times New Roman" pitchFamily="18" charset="0"/>
                          <a:ea typeface="+mn-ea"/>
                          <a:cs typeface="Times New Roman" pitchFamily="18" charset="0"/>
                        </a:rPr>
                        <a:t>futsal</a:t>
                      </a:r>
                      <a:r>
                        <a:rPr lang="en-US" sz="1200" b="0" kern="1200" dirty="0" smtClean="0">
                          <a:solidFill>
                            <a:schemeClr val="tx1"/>
                          </a:solidFill>
                          <a:latin typeface="Times New Roman" pitchFamily="18" charset="0"/>
                          <a:ea typeface="+mn-ea"/>
                          <a:cs typeface="Times New Roman" pitchFamily="18" charset="0"/>
                        </a:rPr>
                        <a:t>, basketball, volleyball and others), football field with synthetic covering 110m x 70m, football field with synthetic covering 42m x 22m and a playground with synthetic covering 24m x 15m., a playground with a gym equipment.</a:t>
                      </a:r>
                      <a:endParaRPr lang="ru-RU" sz="1200" b="0" dirty="0">
                        <a:solidFill>
                          <a:schemeClr val="tx1"/>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r>
              <a:tr h="720080">
                <a:tc>
                  <a:txBody>
                    <a:bodyPr/>
                    <a:lstStyle/>
                    <a:p>
                      <a:pPr algn="ctr"/>
                      <a:r>
                        <a:rPr lang="en-AU" sz="1200" b="0" kern="1200" dirty="0" smtClean="0">
                          <a:solidFill>
                            <a:srgbClr val="000000"/>
                          </a:solidFill>
                          <a:latin typeface="Times New Roman" pitchFamily="18" charset="0"/>
                          <a:ea typeface="+mn-ea"/>
                          <a:cs typeface="Times New Roman" pitchFamily="18" charset="0"/>
                        </a:rPr>
                        <a:t>“</a:t>
                      </a:r>
                      <a:r>
                        <a:rPr lang="en-AU" sz="1200" b="0" kern="1200" dirty="0" err="1" smtClean="0">
                          <a:solidFill>
                            <a:srgbClr val="000000"/>
                          </a:solidFill>
                          <a:latin typeface="Times New Roman" pitchFamily="18" charset="0"/>
                          <a:ea typeface="+mn-ea"/>
                          <a:cs typeface="Times New Roman" pitchFamily="18" charset="0"/>
                        </a:rPr>
                        <a:t>Lodovyi</a:t>
                      </a:r>
                      <a:r>
                        <a:rPr lang="en-AU" sz="1200" b="0" kern="1200" dirty="0" smtClean="0">
                          <a:solidFill>
                            <a:srgbClr val="000000"/>
                          </a:solidFill>
                          <a:latin typeface="Times New Roman" pitchFamily="18" charset="0"/>
                          <a:ea typeface="+mn-ea"/>
                          <a:cs typeface="Times New Roman" pitchFamily="18" charset="0"/>
                        </a:rPr>
                        <a:t> </a:t>
                      </a:r>
                      <a:r>
                        <a:rPr lang="en-AU" sz="1200" b="0" kern="1200" dirty="0" err="1" smtClean="0">
                          <a:solidFill>
                            <a:srgbClr val="000000"/>
                          </a:solidFill>
                          <a:latin typeface="Times New Roman" pitchFamily="18" charset="0"/>
                          <a:ea typeface="+mn-ea"/>
                          <a:cs typeface="Times New Roman" pitchFamily="18" charset="0"/>
                        </a:rPr>
                        <a:t>Maidanchyk</a:t>
                      </a:r>
                      <a:r>
                        <a:rPr lang="en-AU" sz="1200" b="0" kern="1200" dirty="0" smtClean="0">
                          <a:solidFill>
                            <a:srgbClr val="000000"/>
                          </a:solidFill>
                          <a:latin typeface="Times New Roman" pitchFamily="18" charset="0"/>
                          <a:ea typeface="+mn-ea"/>
                          <a:cs typeface="Times New Roman" pitchFamily="18" charset="0"/>
                        </a:rPr>
                        <a:t>” </a:t>
                      </a:r>
                      <a:r>
                        <a:rPr lang="uk-UA" sz="1200" b="0" kern="1200" dirty="0" smtClean="0">
                          <a:solidFill>
                            <a:srgbClr val="000000"/>
                          </a:solidFill>
                          <a:latin typeface="Times New Roman" pitchFamily="18" charset="0"/>
                          <a:ea typeface="+mn-ea"/>
                          <a:cs typeface="Times New Roman" pitchFamily="18" charset="0"/>
                        </a:rPr>
                        <a:t>(</a:t>
                      </a:r>
                      <a:r>
                        <a:rPr lang="en-AU" sz="1200" b="0" kern="1200" dirty="0" err="1" smtClean="0">
                          <a:solidFill>
                            <a:srgbClr val="000000"/>
                          </a:solidFill>
                          <a:latin typeface="Times New Roman" pitchFamily="18" charset="0"/>
                          <a:ea typeface="+mn-ea"/>
                          <a:cs typeface="Times New Roman" pitchFamily="18" charset="0"/>
                        </a:rPr>
                        <a:t>O.Huzar</a:t>
                      </a:r>
                      <a:r>
                        <a:rPr lang="en-AU" sz="1200" b="0" kern="1200" dirty="0" smtClean="0">
                          <a:solidFill>
                            <a:srgbClr val="000000"/>
                          </a:solidFill>
                          <a:latin typeface="Times New Roman" pitchFamily="18" charset="0"/>
                          <a:ea typeface="+mn-ea"/>
                          <a:cs typeface="Times New Roman" pitchFamily="18" charset="0"/>
                        </a:rPr>
                        <a:t> str.</a:t>
                      </a:r>
                      <a:r>
                        <a:rPr lang="uk-UA" sz="1200" b="0" kern="1200" dirty="0" smtClean="0">
                          <a:solidFill>
                            <a:srgbClr val="000000"/>
                          </a:solidFill>
                          <a:latin typeface="Times New Roman" pitchFamily="18" charset="0"/>
                          <a:ea typeface="+mn-ea"/>
                          <a:cs typeface="Times New Roman" pitchFamily="18" charset="0"/>
                        </a:rPr>
                        <a:t>, 1)</a:t>
                      </a:r>
                      <a:endParaRPr lang="ru-RU" sz="1200" b="0" dirty="0">
                        <a:solidFill>
                          <a:srgbClr val="000000"/>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rgbClr val="000000"/>
                          </a:solidFill>
                          <a:latin typeface="Times New Roman" pitchFamily="18" charset="0"/>
                          <a:ea typeface="+mn-ea"/>
                          <a:cs typeface="Times New Roman" pitchFamily="18" charset="0"/>
                        </a:rPr>
                        <a:t>Skating, ice hockey, figure skating</a:t>
                      </a:r>
                      <a:endParaRPr lang="ru-RU" sz="12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r>
              <a:tr h="883920">
                <a:tc>
                  <a:txBody>
                    <a:bodyPr/>
                    <a:lstStyle/>
                    <a:p>
                      <a:pPr algn="ctr"/>
                      <a:r>
                        <a:rPr lang="en-US" sz="1200" b="0" kern="1200" dirty="0" smtClean="0">
                          <a:solidFill>
                            <a:schemeClr val="tx1"/>
                          </a:solidFill>
                          <a:latin typeface="Times New Roman" pitchFamily="18" charset="0"/>
                          <a:ea typeface="+mn-ea"/>
                          <a:cs typeface="Times New Roman" pitchFamily="18" charset="0"/>
                        </a:rPr>
                        <a:t>Sports and Recreation Complex Tennis Club “Ace” </a:t>
                      </a:r>
                      <a:r>
                        <a:rPr lang="uk-UA" sz="1200" b="0" kern="1200" dirty="0" smtClean="0">
                          <a:solidFill>
                            <a:schemeClr val="tx1"/>
                          </a:solidFill>
                          <a:latin typeface="Times New Roman" pitchFamily="18" charset="0"/>
                          <a:ea typeface="+mn-ea"/>
                          <a:cs typeface="Times New Roman" pitchFamily="18" charset="0"/>
                        </a:rPr>
                        <a:t>(</a:t>
                      </a:r>
                      <a:r>
                        <a:rPr lang="en-AU" sz="1200" b="0" kern="1200" dirty="0" err="1" smtClean="0">
                          <a:solidFill>
                            <a:schemeClr val="tx1"/>
                          </a:solidFill>
                          <a:latin typeface="Times New Roman" pitchFamily="18" charset="0"/>
                          <a:ea typeface="+mn-ea"/>
                          <a:cs typeface="Times New Roman" pitchFamily="18" charset="0"/>
                        </a:rPr>
                        <a:t>O.Kobylianska</a:t>
                      </a:r>
                      <a:r>
                        <a:rPr lang="en-AU" sz="1200" b="0" kern="1200" dirty="0" smtClean="0">
                          <a:solidFill>
                            <a:schemeClr val="tx1"/>
                          </a:solidFill>
                          <a:latin typeface="Times New Roman" pitchFamily="18" charset="0"/>
                          <a:ea typeface="+mn-ea"/>
                          <a:cs typeface="Times New Roman" pitchFamily="18" charset="0"/>
                        </a:rPr>
                        <a:t> str.</a:t>
                      </a:r>
                      <a:r>
                        <a:rPr lang="uk-UA" sz="1200" b="0" kern="1200" dirty="0" smtClean="0">
                          <a:solidFill>
                            <a:schemeClr val="tx1"/>
                          </a:solidFill>
                          <a:latin typeface="Times New Roman" pitchFamily="18" charset="0"/>
                          <a:ea typeface="+mn-ea"/>
                          <a:cs typeface="Times New Roman" pitchFamily="18" charset="0"/>
                        </a:rPr>
                        <a:t>,</a:t>
                      </a:r>
                      <a:r>
                        <a:rPr lang="en-US" sz="1200" b="0" kern="1200" dirty="0" smtClean="0">
                          <a:solidFill>
                            <a:schemeClr val="tx1"/>
                          </a:solidFill>
                          <a:latin typeface="Times New Roman" pitchFamily="18" charset="0"/>
                          <a:ea typeface="+mn-ea"/>
                          <a:cs typeface="Times New Roman" pitchFamily="18" charset="0"/>
                        </a:rPr>
                        <a:t> </a:t>
                      </a:r>
                      <a:r>
                        <a:rPr lang="uk-UA" sz="1200" b="0" kern="1200" dirty="0" smtClean="0">
                          <a:solidFill>
                            <a:schemeClr val="tx1"/>
                          </a:solidFill>
                          <a:latin typeface="Times New Roman" pitchFamily="18" charset="0"/>
                          <a:ea typeface="+mn-ea"/>
                          <a:cs typeface="Times New Roman" pitchFamily="18" charset="0"/>
                        </a:rPr>
                        <a:t>47а)</a:t>
                      </a:r>
                      <a:endParaRPr lang="ru-RU" sz="1200" b="0" dirty="0">
                        <a:solidFill>
                          <a:schemeClr val="tx1"/>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200" b="0" kern="1200" dirty="0" smtClean="0">
                          <a:solidFill>
                            <a:schemeClr val="tx1"/>
                          </a:solidFill>
                          <a:latin typeface="Times New Roman" pitchFamily="18" charset="0"/>
                          <a:ea typeface="+mn-ea"/>
                          <a:cs typeface="Times New Roman" pitchFamily="18" charset="0"/>
                        </a:rPr>
                        <a:t>Tennis school, 3 open ground courts, fitness room, table tennis</a:t>
                      </a:r>
                      <a:endParaRPr lang="ru-RU" sz="1200" b="0" dirty="0">
                        <a:solidFill>
                          <a:schemeClr val="tx1"/>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r>
              <a:tr h="814419">
                <a:tc>
                  <a:txBody>
                    <a:bodyPr/>
                    <a:lstStyle/>
                    <a:p>
                      <a:pPr algn="ctr"/>
                      <a:r>
                        <a:rPr lang="en-AU" sz="1200" b="0" kern="1200" dirty="0" smtClean="0">
                          <a:solidFill>
                            <a:srgbClr val="000000"/>
                          </a:solidFill>
                          <a:latin typeface="Times New Roman" pitchFamily="18" charset="0"/>
                          <a:ea typeface="+mn-ea"/>
                          <a:cs typeface="Times New Roman" pitchFamily="18" charset="0"/>
                        </a:rPr>
                        <a:t>Fitness Club </a:t>
                      </a:r>
                      <a:r>
                        <a:rPr lang="en-US" sz="1200" b="0" kern="1200" dirty="0" smtClean="0">
                          <a:solidFill>
                            <a:srgbClr val="000000"/>
                          </a:solidFill>
                          <a:latin typeface="Times New Roman" pitchFamily="18" charset="0"/>
                          <a:ea typeface="+mn-ea"/>
                          <a:cs typeface="Times New Roman" pitchFamily="18" charset="0"/>
                        </a:rPr>
                        <a:t>“</a:t>
                      </a:r>
                      <a:r>
                        <a:rPr lang="uk-UA" sz="1200" b="0" kern="1200" dirty="0" err="1" smtClean="0">
                          <a:solidFill>
                            <a:srgbClr val="000000"/>
                          </a:solidFill>
                          <a:latin typeface="Times New Roman" pitchFamily="18" charset="0"/>
                          <a:ea typeface="+mn-ea"/>
                          <a:cs typeface="Times New Roman" pitchFamily="18" charset="0"/>
                        </a:rPr>
                        <a:t>Sport</a:t>
                      </a:r>
                      <a:r>
                        <a:rPr lang="uk-UA" sz="1200" b="0" kern="1200" dirty="0" smtClean="0">
                          <a:solidFill>
                            <a:srgbClr val="000000"/>
                          </a:solidFill>
                          <a:latin typeface="Times New Roman" pitchFamily="18" charset="0"/>
                          <a:ea typeface="+mn-ea"/>
                          <a:cs typeface="Times New Roman" pitchFamily="18" charset="0"/>
                        </a:rPr>
                        <a:t> </a:t>
                      </a:r>
                      <a:r>
                        <a:rPr lang="uk-UA" sz="1200" b="0" kern="1200" dirty="0" err="1" smtClean="0">
                          <a:solidFill>
                            <a:srgbClr val="000000"/>
                          </a:solidFill>
                          <a:latin typeface="Times New Roman" pitchFamily="18" charset="0"/>
                          <a:ea typeface="+mn-ea"/>
                          <a:cs typeface="Times New Roman" pitchFamily="18" charset="0"/>
                        </a:rPr>
                        <a:t>Life</a:t>
                      </a:r>
                      <a:r>
                        <a:rPr lang="en-US" sz="1200" b="0" kern="1200" dirty="0" smtClean="0">
                          <a:solidFill>
                            <a:srgbClr val="000000"/>
                          </a:solidFill>
                          <a:latin typeface="Times New Roman" pitchFamily="18" charset="0"/>
                          <a:ea typeface="+mn-ea"/>
                          <a:cs typeface="Times New Roman" pitchFamily="18" charset="0"/>
                        </a:rPr>
                        <a:t>”</a:t>
                      </a:r>
                      <a:r>
                        <a:rPr lang="uk-UA" sz="1200" b="0" kern="1200" dirty="0" smtClean="0">
                          <a:solidFill>
                            <a:srgbClr val="000000"/>
                          </a:solidFill>
                          <a:latin typeface="Times New Roman" pitchFamily="18" charset="0"/>
                          <a:ea typeface="+mn-ea"/>
                          <a:cs typeface="Times New Roman" pitchFamily="18" charset="0"/>
                        </a:rPr>
                        <a:t> (</a:t>
                      </a:r>
                      <a:r>
                        <a:rPr lang="en-US" sz="1200" b="0" kern="1200" dirty="0" err="1" smtClean="0">
                          <a:solidFill>
                            <a:srgbClr val="000000"/>
                          </a:solidFill>
                          <a:latin typeface="Times New Roman" pitchFamily="18" charset="0"/>
                          <a:ea typeface="+mn-ea"/>
                          <a:cs typeface="Times New Roman" pitchFamily="18" charset="0"/>
                        </a:rPr>
                        <a:t>Holovna</a:t>
                      </a:r>
                      <a:r>
                        <a:rPr lang="en-US" sz="1200" b="0" kern="1200" dirty="0" smtClean="0">
                          <a:solidFill>
                            <a:srgbClr val="000000"/>
                          </a:solidFill>
                          <a:latin typeface="Times New Roman" pitchFamily="18" charset="0"/>
                          <a:ea typeface="+mn-ea"/>
                          <a:cs typeface="Times New Roman" pitchFamily="18" charset="0"/>
                        </a:rPr>
                        <a:t> str.</a:t>
                      </a:r>
                      <a:r>
                        <a:rPr lang="uk-UA" sz="1200" b="0" kern="1200" dirty="0" smtClean="0">
                          <a:solidFill>
                            <a:srgbClr val="000000"/>
                          </a:solidFill>
                          <a:latin typeface="Times New Roman" pitchFamily="18" charset="0"/>
                          <a:ea typeface="+mn-ea"/>
                          <a:cs typeface="Times New Roman" pitchFamily="18" charset="0"/>
                        </a:rPr>
                        <a:t>, 265а, </a:t>
                      </a:r>
                      <a:r>
                        <a:rPr lang="en-US" sz="1200" b="0" kern="1200" dirty="0" smtClean="0">
                          <a:solidFill>
                            <a:srgbClr val="000000"/>
                          </a:solidFill>
                          <a:latin typeface="Times New Roman" pitchFamily="18" charset="0"/>
                          <a:ea typeface="+mn-ea"/>
                          <a:cs typeface="Times New Roman" pitchFamily="18" charset="0"/>
                        </a:rPr>
                        <a:t>in the</a:t>
                      </a:r>
                      <a:r>
                        <a:rPr lang="uk-UA" sz="1200" b="0" kern="1200" dirty="0" smtClean="0">
                          <a:solidFill>
                            <a:srgbClr val="000000"/>
                          </a:solidFill>
                          <a:latin typeface="Times New Roman" pitchFamily="18" charset="0"/>
                          <a:ea typeface="+mn-ea"/>
                          <a:cs typeface="Times New Roman" pitchFamily="18" charset="0"/>
                        </a:rPr>
                        <a:t> «</a:t>
                      </a:r>
                      <a:r>
                        <a:rPr lang="uk-UA" sz="1200" b="0" kern="1200" dirty="0" err="1" smtClean="0">
                          <a:solidFill>
                            <a:srgbClr val="000000"/>
                          </a:solidFill>
                          <a:latin typeface="Times New Roman" pitchFamily="18" charset="0"/>
                          <a:ea typeface="+mn-ea"/>
                          <a:cs typeface="Times New Roman" pitchFamily="18" charset="0"/>
                        </a:rPr>
                        <a:t>DEPO’tCenter</a:t>
                      </a:r>
                      <a:r>
                        <a:rPr lang="uk-UA" sz="1200" b="0" kern="1200" dirty="0" smtClean="0">
                          <a:solidFill>
                            <a:srgbClr val="000000"/>
                          </a:solidFill>
                          <a:latin typeface="Times New Roman" pitchFamily="18" charset="0"/>
                          <a:ea typeface="+mn-ea"/>
                          <a:cs typeface="Times New Roman" pitchFamily="18" charset="0"/>
                        </a:rPr>
                        <a:t>»)</a:t>
                      </a:r>
                      <a:endParaRPr lang="ru-RU" sz="1200" b="0" dirty="0">
                        <a:solidFill>
                          <a:srgbClr val="000000"/>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kern="1200" dirty="0" smtClean="0">
                          <a:solidFill>
                            <a:srgbClr val="000000"/>
                          </a:solidFill>
                          <a:latin typeface="Times New Roman" pitchFamily="18" charset="0"/>
                          <a:ea typeface="+mn-ea"/>
                          <a:cs typeface="Times New Roman" pitchFamily="18" charset="0"/>
                        </a:rPr>
                        <a:t>The modern fitness club, equipped with the latest fitness equipment from American leading manufacturers</a:t>
                      </a:r>
                      <a:endParaRPr lang="ru-RU" sz="12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solidFill>
                      <a:schemeClr val="accent3">
                        <a:lumMod val="40000"/>
                        <a:lumOff val="60000"/>
                      </a:schemeClr>
                    </a:solidFill>
                  </a:tcPr>
                </a:tc>
              </a:tr>
            </a:tbl>
          </a:graphicData>
        </a:graphic>
      </p:graphicFrame>
      <p:sp>
        <p:nvSpPr>
          <p:cNvPr id="4" name="Заголовок 1"/>
          <p:cNvSpPr txBox="1">
            <a:spLocks/>
          </p:cNvSpPr>
          <p:nvPr/>
        </p:nvSpPr>
        <p:spPr>
          <a:xfrm>
            <a:off x="642918" y="1214415"/>
            <a:ext cx="5643602" cy="1000132"/>
          </a:xfrm>
          <a:prstGeom prst="rect">
            <a:avLst/>
          </a:prstGeom>
        </p:spPr>
        <p:txBody>
          <a:bodyPr vert="horz" lIns="91440" tIns="45720" rIns="91440" bIns="45720" rtlCol="0" anchor="t">
            <a:normAutofit fontScale="97500"/>
          </a:bodyPr>
          <a:lstStyle/>
          <a:p>
            <a:pPr lvl="0" algn="just" defTabSz="447675">
              <a:spcBef>
                <a:spcPct val="0"/>
              </a:spcBef>
            </a:pPr>
            <a:r>
              <a:rPr lang="uk-UA" sz="1400" dirty="0" smtClean="0">
                <a:solidFill>
                  <a:schemeClr val="bg1">
                    <a:lumMod val="50000"/>
                  </a:schemeClr>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There are 7 stadiums, 66 sports halls, 17 tennis courts, 1 swimming pool, 5 sports fields with synthetic coating and 1 ice rink.</a:t>
            </a:r>
            <a:endParaRPr kumimoji="0" lang="ru-RU" sz="1400" b="1" i="0" u="none" strike="noStrike" kern="1200" cap="none" spc="0" normalizeH="0" baseline="0" noProof="0" dirty="0">
              <a:ln>
                <a:noFill/>
              </a:ln>
              <a:solidFill>
                <a:srgbClr val="000000"/>
              </a:solidFill>
              <a:effectLst/>
              <a:uLnTx/>
              <a:uFillTx/>
              <a:latin typeface="Times New Roman" pitchFamily="18" charset="0"/>
              <a:ea typeface="+mj-ea"/>
              <a:cs typeface="Times New Roman" pitchFamily="18" charset="0"/>
            </a:endParaRPr>
          </a:p>
        </p:txBody>
      </p:sp>
      <p:sp>
        <p:nvSpPr>
          <p:cNvPr id="5" name="Заголовок 1"/>
          <p:cNvSpPr txBox="1">
            <a:spLocks/>
          </p:cNvSpPr>
          <p:nvPr/>
        </p:nvSpPr>
        <p:spPr>
          <a:xfrm>
            <a:off x="642918" y="785786"/>
            <a:ext cx="5643602" cy="357191"/>
          </a:xfrm>
          <a:prstGeom prst="rect">
            <a:avLst/>
          </a:prstGeom>
        </p:spPr>
        <p:txBody>
          <a:bodyPr vert="horz" lIns="91440" tIns="45720" rIns="91440" bIns="45720" rtlCol="0" anchor="t">
            <a:normAutofit fontScale="97500"/>
          </a:bodyPr>
          <a:lstStyle/>
          <a:p>
            <a:pPr lvl="0" algn="ctr" defTabSz="447675">
              <a:spcBef>
                <a:spcPct val="0"/>
              </a:spcBef>
            </a:pPr>
            <a:r>
              <a:rPr lang="uk-UA" sz="1600" b="1" dirty="0" smtClean="0">
                <a:solidFill>
                  <a:schemeClr val="accent5">
                    <a:lumMod val="75000"/>
                  </a:schemeClr>
                </a:solidFill>
                <a:latin typeface="Times New Roman" pitchFamily="18" charset="0"/>
                <a:cs typeface="Times New Roman" pitchFamily="18" charset="0"/>
              </a:rPr>
              <a:t>	</a:t>
            </a:r>
            <a:r>
              <a:rPr lang="en-AU" sz="1600" b="1" dirty="0" smtClean="0">
                <a:solidFill>
                  <a:schemeClr val="accent5">
                    <a:lumMod val="75000"/>
                  </a:schemeClr>
                </a:solidFill>
                <a:latin typeface="Times New Roman" pitchFamily="18" charset="0"/>
                <a:cs typeface="Times New Roman" pitchFamily="18" charset="0"/>
              </a:rPr>
              <a:t>PHYSICAL CULTURE AND SPORTS</a:t>
            </a:r>
            <a:endParaRPr kumimoji="0" lang="ru-RU" sz="1600" b="1" i="0" u="none" strike="noStrike" kern="1200" cap="none" spc="0" normalizeH="0" baseline="0" noProof="0" dirty="0">
              <a:ln>
                <a:noFill/>
              </a:ln>
              <a:solidFill>
                <a:schemeClr val="accent5">
                  <a:lumMod val="75000"/>
                </a:schemeClr>
              </a:solidFill>
              <a:effectLst/>
              <a:uLnTx/>
              <a:uFillTx/>
              <a:latin typeface="Times New Roman" pitchFamily="18" charset="0"/>
              <a:ea typeface="+mj-ea"/>
              <a:cs typeface="Times New Roman" pitchFamily="18" charset="0"/>
            </a:endParaRPr>
          </a:p>
        </p:txBody>
      </p:sp>
      <p:sp>
        <p:nvSpPr>
          <p:cNvPr id="6" name="Заголовок 1"/>
          <p:cNvSpPr txBox="1">
            <a:spLocks/>
          </p:cNvSpPr>
          <p:nvPr/>
        </p:nvSpPr>
        <p:spPr>
          <a:xfrm>
            <a:off x="642918" y="2143109"/>
            <a:ext cx="5715040" cy="357191"/>
          </a:xfrm>
          <a:prstGeom prst="rect">
            <a:avLst/>
          </a:prstGeom>
        </p:spPr>
        <p:txBody>
          <a:bodyPr vert="horz" lIns="91440" tIns="45720" rIns="91440" bIns="45720" rtlCol="0" anchor="t">
            <a:normAutofit fontScale="97500"/>
          </a:bodyPr>
          <a:lstStyle/>
          <a:p>
            <a:pPr lvl="0" algn="ctr" defTabSz="447675">
              <a:spcBef>
                <a:spcPct val="0"/>
              </a:spcBef>
            </a:pPr>
            <a:r>
              <a:rPr lang="en-US" sz="1400" b="1" dirty="0" smtClean="0">
                <a:solidFill>
                  <a:schemeClr val="accent5">
                    <a:lumMod val="75000"/>
                  </a:schemeClr>
                </a:solidFill>
                <a:latin typeface="Times New Roman" pitchFamily="18" charset="0"/>
                <a:ea typeface="+mj-ea"/>
                <a:cs typeface="Times New Roman" pitchFamily="18" charset="0"/>
              </a:rPr>
              <a:t>THE MOST FAMOUS SPORTING INSTITUTION</a:t>
            </a:r>
            <a:endParaRPr kumimoji="0" lang="ru-RU" sz="1400" b="1" i="0" u="none" strike="noStrike" kern="1200" cap="none" spc="0" normalizeH="0" baseline="0" noProof="0" dirty="0">
              <a:ln>
                <a:noFill/>
              </a:ln>
              <a:solidFill>
                <a:schemeClr val="accent5">
                  <a:lumMod val="75000"/>
                </a:schemeClr>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Заголовок 1"/>
          <p:cNvSpPr txBox="1">
            <a:spLocks/>
          </p:cNvSpPr>
          <p:nvPr/>
        </p:nvSpPr>
        <p:spPr>
          <a:xfrm>
            <a:off x="642918" y="785786"/>
            <a:ext cx="5643602" cy="357191"/>
          </a:xfrm>
          <a:prstGeom prst="rect">
            <a:avLst/>
          </a:prstGeom>
        </p:spPr>
        <p:txBody>
          <a:bodyPr vert="horz" lIns="91440" tIns="45720" rIns="91440" bIns="45720" rtlCol="0" anchor="t">
            <a:normAutofit fontScale="97500"/>
          </a:bodyPr>
          <a:lstStyle/>
          <a:p>
            <a:pPr lvl="0" algn="ctr" defTabSz="447675">
              <a:spcBef>
                <a:spcPct val="0"/>
              </a:spcBef>
            </a:pPr>
            <a:r>
              <a:rPr lang="uk-UA" sz="1600" b="1" dirty="0" smtClean="0">
                <a:solidFill>
                  <a:schemeClr val="accent5">
                    <a:lumMod val="75000"/>
                  </a:schemeClr>
                </a:solidFill>
                <a:latin typeface="Times New Roman" pitchFamily="18" charset="0"/>
                <a:cs typeface="Times New Roman" pitchFamily="18" charset="0"/>
              </a:rPr>
              <a:t>	</a:t>
            </a:r>
            <a:r>
              <a:rPr lang="en-AU" sz="1600" b="1" dirty="0" smtClean="0">
                <a:solidFill>
                  <a:schemeClr val="accent5">
                    <a:lumMod val="75000"/>
                  </a:schemeClr>
                </a:solidFill>
                <a:latin typeface="Times New Roman" pitchFamily="18" charset="0"/>
                <a:cs typeface="Times New Roman" pitchFamily="18" charset="0"/>
              </a:rPr>
              <a:t> TOURISM IN CHERNIVTSI</a:t>
            </a:r>
            <a:endParaRPr kumimoji="0" lang="ru-RU" sz="1600" b="1" i="0" u="none" strike="noStrike" kern="1200" cap="none" spc="0" normalizeH="0" baseline="0" noProof="0" dirty="0">
              <a:ln>
                <a:noFill/>
              </a:ln>
              <a:solidFill>
                <a:schemeClr val="accent5">
                  <a:lumMod val="75000"/>
                </a:schemeClr>
              </a:solidFill>
              <a:effectLst/>
              <a:uLnTx/>
              <a:uFillTx/>
              <a:latin typeface="Times New Roman" pitchFamily="18" charset="0"/>
              <a:ea typeface="+mj-ea"/>
              <a:cs typeface="Times New Roman" pitchFamily="18" charset="0"/>
            </a:endParaRPr>
          </a:p>
        </p:txBody>
      </p:sp>
      <p:sp>
        <p:nvSpPr>
          <p:cNvPr id="6" name="Заголовок 1"/>
          <p:cNvSpPr txBox="1">
            <a:spLocks/>
          </p:cNvSpPr>
          <p:nvPr/>
        </p:nvSpPr>
        <p:spPr>
          <a:xfrm>
            <a:off x="642918" y="1142976"/>
            <a:ext cx="5810418" cy="1428760"/>
          </a:xfrm>
          <a:prstGeom prst="rect">
            <a:avLst/>
          </a:prstGeom>
        </p:spPr>
        <p:txBody>
          <a:bodyPr vert="horz" lIns="91440" tIns="45720" rIns="91440" bIns="45720" rtlCol="0" anchor="t">
            <a:normAutofit fontScale="97500"/>
          </a:bodyPr>
          <a:lstStyle/>
          <a:p>
            <a:pPr algn="just">
              <a:tabLst>
                <a:tab pos="447675" algn="l"/>
              </a:tabLst>
            </a:pPr>
            <a:r>
              <a:rPr lang="uk-UA" sz="1400" dirty="0" smtClean="0">
                <a:solidFill>
                  <a:schemeClr val="bg1">
                    <a:lumMod val="50000"/>
                  </a:schemeClr>
                </a:solidFill>
                <a:latin typeface="Times New Roman" pitchFamily="18" charset="0"/>
              </a:rPr>
              <a:t>	</a:t>
            </a:r>
            <a:r>
              <a:rPr lang="en-US" sz="1400" dirty="0" smtClean="0">
                <a:solidFill>
                  <a:srgbClr val="000000"/>
                </a:solidFill>
                <a:latin typeface="Times New Roman" pitchFamily="18" charset="0"/>
              </a:rPr>
              <a:t> </a:t>
            </a:r>
            <a:r>
              <a:rPr lang="en-US" sz="1400" dirty="0" err="1" smtClean="0">
                <a:solidFill>
                  <a:srgbClr val="000000"/>
                </a:solidFill>
                <a:latin typeface="Times New Roman" pitchFamily="18" charset="0"/>
              </a:rPr>
              <a:t>Chernivtsi</a:t>
            </a:r>
            <a:r>
              <a:rPr lang="en-US" sz="1400" dirty="0" smtClean="0">
                <a:solidFill>
                  <a:srgbClr val="000000"/>
                </a:solidFill>
                <a:latin typeface="Times New Roman" pitchFamily="18" charset="0"/>
              </a:rPr>
              <a:t> is the one of the few Ukrainian cities with urban buildings of such quality</a:t>
            </a:r>
            <a:r>
              <a:rPr lang="uk-UA" sz="1400" dirty="0" smtClean="0">
                <a:solidFill>
                  <a:srgbClr val="000000"/>
                </a:solidFill>
                <a:latin typeface="Times New Roman" pitchFamily="18" charset="0"/>
              </a:rPr>
              <a:t>. </a:t>
            </a:r>
            <a:r>
              <a:rPr lang="en-US" sz="1400" dirty="0" smtClean="0">
                <a:solidFill>
                  <a:srgbClr val="000000"/>
                </a:solidFill>
                <a:latin typeface="Times New Roman" pitchFamily="18" charset="0"/>
              </a:rPr>
              <a:t>The tourist potential of the city is primarily due to the presence of a large number of monuments of various eras and ethnic cultures, a rich palette of local customs and rituals, traditional folk crafts</a:t>
            </a:r>
            <a:r>
              <a:rPr lang="uk-UA" sz="1400" dirty="0" smtClean="0">
                <a:solidFill>
                  <a:srgbClr val="000000"/>
                </a:solidFill>
                <a:latin typeface="Times New Roman" pitchFamily="18" charset="0"/>
              </a:rPr>
              <a:t>.</a:t>
            </a:r>
            <a:endParaRPr lang="uk-UA" sz="1400" dirty="0">
              <a:solidFill>
                <a:srgbClr val="000000"/>
              </a:solidFill>
              <a:latin typeface="Times New Roman" pitchFamily="18" charset="0"/>
            </a:endParaRPr>
          </a:p>
        </p:txBody>
      </p:sp>
      <p:sp>
        <p:nvSpPr>
          <p:cNvPr id="8" name="Заголовок 1"/>
          <p:cNvSpPr txBox="1">
            <a:spLocks/>
          </p:cNvSpPr>
          <p:nvPr/>
        </p:nvSpPr>
        <p:spPr>
          <a:xfrm>
            <a:off x="650558" y="2195736"/>
            <a:ext cx="5802778" cy="4393032"/>
          </a:xfrm>
          <a:prstGeom prst="rect">
            <a:avLst/>
          </a:prstGeom>
        </p:spPr>
        <p:txBody>
          <a:bodyPr vert="horz" lIns="91440" tIns="45720" rIns="91440" bIns="45720" rtlCol="0" anchor="t">
            <a:noAutofit/>
          </a:bodyPr>
          <a:lstStyle/>
          <a:p>
            <a:pPr algn="just">
              <a:tabLst>
                <a:tab pos="447675" algn="l"/>
              </a:tabLst>
            </a:pPr>
            <a:r>
              <a:rPr lang="en-US" sz="1400" dirty="0" smtClean="0">
                <a:solidFill>
                  <a:schemeClr val="bg1">
                    <a:lumMod val="50000"/>
                  </a:schemeClr>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The State Register of Architectural Monuments includes 689 monuments and objects of cultural heritage, 24 of which are of national importance</a:t>
            </a:r>
            <a:r>
              <a:rPr lang="uk-UA" sz="1400" dirty="0" smtClean="0">
                <a:solidFill>
                  <a:srgbClr val="000000"/>
                </a:solidFill>
                <a:latin typeface="Times New Roman" pitchFamily="18" charset="0"/>
                <a:cs typeface="Times New Roman" pitchFamily="18" charset="0"/>
              </a:rPr>
              <a:t>.</a:t>
            </a:r>
            <a:endParaRPr lang="en-US" sz="1400" dirty="0" smtClean="0">
              <a:solidFill>
                <a:srgbClr val="000000"/>
              </a:solidFill>
              <a:latin typeface="Times New Roman" pitchFamily="18" charset="0"/>
              <a:cs typeface="Times New Roman" pitchFamily="18" charset="0"/>
            </a:endParaRPr>
          </a:p>
          <a:p>
            <a:pPr algn="just">
              <a:tabLst>
                <a:tab pos="447675" algn="l"/>
              </a:tabLst>
            </a:pPr>
            <a:r>
              <a:rPr lang="en-US" sz="1400" dirty="0" smtClean="0">
                <a:solidFill>
                  <a:srgbClr val="000000"/>
                </a:solidFill>
                <a:latin typeface="Times New Roman" pitchFamily="18" charset="0"/>
                <a:cs typeface="Times New Roman" pitchFamily="18" charset="0"/>
              </a:rPr>
              <a:t>            The most popular sightseeing tour in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is the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 Uniqueness in Diversity”, with visiting tourist attractions of 5 squares, the former residence of metropolitans of Bukovina and Dalmatia (UNESCO protected monument), O. </a:t>
            </a:r>
            <a:r>
              <a:rPr lang="en-US" sz="1400" dirty="0" err="1" smtClean="0">
                <a:solidFill>
                  <a:srgbClr val="000000"/>
                </a:solidFill>
                <a:latin typeface="Times New Roman" pitchFamily="18" charset="0"/>
                <a:cs typeface="Times New Roman" pitchFamily="18" charset="0"/>
              </a:rPr>
              <a:t>Kobylianska</a:t>
            </a:r>
            <a:r>
              <a:rPr lang="en-US" sz="1400" dirty="0" smtClean="0">
                <a:solidFill>
                  <a:srgbClr val="000000"/>
                </a:solidFill>
                <a:latin typeface="Times New Roman" pitchFamily="18" charset="0"/>
                <a:cs typeface="Times New Roman" pitchFamily="18" charset="0"/>
              </a:rPr>
              <a:t> str., University str., Ukrainian str., Ruska str., etc. By the  tourists requests tour operators offer sightseeing tours programs in different directions, such as the history of the formation and life of the Armenian, Ukrainian, Jewish, Romanian, Russian, German, Polish communities of the city, etc.</a:t>
            </a:r>
          </a:p>
          <a:p>
            <a:pPr algn="just">
              <a:tabLst>
                <a:tab pos="447675" algn="l"/>
              </a:tabLst>
            </a:pPr>
            <a:r>
              <a:rPr lang="en-US" sz="1400" dirty="0" smtClean="0">
                <a:solidFill>
                  <a:srgbClr val="000000"/>
                </a:solidFill>
                <a:latin typeface="Times New Roman" pitchFamily="18" charset="0"/>
                <a:cs typeface="Times New Roman" pitchFamily="18" charset="0"/>
              </a:rPr>
              <a:t>	 </a:t>
            </a:r>
          </a:p>
          <a:p>
            <a:pPr algn="just">
              <a:tabLst>
                <a:tab pos="447675" algn="l"/>
              </a:tabLst>
            </a:pPr>
            <a:endParaRPr lang="en-US" sz="1400" dirty="0" smtClean="0">
              <a:solidFill>
                <a:srgbClr val="000000"/>
              </a:solidFill>
              <a:latin typeface="Times New Roman" pitchFamily="18" charset="0"/>
              <a:cs typeface="Times New Roman" pitchFamily="18" charset="0"/>
            </a:endParaRPr>
          </a:p>
          <a:p>
            <a:pPr algn="just">
              <a:tabLst>
                <a:tab pos="447675" algn="l"/>
              </a:tabLst>
            </a:pPr>
            <a:endParaRPr lang="en-US" sz="1400" dirty="0" smtClean="0">
              <a:solidFill>
                <a:srgbClr val="000000"/>
              </a:solidFill>
              <a:latin typeface="Times New Roman" pitchFamily="18" charset="0"/>
              <a:cs typeface="Times New Roman" pitchFamily="18" charset="0"/>
            </a:endParaRPr>
          </a:p>
          <a:p>
            <a:pPr algn="just">
              <a:tabLst>
                <a:tab pos="447675" algn="l"/>
              </a:tabLst>
            </a:pPr>
            <a:endParaRPr lang="en-US" sz="1400" dirty="0" smtClean="0">
              <a:solidFill>
                <a:srgbClr val="000000"/>
              </a:solidFill>
              <a:latin typeface="Times New Roman" pitchFamily="18" charset="0"/>
              <a:cs typeface="Times New Roman" pitchFamily="18" charset="0"/>
            </a:endParaRPr>
          </a:p>
          <a:p>
            <a:pPr algn="just">
              <a:tabLst>
                <a:tab pos="447675" algn="l"/>
              </a:tabLst>
            </a:pPr>
            <a:r>
              <a:rPr lang="en-US" sz="1400" dirty="0" smtClean="0">
                <a:solidFill>
                  <a:srgbClr val="000000"/>
                </a:solidFill>
                <a:latin typeface="Times New Roman" pitchFamily="18" charset="0"/>
                <a:cs typeface="Times New Roman" pitchFamily="18" charset="0"/>
              </a:rPr>
              <a:t> </a:t>
            </a:r>
            <a:r>
              <a:rPr lang="uk-UA" sz="1400" dirty="0" smtClean="0">
                <a:solidFill>
                  <a:schemeClr val="bg1">
                    <a:lumMod val="50000"/>
                  </a:schemeClr>
                </a:solidFill>
                <a:latin typeface="Times New Roman" pitchFamily="18" charset="0"/>
                <a:cs typeface="Times New Roman" pitchFamily="18" charset="0"/>
              </a:rPr>
              <a:t> </a:t>
            </a:r>
            <a:endParaRPr lang="uk-UA" sz="1400" dirty="0">
              <a:solidFill>
                <a:schemeClr val="bg1">
                  <a:lumMod val="50000"/>
                </a:schemeClr>
              </a:solidFill>
              <a:latin typeface="Times New Roman" pitchFamily="18" charset="0"/>
              <a:cs typeface="Times New Roman" pitchFamily="18" charset="0"/>
            </a:endParaRPr>
          </a:p>
          <a:p>
            <a:pPr algn="just">
              <a:tabLst>
                <a:tab pos="447675" algn="l"/>
              </a:tabLst>
            </a:pPr>
            <a:endParaRPr lang="uk-UA" sz="1400" dirty="0" smtClean="0">
              <a:solidFill>
                <a:schemeClr val="bg1">
                  <a:lumMod val="50000"/>
                </a:schemeClr>
              </a:solidFill>
              <a:latin typeface="Times New Roman" pitchFamily="18" charset="0"/>
              <a:cs typeface="Times New Roman" pitchFamily="18" charset="0"/>
            </a:endParaRPr>
          </a:p>
          <a:p>
            <a:pPr algn="just">
              <a:tabLst>
                <a:tab pos="447675" algn="l"/>
              </a:tabLst>
            </a:pPr>
            <a:endParaRPr lang="uk-UA" sz="1400" dirty="0" smtClean="0">
              <a:solidFill>
                <a:schemeClr val="bg1">
                  <a:lumMod val="50000"/>
                </a:schemeClr>
              </a:solidFill>
              <a:latin typeface="Times New Roman" pitchFamily="18" charset="0"/>
              <a:cs typeface="Times New Roman" pitchFamily="18" charset="0"/>
            </a:endParaRPr>
          </a:p>
          <a:p>
            <a:pPr algn="just">
              <a:tabLst>
                <a:tab pos="447675" algn="l"/>
              </a:tabLst>
            </a:pPr>
            <a:r>
              <a:rPr lang="uk-UA" sz="1400" dirty="0" smtClean="0">
                <a:solidFill>
                  <a:schemeClr val="bg1">
                    <a:lumMod val="50000"/>
                  </a:schemeClr>
                </a:solidFill>
                <a:latin typeface="Times New Roman" pitchFamily="18" charset="0"/>
                <a:cs typeface="Times New Roman" pitchFamily="18" charset="0"/>
              </a:rPr>
              <a:t> </a:t>
            </a:r>
            <a:endParaRPr lang="uk-UA" sz="1400" dirty="0">
              <a:solidFill>
                <a:schemeClr val="bg1">
                  <a:lumMod val="50000"/>
                </a:schemeClr>
              </a:solidFill>
              <a:latin typeface="Times New Roman" pitchFamily="18" charset="0"/>
              <a:cs typeface="Times New Roman" pitchFamily="18" charset="0"/>
            </a:endParaRPr>
          </a:p>
        </p:txBody>
      </p:sp>
      <p:sp>
        <p:nvSpPr>
          <p:cNvPr id="10" name="Заголовок 1"/>
          <p:cNvSpPr txBox="1">
            <a:spLocks/>
          </p:cNvSpPr>
          <p:nvPr/>
        </p:nvSpPr>
        <p:spPr>
          <a:xfrm>
            <a:off x="3714700" y="5148064"/>
            <a:ext cx="2577128" cy="2881409"/>
          </a:xfrm>
          <a:prstGeom prst="rect">
            <a:avLst/>
          </a:prstGeom>
        </p:spPr>
        <p:txBody>
          <a:bodyPr vert="horz" lIns="91440" tIns="45720" rIns="91440" bIns="45720" rtlCol="0" anchor="t">
            <a:normAutofit fontScale="97500"/>
          </a:bodyPr>
          <a:lstStyle/>
          <a:p>
            <a:pPr algn="just">
              <a:tabLst>
                <a:tab pos="447675" algn="l"/>
              </a:tabLst>
            </a:pPr>
            <a:endParaRPr lang="uk-UA" sz="1300" dirty="0">
              <a:solidFill>
                <a:schemeClr val="bg1">
                  <a:lumMod val="50000"/>
                </a:schemeClr>
              </a:solidFill>
              <a:latin typeface="Times New Roman" pitchFamily="18" charset="0"/>
              <a:cs typeface="Times New Roman" pitchFamily="18" charset="0"/>
            </a:endParaRPr>
          </a:p>
        </p:txBody>
      </p:sp>
      <p:sp>
        <p:nvSpPr>
          <p:cNvPr id="12" name="Заголовок 1"/>
          <p:cNvSpPr txBox="1">
            <a:spLocks/>
          </p:cNvSpPr>
          <p:nvPr/>
        </p:nvSpPr>
        <p:spPr>
          <a:xfrm>
            <a:off x="691734" y="5925493"/>
            <a:ext cx="5761602" cy="793177"/>
          </a:xfrm>
          <a:prstGeom prst="rect">
            <a:avLst/>
          </a:prstGeom>
        </p:spPr>
        <p:txBody>
          <a:bodyPr vert="horz" lIns="91440" tIns="45720" rIns="91440" bIns="45720" rtlCol="0" anchor="t">
            <a:noAutofit/>
          </a:bodyPr>
          <a:lstStyle/>
          <a:p>
            <a:pPr algn="just" defTabSz="447675"/>
            <a:endParaRPr lang="uk-UA" sz="1300" dirty="0">
              <a:solidFill>
                <a:schemeClr val="bg1">
                  <a:lumMod val="50000"/>
                </a:schemeClr>
              </a:solidFill>
              <a:latin typeface="Times New Roman" pitchFamily="18" charset="0"/>
              <a:cs typeface="Times New Roman" pitchFamily="18" charset="0"/>
            </a:endParaRPr>
          </a:p>
        </p:txBody>
      </p:sp>
      <p:pic>
        <p:nvPicPr>
          <p:cNvPr id="1026" name="Picture 2" descr="C:\Users\1\Desktop\Нуна на паспорт\расходники\plosha-philarmoniji-chernivtzi2.jpg"/>
          <p:cNvPicPr>
            <a:picLocks noChangeAspect="1" noChangeArrowheads="1"/>
          </p:cNvPicPr>
          <p:nvPr/>
        </p:nvPicPr>
        <p:blipFill>
          <a:blip r:embed="rId2" cstate="print"/>
          <a:srcRect/>
          <a:stretch>
            <a:fillRect/>
          </a:stretch>
        </p:blipFill>
        <p:spPr bwMode="auto">
          <a:xfrm>
            <a:off x="692696" y="4644008"/>
            <a:ext cx="2592288" cy="1826190"/>
          </a:xfrm>
          <a:prstGeom prst="rect">
            <a:avLst/>
          </a:prstGeom>
          <a:noFill/>
          <a:scene3d>
            <a:camera prst="orthographicFront"/>
            <a:lightRig rig="threePt" dir="t"/>
          </a:scene3d>
          <a:sp3d>
            <a:bevelT prst="slope"/>
          </a:sp3d>
        </p:spPr>
      </p:pic>
      <p:pic>
        <p:nvPicPr>
          <p:cNvPr id="2051" name="Picture 3" descr="C:\Documents and Settings\invest4\Рабочий стол\Нуна на паспорт\расходники\унеів0.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29143" y="6718670"/>
            <a:ext cx="5761602" cy="1938338"/>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56" y="785786"/>
            <a:ext cx="5486400" cy="3500463"/>
          </a:xfrm>
        </p:spPr>
        <p:txBody>
          <a:bodyPr anchor="t">
            <a:normAutofit/>
          </a:bodyPr>
          <a:lstStyle/>
          <a:p>
            <a:pPr defTabSz="447675"/>
            <a:r>
              <a:rPr lang="uk-UA" sz="1300" dirty="0" smtClean="0">
                <a:solidFill>
                  <a:schemeClr val="bg1">
                    <a:lumMod val="50000"/>
                  </a:schemeClr>
                </a:solidFill>
                <a:latin typeface="Times New Roman" pitchFamily="18" charset="0"/>
                <a:cs typeface="Times New Roman" pitchFamily="18" charset="0"/>
              </a:rPr>
              <a:t>	</a:t>
            </a:r>
            <a:r>
              <a:rPr lang="en-US" sz="1300" dirty="0" smtClean="0">
                <a:solidFill>
                  <a:srgbClr val="000000"/>
                </a:solidFill>
                <a:latin typeface="Times New Roman" pitchFamily="18" charset="0"/>
                <a:cs typeface="Times New Roman" pitchFamily="18" charset="0"/>
              </a:rPr>
              <a:t> Also there are 9 thematic city tours</a:t>
            </a:r>
            <a:r>
              <a:rPr lang="uk-UA" sz="1300" dirty="0" smtClean="0">
                <a:solidFill>
                  <a:srgbClr val="000000"/>
                </a:solidFill>
                <a:latin typeface="Times New Roman" pitchFamily="18" charset="0"/>
                <a:cs typeface="Times New Roman" pitchFamily="18" charset="0"/>
              </a:rPr>
              <a:t>: </a:t>
            </a:r>
            <a:endParaRPr lang="ru-RU" sz="1300" dirty="0">
              <a:solidFill>
                <a:srgbClr val="000000"/>
              </a:solidFill>
              <a:latin typeface="Times New Roman" pitchFamily="18" charset="0"/>
              <a:cs typeface="Times New Roman" pitchFamily="18" charset="0"/>
            </a:endParaRPr>
          </a:p>
        </p:txBody>
      </p:sp>
      <p:graphicFrame>
        <p:nvGraphicFramePr>
          <p:cNvPr id="5" name="Содержимое 4"/>
          <p:cNvGraphicFramePr>
            <a:graphicFrameLocks noGrp="1"/>
          </p:cNvGraphicFramePr>
          <p:nvPr>
            <p:ph idx="1"/>
            <p:extLst>
              <p:ext uri="{D42A27DB-BD31-4B8C-83A1-F6EECF244321}">
                <p14:modId xmlns="" xmlns:p14="http://schemas.microsoft.com/office/powerpoint/2010/main" val="3094229836"/>
              </p:ext>
            </p:extLst>
          </p:nvPr>
        </p:nvGraphicFramePr>
        <p:xfrm>
          <a:off x="3068960" y="1403648"/>
          <a:ext cx="3203234" cy="3353613"/>
        </p:xfrm>
        <a:graphic>
          <a:graphicData uri="http://schemas.openxmlformats.org/drawingml/2006/table">
            <a:tbl>
              <a:tblPr firstRow="1" bandRow="1">
                <a:tableStyleId>{5C22544A-7EE6-4342-B048-85BDC9FD1C3A}</a:tableStyleId>
              </a:tblPr>
              <a:tblGrid>
                <a:gridCol w="394769"/>
                <a:gridCol w="2808465"/>
              </a:tblGrid>
              <a:tr h="457417">
                <a:tc>
                  <a:txBody>
                    <a:bodyPr/>
                    <a:lstStyle/>
                    <a:p>
                      <a:pPr algn="ctr"/>
                      <a:r>
                        <a:rPr lang="uk-UA" sz="1100" b="0" dirty="0" smtClean="0">
                          <a:latin typeface="Times New Roman" pitchFamily="18" charset="0"/>
                          <a:cs typeface="Times New Roman" pitchFamily="18" charset="0"/>
                        </a:rPr>
                        <a:t>1</a:t>
                      </a:r>
                      <a:endParaRPr lang="ru-RU" sz="1100" b="0" dirty="0">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solidFill>
                      <a:schemeClr val="accent5">
                        <a:lumMod val="75000"/>
                      </a:schemeClr>
                    </a:solidFill>
                  </a:tcPr>
                </a:tc>
                <a:tc>
                  <a:txBody>
                    <a:bodyPr/>
                    <a:lstStyle/>
                    <a:p>
                      <a:pPr algn="l"/>
                      <a:r>
                        <a:rPr lang="en-US" sz="1100" b="0" kern="1200" dirty="0" smtClean="0">
                          <a:solidFill>
                            <a:schemeClr val="lt1"/>
                          </a:solidFill>
                          <a:latin typeface="Times New Roman" pitchFamily="18" charset="0"/>
                          <a:ea typeface="+mn-ea"/>
                          <a:cs typeface="Times New Roman" pitchFamily="18" charset="0"/>
                        </a:rPr>
                        <a:t>The Ensemble of Residences of Metropolitans of Bukovina and Dalmatia is a UNESCO monument</a:t>
                      </a:r>
                      <a:endParaRPr lang="ru-RU" sz="1100" b="0" dirty="0">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solidFill>
                      <a:schemeClr val="accent5">
                        <a:lumMod val="75000"/>
                      </a:schemeClr>
                    </a:solidFill>
                  </a:tcPr>
                </a:tc>
              </a:tr>
              <a:tr h="333219">
                <a:tc>
                  <a:txBody>
                    <a:bodyPr/>
                    <a:lstStyle/>
                    <a:p>
                      <a:pPr algn="ctr"/>
                      <a:r>
                        <a:rPr lang="uk-UA" sz="1100" b="0" dirty="0" smtClean="0">
                          <a:solidFill>
                            <a:srgbClr val="000000"/>
                          </a:solidFill>
                          <a:latin typeface="Times New Roman" pitchFamily="18" charset="0"/>
                          <a:cs typeface="Times New Roman" pitchFamily="18" charset="0"/>
                        </a:rPr>
                        <a:t>2</a:t>
                      </a:r>
                      <a:endParaRPr lang="ru-RU" sz="1100" b="0" dirty="0">
                        <a:solidFill>
                          <a:srgbClr val="000000"/>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kern="1200" dirty="0" smtClean="0">
                          <a:solidFill>
                            <a:srgbClr val="000000"/>
                          </a:solidFill>
                          <a:latin typeface="Times New Roman" pitchFamily="18" charset="0"/>
                          <a:ea typeface="+mn-ea"/>
                          <a:cs typeface="Times New Roman" pitchFamily="18" charset="0"/>
                        </a:rPr>
                        <a:t>Ensemble of the Olga </a:t>
                      </a:r>
                      <a:r>
                        <a:rPr lang="en-US" sz="1100" b="0" kern="1200" dirty="0" err="1" smtClean="0">
                          <a:solidFill>
                            <a:srgbClr val="000000"/>
                          </a:solidFill>
                          <a:latin typeface="Times New Roman" pitchFamily="18" charset="0"/>
                          <a:ea typeface="+mn-ea"/>
                          <a:cs typeface="Times New Roman" pitchFamily="18" charset="0"/>
                        </a:rPr>
                        <a:t>Kobylianska</a:t>
                      </a:r>
                      <a:r>
                        <a:rPr lang="en-US" sz="1100" b="0" kern="1200" dirty="0" smtClean="0">
                          <a:solidFill>
                            <a:srgbClr val="000000"/>
                          </a:solidFill>
                          <a:latin typeface="Times New Roman" pitchFamily="18" charset="0"/>
                          <a:ea typeface="+mn-ea"/>
                          <a:cs typeface="Times New Roman" pitchFamily="18" charset="0"/>
                        </a:rPr>
                        <a:t> street</a:t>
                      </a:r>
                      <a:endParaRPr lang="ru-RU" sz="11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solidFill>
                      <a:schemeClr val="accent3">
                        <a:lumMod val="40000"/>
                        <a:lumOff val="60000"/>
                      </a:schemeClr>
                    </a:solidFill>
                  </a:tcPr>
                </a:tc>
              </a:tr>
              <a:tr h="333219">
                <a:tc>
                  <a:txBody>
                    <a:bodyPr/>
                    <a:lstStyle/>
                    <a:p>
                      <a:pPr algn="ctr"/>
                      <a:r>
                        <a:rPr lang="uk-UA" sz="1100" b="0" dirty="0" smtClean="0">
                          <a:solidFill>
                            <a:schemeClr val="tx1"/>
                          </a:solidFill>
                          <a:latin typeface="Times New Roman" pitchFamily="18" charset="0"/>
                          <a:cs typeface="Times New Roman" pitchFamily="18" charset="0"/>
                        </a:rPr>
                        <a:t>3</a:t>
                      </a:r>
                      <a:endParaRPr lang="ru-RU" sz="1100" b="0" dirty="0">
                        <a:solidFill>
                          <a:schemeClr val="tx1"/>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kern="1200" dirty="0" smtClean="0">
                          <a:solidFill>
                            <a:schemeClr val="tx1"/>
                          </a:solidFill>
                          <a:latin typeface="Times New Roman" pitchFamily="18" charset="0"/>
                          <a:ea typeface="+mn-ea"/>
                          <a:cs typeface="Times New Roman" pitchFamily="18" charset="0"/>
                        </a:rPr>
                        <a:t>Religious buildings and monasteries of </a:t>
                      </a:r>
                      <a:r>
                        <a:rPr lang="en-US" sz="1100" b="0" kern="1200" dirty="0" err="1" smtClean="0">
                          <a:solidFill>
                            <a:schemeClr val="tx1"/>
                          </a:solidFill>
                          <a:latin typeface="Times New Roman" pitchFamily="18" charset="0"/>
                          <a:ea typeface="+mn-ea"/>
                          <a:cs typeface="Times New Roman" pitchFamily="18" charset="0"/>
                        </a:rPr>
                        <a:t>Chernivtsi</a:t>
                      </a:r>
                      <a:endParaRPr lang="ru-RU" sz="1100" b="0" dirty="0">
                        <a:solidFill>
                          <a:schemeClr val="tx1"/>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solidFill>
                      <a:schemeClr val="accent5">
                        <a:lumMod val="75000"/>
                      </a:schemeClr>
                    </a:solidFill>
                  </a:tcPr>
                </a:tc>
              </a:tr>
              <a:tr h="333219">
                <a:tc>
                  <a:txBody>
                    <a:bodyPr/>
                    <a:lstStyle/>
                    <a:p>
                      <a:pPr algn="ctr"/>
                      <a:r>
                        <a:rPr lang="uk-UA" sz="1100" b="0" dirty="0" smtClean="0">
                          <a:solidFill>
                            <a:srgbClr val="000000"/>
                          </a:solidFill>
                          <a:latin typeface="Times New Roman" pitchFamily="18" charset="0"/>
                          <a:cs typeface="Times New Roman" pitchFamily="18" charset="0"/>
                        </a:rPr>
                        <a:t>4</a:t>
                      </a:r>
                      <a:endParaRPr lang="ru-RU" sz="1100" b="0" dirty="0">
                        <a:solidFill>
                          <a:srgbClr val="000000"/>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b="0" kern="1200" dirty="0" smtClean="0">
                          <a:solidFill>
                            <a:srgbClr val="000000"/>
                          </a:solidFill>
                          <a:latin typeface="Times New Roman" pitchFamily="18" charset="0"/>
                          <a:ea typeface="+mn-ea"/>
                          <a:cs typeface="Times New Roman" pitchFamily="18" charset="0"/>
                        </a:rPr>
                        <a:t>Literary </a:t>
                      </a:r>
                      <a:r>
                        <a:rPr lang="en-AU" sz="1100" b="0" kern="1200" dirty="0" err="1" smtClean="0">
                          <a:solidFill>
                            <a:srgbClr val="000000"/>
                          </a:solidFill>
                          <a:latin typeface="Times New Roman" pitchFamily="18" charset="0"/>
                          <a:ea typeface="+mn-ea"/>
                          <a:cs typeface="Times New Roman" pitchFamily="18" charset="0"/>
                        </a:rPr>
                        <a:t>Chernivtsi</a:t>
                      </a:r>
                      <a:endParaRPr lang="ru-RU" sz="1100" b="0" kern="1200" dirty="0" smtClean="0">
                        <a:solidFill>
                          <a:srgbClr val="000000"/>
                        </a:solidFill>
                        <a:latin typeface="Times New Roman" pitchFamily="18" charset="0"/>
                        <a:ea typeface="+mn-ea"/>
                        <a:cs typeface="Times New Roman" pitchFamily="18" charset="0"/>
                      </a:endParaRPr>
                    </a:p>
                  </a:txBody>
                  <a:tcPr anchor="ctr">
                    <a:lnL w="38100" cap="flat" cmpd="sng" algn="ctr">
                      <a:solidFill>
                        <a:schemeClr val="tx1"/>
                      </a:solidFill>
                      <a:prstDash val="solid"/>
                      <a:round/>
                      <a:headEnd type="none" w="med" len="med"/>
                      <a:tailEnd type="none" w="med" len="med"/>
                    </a:lnL>
                    <a:solidFill>
                      <a:schemeClr val="accent3">
                        <a:lumMod val="40000"/>
                        <a:lumOff val="60000"/>
                      </a:schemeClr>
                    </a:solidFill>
                  </a:tcPr>
                </a:tc>
              </a:tr>
              <a:tr h="333219">
                <a:tc>
                  <a:txBody>
                    <a:bodyPr/>
                    <a:lstStyle/>
                    <a:p>
                      <a:pPr algn="ctr"/>
                      <a:r>
                        <a:rPr lang="uk-UA" sz="1100" b="0" dirty="0" smtClean="0">
                          <a:solidFill>
                            <a:schemeClr val="tx1"/>
                          </a:solidFill>
                          <a:latin typeface="Times New Roman" pitchFamily="18" charset="0"/>
                          <a:cs typeface="Times New Roman" pitchFamily="18" charset="0"/>
                        </a:rPr>
                        <a:t>5</a:t>
                      </a:r>
                      <a:endParaRPr lang="ru-RU" sz="1100" b="0" dirty="0">
                        <a:solidFill>
                          <a:schemeClr val="tx1"/>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b="0" kern="1200" dirty="0" smtClean="0">
                          <a:solidFill>
                            <a:schemeClr val="tx1"/>
                          </a:solidFill>
                          <a:latin typeface="Times New Roman" pitchFamily="18" charset="0"/>
                          <a:ea typeface="+mn-ea"/>
                          <a:cs typeface="Times New Roman" pitchFamily="18" charset="0"/>
                        </a:rPr>
                        <a:t>Musical </a:t>
                      </a:r>
                      <a:r>
                        <a:rPr lang="en-AU" sz="1100" b="0" kern="1200" dirty="0" err="1" smtClean="0">
                          <a:solidFill>
                            <a:schemeClr val="tx1"/>
                          </a:solidFill>
                          <a:latin typeface="Times New Roman" pitchFamily="18" charset="0"/>
                          <a:ea typeface="+mn-ea"/>
                          <a:cs typeface="Times New Roman" pitchFamily="18" charset="0"/>
                        </a:rPr>
                        <a:t>Chernivtsi</a:t>
                      </a:r>
                      <a:endParaRPr lang="ru-RU" sz="1100" b="0" kern="1200" dirty="0" smtClean="0">
                        <a:solidFill>
                          <a:schemeClr val="tx1"/>
                        </a:solidFill>
                        <a:latin typeface="Times New Roman" pitchFamily="18" charset="0"/>
                        <a:ea typeface="+mn-ea"/>
                        <a:cs typeface="Times New Roman" pitchFamily="18" charset="0"/>
                      </a:endParaRPr>
                    </a:p>
                  </a:txBody>
                  <a:tcPr anchor="ctr">
                    <a:lnL w="38100" cap="flat" cmpd="sng" algn="ctr">
                      <a:solidFill>
                        <a:schemeClr val="tx1"/>
                      </a:solidFill>
                      <a:prstDash val="solid"/>
                      <a:round/>
                      <a:headEnd type="none" w="med" len="med"/>
                      <a:tailEnd type="none" w="med" len="med"/>
                    </a:lnL>
                    <a:solidFill>
                      <a:schemeClr val="accent5">
                        <a:lumMod val="75000"/>
                      </a:schemeClr>
                    </a:solidFill>
                  </a:tcPr>
                </a:tc>
              </a:tr>
              <a:tr h="333219">
                <a:tc>
                  <a:txBody>
                    <a:bodyPr/>
                    <a:lstStyle/>
                    <a:p>
                      <a:pPr algn="ctr"/>
                      <a:r>
                        <a:rPr lang="uk-UA" sz="1100" b="0" dirty="0" smtClean="0">
                          <a:solidFill>
                            <a:srgbClr val="000000"/>
                          </a:solidFill>
                          <a:latin typeface="Times New Roman" pitchFamily="18" charset="0"/>
                          <a:cs typeface="Times New Roman" pitchFamily="18" charset="0"/>
                        </a:rPr>
                        <a:t>6</a:t>
                      </a:r>
                      <a:endParaRPr lang="ru-RU" sz="1100" b="0" dirty="0">
                        <a:solidFill>
                          <a:srgbClr val="000000"/>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solidFill>
                      <a:schemeClr val="accent3">
                        <a:lumMod val="40000"/>
                        <a:lumOff val="60000"/>
                      </a:schemeClr>
                    </a:solidFill>
                  </a:tcPr>
                </a:tc>
                <a:tc>
                  <a:txBody>
                    <a:bodyPr/>
                    <a:lstStyle/>
                    <a:p>
                      <a:pPr algn="l"/>
                      <a:r>
                        <a:rPr lang="en-US" sz="1100" b="0" kern="1200" dirty="0" err="1" smtClean="0">
                          <a:solidFill>
                            <a:srgbClr val="000000"/>
                          </a:solidFill>
                          <a:latin typeface="Times New Roman" pitchFamily="18" charset="0"/>
                          <a:ea typeface="+mn-ea"/>
                          <a:cs typeface="Times New Roman" pitchFamily="18" charset="0"/>
                        </a:rPr>
                        <a:t>Chernivtsi</a:t>
                      </a:r>
                      <a:r>
                        <a:rPr lang="en-US" sz="1100" b="0" kern="1200" dirty="0" smtClean="0">
                          <a:solidFill>
                            <a:srgbClr val="000000"/>
                          </a:solidFill>
                          <a:latin typeface="Times New Roman" pitchFamily="18" charset="0"/>
                          <a:ea typeface="+mn-ea"/>
                          <a:cs typeface="Times New Roman" pitchFamily="18" charset="0"/>
                        </a:rPr>
                        <a:t> is a City of Tolerance</a:t>
                      </a:r>
                      <a:endParaRPr lang="ru-RU" sz="11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solidFill>
                      <a:schemeClr val="accent3">
                        <a:lumMod val="40000"/>
                        <a:lumOff val="60000"/>
                      </a:schemeClr>
                    </a:solidFill>
                  </a:tcPr>
                </a:tc>
              </a:tr>
              <a:tr h="333219">
                <a:tc>
                  <a:txBody>
                    <a:bodyPr/>
                    <a:lstStyle/>
                    <a:p>
                      <a:pPr algn="ctr"/>
                      <a:r>
                        <a:rPr lang="uk-UA" sz="1100" b="0" dirty="0" smtClean="0">
                          <a:solidFill>
                            <a:schemeClr val="tx1"/>
                          </a:solidFill>
                          <a:latin typeface="Times New Roman" pitchFamily="18" charset="0"/>
                          <a:cs typeface="Times New Roman" pitchFamily="18" charset="0"/>
                        </a:rPr>
                        <a:t>7</a:t>
                      </a:r>
                      <a:endParaRPr lang="ru-RU" sz="1100" b="0" dirty="0">
                        <a:solidFill>
                          <a:schemeClr val="tx1"/>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solidFill>
                      <a:schemeClr val="accent5">
                        <a:lumMod val="75000"/>
                      </a:schemeClr>
                    </a:solidFill>
                  </a:tcPr>
                </a:tc>
                <a:tc>
                  <a:txBody>
                    <a:bodyPr/>
                    <a:lstStyle/>
                    <a:p>
                      <a:pPr algn="l"/>
                      <a:r>
                        <a:rPr lang="en-US" sz="1100" b="0" kern="1200" dirty="0" smtClean="0">
                          <a:solidFill>
                            <a:schemeClr val="tx1"/>
                          </a:solidFill>
                          <a:latin typeface="Times New Roman" pitchFamily="18" charset="0"/>
                          <a:ea typeface="+mn-ea"/>
                          <a:cs typeface="Times New Roman" pitchFamily="18" charset="0"/>
                        </a:rPr>
                        <a:t>An evening walk across </a:t>
                      </a:r>
                      <a:r>
                        <a:rPr lang="en-US" sz="1100" b="0" kern="1200" dirty="0" err="1" smtClean="0">
                          <a:solidFill>
                            <a:schemeClr val="tx1"/>
                          </a:solidFill>
                          <a:latin typeface="Times New Roman" pitchFamily="18" charset="0"/>
                          <a:ea typeface="+mn-ea"/>
                          <a:cs typeface="Times New Roman" pitchFamily="18" charset="0"/>
                        </a:rPr>
                        <a:t>Chernivtsi</a:t>
                      </a:r>
                      <a:endParaRPr lang="ru-RU" sz="1100" b="0" dirty="0">
                        <a:solidFill>
                          <a:schemeClr val="tx1"/>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solidFill>
                      <a:schemeClr val="accent5">
                        <a:lumMod val="75000"/>
                      </a:schemeClr>
                    </a:solidFill>
                  </a:tcPr>
                </a:tc>
              </a:tr>
              <a:tr h="333219">
                <a:tc>
                  <a:txBody>
                    <a:bodyPr/>
                    <a:lstStyle/>
                    <a:p>
                      <a:pPr algn="ctr"/>
                      <a:r>
                        <a:rPr lang="uk-UA" sz="1100" b="0" dirty="0" smtClean="0">
                          <a:solidFill>
                            <a:srgbClr val="000000"/>
                          </a:solidFill>
                          <a:latin typeface="Times New Roman" pitchFamily="18" charset="0"/>
                          <a:cs typeface="Times New Roman" pitchFamily="18" charset="0"/>
                        </a:rPr>
                        <a:t>8</a:t>
                      </a:r>
                      <a:endParaRPr lang="ru-RU" sz="1100" b="0" dirty="0">
                        <a:solidFill>
                          <a:srgbClr val="000000"/>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solidFill>
                      <a:schemeClr val="accent3">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kern="1200" dirty="0" err="1" smtClean="0">
                          <a:solidFill>
                            <a:srgbClr val="000000"/>
                          </a:solidFill>
                          <a:latin typeface="Times New Roman" pitchFamily="18" charset="0"/>
                          <a:ea typeface="+mn-ea"/>
                          <a:cs typeface="Times New Roman" pitchFamily="18" charset="0"/>
                        </a:rPr>
                        <a:t>Chernivtsi</a:t>
                      </a:r>
                      <a:r>
                        <a:rPr lang="en-US" sz="1100" b="0" kern="1200" dirty="0" smtClean="0">
                          <a:solidFill>
                            <a:srgbClr val="000000"/>
                          </a:solidFill>
                          <a:latin typeface="Times New Roman" pitchFamily="18" charset="0"/>
                          <a:ea typeface="+mn-ea"/>
                          <a:cs typeface="Times New Roman" pitchFamily="18" charset="0"/>
                        </a:rPr>
                        <a:t> with a taste of coffee</a:t>
                      </a:r>
                      <a:endParaRPr lang="ru-RU" sz="1100" b="0" kern="1200" dirty="0" smtClean="0">
                        <a:solidFill>
                          <a:srgbClr val="000000"/>
                        </a:solidFill>
                        <a:latin typeface="Times New Roman" pitchFamily="18" charset="0"/>
                        <a:ea typeface="+mn-ea"/>
                        <a:cs typeface="Times New Roman" pitchFamily="18" charset="0"/>
                      </a:endParaRPr>
                    </a:p>
                  </a:txBody>
                  <a:tcPr anchor="ctr">
                    <a:lnL w="38100" cap="flat" cmpd="sng" algn="ctr">
                      <a:solidFill>
                        <a:schemeClr val="tx1"/>
                      </a:solidFill>
                      <a:prstDash val="solid"/>
                      <a:round/>
                      <a:headEnd type="none" w="med" len="med"/>
                      <a:tailEnd type="none" w="med" len="med"/>
                    </a:lnL>
                    <a:solidFill>
                      <a:schemeClr val="accent3">
                        <a:lumMod val="40000"/>
                        <a:lumOff val="60000"/>
                      </a:schemeClr>
                    </a:solidFill>
                  </a:tcPr>
                </a:tc>
              </a:tr>
              <a:tr h="333219">
                <a:tc>
                  <a:txBody>
                    <a:bodyPr/>
                    <a:lstStyle/>
                    <a:p>
                      <a:pPr algn="ctr"/>
                      <a:r>
                        <a:rPr lang="uk-UA" sz="1100" b="0" dirty="0" smtClean="0">
                          <a:solidFill>
                            <a:schemeClr val="tx1"/>
                          </a:solidFill>
                          <a:latin typeface="Times New Roman" pitchFamily="18" charset="0"/>
                          <a:cs typeface="Times New Roman" pitchFamily="18" charset="0"/>
                        </a:rPr>
                        <a:t>10</a:t>
                      </a:r>
                      <a:endParaRPr lang="ru-RU" sz="1100" b="0" dirty="0">
                        <a:solidFill>
                          <a:schemeClr val="tx1"/>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solidFill>
                      <a:schemeClr val="accent5">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100" b="0" kern="1200" dirty="0" smtClean="0">
                          <a:solidFill>
                            <a:schemeClr val="tx1"/>
                          </a:solidFill>
                          <a:latin typeface="Times New Roman" pitchFamily="18" charset="0"/>
                          <a:ea typeface="+mn-ea"/>
                          <a:cs typeface="Times New Roman" pitchFamily="18" charset="0"/>
                        </a:rPr>
                        <a:t>Jewish </a:t>
                      </a:r>
                      <a:r>
                        <a:rPr lang="en-AU" sz="1100" b="0" kern="1200" dirty="0" err="1" smtClean="0">
                          <a:solidFill>
                            <a:schemeClr val="tx1"/>
                          </a:solidFill>
                          <a:latin typeface="Times New Roman" pitchFamily="18" charset="0"/>
                          <a:ea typeface="+mn-ea"/>
                          <a:cs typeface="Times New Roman" pitchFamily="18" charset="0"/>
                        </a:rPr>
                        <a:t>Chernivtsi</a:t>
                      </a:r>
                      <a:endParaRPr lang="ru-RU" sz="1100" b="0" kern="1200" dirty="0" smtClean="0">
                        <a:solidFill>
                          <a:schemeClr val="tx1"/>
                        </a:solidFill>
                        <a:latin typeface="Times New Roman" pitchFamily="18" charset="0"/>
                        <a:ea typeface="+mn-ea"/>
                        <a:cs typeface="Times New Roman" pitchFamily="18" charset="0"/>
                      </a:endParaRPr>
                    </a:p>
                  </a:txBody>
                  <a:tcPr anchor="ctr">
                    <a:lnL w="38100" cap="flat" cmpd="sng" algn="ctr">
                      <a:solidFill>
                        <a:schemeClr val="tx1"/>
                      </a:solidFill>
                      <a:prstDash val="solid"/>
                      <a:round/>
                      <a:headEnd type="none" w="med" len="med"/>
                      <a:tailEnd type="none" w="med" len="med"/>
                    </a:lnL>
                    <a:solidFill>
                      <a:schemeClr val="accent5">
                        <a:lumMod val="75000"/>
                      </a:schemeClr>
                    </a:solidFill>
                  </a:tcPr>
                </a:tc>
              </a:tr>
            </a:tbl>
          </a:graphicData>
        </a:graphic>
      </p:graphicFrame>
      <p:sp>
        <p:nvSpPr>
          <p:cNvPr id="6" name="Заголовок 1"/>
          <p:cNvSpPr txBox="1">
            <a:spLocks/>
          </p:cNvSpPr>
          <p:nvPr/>
        </p:nvSpPr>
        <p:spPr>
          <a:xfrm>
            <a:off x="580236" y="4716016"/>
            <a:ext cx="5760954" cy="1512167"/>
          </a:xfrm>
          <a:prstGeom prst="rect">
            <a:avLst/>
          </a:prstGeom>
        </p:spPr>
        <p:txBody>
          <a:bodyPr vert="horz" lIns="91440" tIns="45720" rIns="91440" bIns="45720" rtlCol="0" anchor="t">
            <a:normAutofit/>
          </a:bodyPr>
          <a:lstStyle/>
          <a:p>
            <a:pPr lvl="0" algn="just" defTabSz="447675">
              <a:spcBef>
                <a:spcPct val="0"/>
              </a:spcBef>
            </a:pPr>
            <a:r>
              <a:rPr kumimoji="0" lang="uk-UA" sz="1400" b="0" i="0" u="none" strike="noStrike" kern="1200" cap="none" spc="0" normalizeH="0" baseline="0" noProof="0" dirty="0" smtClean="0">
                <a:ln>
                  <a:noFill/>
                </a:ln>
                <a:solidFill>
                  <a:schemeClr val="bg1">
                    <a:lumMod val="50000"/>
                  </a:schemeClr>
                </a:solidFill>
                <a:effectLst/>
                <a:uLnTx/>
                <a:uFillTx/>
                <a:latin typeface="Times New Roman" pitchFamily="18" charset="0"/>
                <a:ea typeface="+mj-ea"/>
                <a:cs typeface="Times New Roman" pitchFamily="18" charset="0"/>
              </a:rPr>
              <a:t>	</a:t>
            </a:r>
            <a:r>
              <a:rPr lang="en-US" sz="1400" dirty="0" smtClean="0">
                <a:solidFill>
                  <a:srgbClr val="000000"/>
                </a:solidFill>
                <a:latin typeface="Times New Roman" pitchFamily="18" charset="0"/>
                <a:cs typeface="Times New Roman" pitchFamily="18" charset="0"/>
              </a:rPr>
              <a:t>The city has a well-developed network of hotel services - more than 1340 seats in hotel rooms from ordinary to luxury. In the city you can taste Ukrainian, Romanian, Italian, German, Turkish, Georgian, Chinese and Korean cuisine.</a:t>
            </a:r>
            <a:endParaRPr lang="uk-UA" sz="1400" dirty="0" smtClean="0">
              <a:solidFill>
                <a:srgbClr val="000000"/>
              </a:solidFill>
              <a:latin typeface="Times New Roman" pitchFamily="18" charset="0"/>
              <a:cs typeface="Times New Roman" pitchFamily="18" charset="0"/>
            </a:endParaRPr>
          </a:p>
          <a:p>
            <a:pPr lvl="0" algn="just" defTabSz="447675">
              <a:spcBef>
                <a:spcPct val="0"/>
              </a:spcBef>
            </a:pPr>
            <a:r>
              <a:rPr kumimoji="0" lang="uk-UA" sz="1400" b="0" i="0" u="none" strike="noStrike" kern="1200" cap="none" spc="0" normalizeH="0" baseline="0" noProof="0" dirty="0" smtClean="0">
                <a:ln>
                  <a:noFill/>
                </a:ln>
                <a:solidFill>
                  <a:srgbClr val="000000"/>
                </a:solidFill>
                <a:effectLst/>
                <a:uLnTx/>
                <a:uFillTx/>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 As of </a:t>
            </a:r>
            <a:r>
              <a:rPr lang="en-US" sz="1400" dirty="0" smtClean="0">
                <a:solidFill>
                  <a:srgbClr val="000000"/>
                </a:solidFill>
                <a:latin typeface="Times New Roman" pitchFamily="18" charset="0"/>
                <a:ea typeface="+mj-ea"/>
                <a:cs typeface="Times New Roman" pitchFamily="18" charset="0"/>
              </a:rPr>
              <a:t>01.01.20</a:t>
            </a:r>
            <a:r>
              <a:rPr lang="uk-UA" sz="1400" dirty="0" smtClean="0">
                <a:solidFill>
                  <a:srgbClr val="000000"/>
                </a:solidFill>
                <a:latin typeface="Times New Roman" pitchFamily="18" charset="0"/>
                <a:ea typeface="+mj-ea"/>
                <a:cs typeface="Times New Roman" pitchFamily="18" charset="0"/>
              </a:rPr>
              <a:t>20</a:t>
            </a:r>
            <a:r>
              <a:rPr lang="en-US" sz="140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more than 30 hotels are operating in </a:t>
            </a:r>
            <a:r>
              <a:rPr lang="en-US" sz="1400" dirty="0" err="1" smtClean="0">
                <a:solidFill>
                  <a:srgbClr val="000000"/>
                </a:solidFill>
                <a:latin typeface="Times New Roman" pitchFamily="18" charset="0"/>
                <a:ea typeface="+mj-ea"/>
                <a:cs typeface="Times New Roman" pitchFamily="18" charset="0"/>
              </a:rPr>
              <a:t>Chernivtsi</a:t>
            </a:r>
            <a:r>
              <a:rPr lang="en-US" sz="1400" dirty="0" smtClean="0">
                <a:solidFill>
                  <a:srgbClr val="000000"/>
                </a:solidFill>
                <a:latin typeface="Times New Roman" pitchFamily="18" charset="0"/>
                <a:ea typeface="+mj-ea"/>
                <a:cs typeface="Times New Roman" pitchFamily="18" charset="0"/>
              </a:rPr>
              <a:t>.</a:t>
            </a:r>
            <a:endParaRPr kumimoji="0" lang="uk-UA" sz="1400" b="0" i="0" u="none" strike="noStrike" kern="1200" cap="none" spc="0" normalizeH="0" noProof="0" dirty="0" smtClean="0">
              <a:ln>
                <a:noFill/>
              </a:ln>
              <a:solidFill>
                <a:srgbClr val="000000"/>
              </a:solidFill>
              <a:effectLst/>
              <a:uLnTx/>
              <a:uFillTx/>
              <a:latin typeface="Times New Roman" pitchFamily="18" charset="0"/>
              <a:ea typeface="+mj-ea"/>
              <a:cs typeface="Times New Roman" pitchFamily="18" charset="0"/>
            </a:endParaRPr>
          </a:p>
          <a:p>
            <a:pPr lvl="0" algn="just" defTabSz="447675">
              <a:spcBef>
                <a:spcPct val="0"/>
              </a:spcBef>
            </a:pPr>
            <a:endParaRPr kumimoji="0" lang="ru-RU" sz="1400" b="0" i="0" u="none" strike="noStrike" kern="1200" cap="none" spc="0" normalizeH="0" baseline="0" noProof="0" dirty="0">
              <a:ln>
                <a:noFill/>
              </a:ln>
              <a:solidFill>
                <a:srgbClr val="000000"/>
              </a:solidFill>
              <a:effectLst/>
              <a:uLnTx/>
              <a:uFillTx/>
              <a:latin typeface="Times New Roman" pitchFamily="18" charset="0"/>
              <a:ea typeface="+mj-ea"/>
              <a:cs typeface="Times New Roman" pitchFamily="18" charset="0"/>
            </a:endParaRPr>
          </a:p>
        </p:txBody>
      </p:sp>
      <p:sp>
        <p:nvSpPr>
          <p:cNvPr id="9" name="Заголовок 1"/>
          <p:cNvSpPr txBox="1">
            <a:spLocks/>
          </p:cNvSpPr>
          <p:nvPr/>
        </p:nvSpPr>
        <p:spPr>
          <a:xfrm>
            <a:off x="580236" y="5796136"/>
            <a:ext cx="5760954" cy="2716355"/>
          </a:xfrm>
          <a:prstGeom prst="rect">
            <a:avLst/>
          </a:prstGeom>
        </p:spPr>
        <p:txBody>
          <a:bodyPr vert="horz" lIns="91440" tIns="45720" rIns="91440" bIns="45720" rtlCol="0" anchor="t">
            <a:normAutofit/>
          </a:bodyPr>
          <a:lstStyle/>
          <a:p>
            <a:pPr lvl="0" algn="just" defTabSz="447675">
              <a:spcBef>
                <a:spcPct val="0"/>
              </a:spcBef>
              <a:defRPr/>
            </a:pPr>
            <a:r>
              <a:rPr kumimoji="0" lang="en-US" sz="1400" i="0" u="none" strike="noStrike" kern="1200" cap="none" spc="0" normalizeH="0" baseline="0" noProof="0" dirty="0" smtClean="0">
                <a:ln>
                  <a:noFill/>
                </a:ln>
                <a:solidFill>
                  <a:schemeClr val="bg1">
                    <a:lumMod val="50000"/>
                  </a:schemeClr>
                </a:solidFill>
                <a:effectLst/>
                <a:uLnTx/>
                <a:uFillTx/>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 In 2018, there were 154 enterprises operating in the city, more than 600 restaurants and more than 900 service facilities. There are 22 operating markets in the city, each year, up to UAH 10000000 are invested in their construction, reconstruction, improvement of terms of trade and creation of amenities for customers.</a:t>
            </a:r>
            <a:endParaRPr lang="uk-UA" sz="1400" dirty="0" smtClean="0">
              <a:solidFill>
                <a:srgbClr val="000000"/>
              </a:solidFill>
              <a:latin typeface="Times New Roman" pitchFamily="18" charset="0"/>
              <a:ea typeface="+mj-ea"/>
              <a:cs typeface="Times New Roman" pitchFamily="18" charset="0"/>
            </a:endParaRPr>
          </a:p>
          <a:p>
            <a:pPr lvl="0" algn="just" defTabSz="447675">
              <a:spcBef>
                <a:spcPct val="0"/>
              </a:spcBef>
              <a:defRPr/>
            </a:pPr>
            <a:r>
              <a:rPr kumimoji="0" lang="uk-UA" sz="1400" i="0" u="none" strike="noStrike" kern="1200" cap="none" spc="0" normalizeH="0" baseline="0" noProof="0" dirty="0" smtClean="0">
                <a:ln>
                  <a:noFill/>
                </a:ln>
                <a:solidFill>
                  <a:srgbClr val="000000"/>
                </a:solidFill>
                <a:effectLst/>
                <a:uLnTx/>
                <a:uFillTx/>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 The largest trading complex of the city is the Municipal Enterprise "</a:t>
            </a:r>
            <a:r>
              <a:rPr lang="en-US" sz="1400" dirty="0" err="1" smtClean="0">
                <a:solidFill>
                  <a:srgbClr val="000000"/>
                </a:solidFill>
                <a:latin typeface="Times New Roman" pitchFamily="18" charset="0"/>
                <a:ea typeface="+mj-ea"/>
                <a:cs typeface="Times New Roman" pitchFamily="18" charset="0"/>
              </a:rPr>
              <a:t>Kalinovsky</a:t>
            </a:r>
            <a:r>
              <a:rPr lang="en-US" sz="1400" dirty="0" smtClean="0">
                <a:solidFill>
                  <a:srgbClr val="000000"/>
                </a:solidFill>
                <a:latin typeface="Times New Roman" pitchFamily="18" charset="0"/>
                <a:ea typeface="+mj-ea"/>
                <a:cs typeface="Times New Roman" pitchFamily="18" charset="0"/>
              </a:rPr>
              <a:t> Market“ – modern multidisciplinary enterprise with a powerful infrastructure</a:t>
            </a:r>
            <a:r>
              <a:rPr lang="uk-UA" sz="140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The average number of daily market visitors is 30 thousand people, served by more than 10170 businessmen. In 2018 the </a:t>
            </a:r>
            <a:r>
              <a:rPr lang="en-US" sz="1400" dirty="0" smtClean="0">
                <a:solidFill>
                  <a:srgbClr val="000000"/>
                </a:solidFill>
                <a:latin typeface="Times New Roman" pitchFamily="18" charset="0"/>
                <a:cs typeface="Times New Roman" pitchFamily="18" charset="0"/>
              </a:rPr>
              <a:t>municipal enterprise </a:t>
            </a:r>
            <a:r>
              <a:rPr lang="en-US" sz="1400" dirty="0" smtClean="0">
                <a:solidFill>
                  <a:srgbClr val="000000"/>
                </a:solidFill>
                <a:latin typeface="Times New Roman" pitchFamily="18" charset="0"/>
                <a:ea typeface="+mj-ea"/>
                <a:cs typeface="Times New Roman" pitchFamily="18" charset="0"/>
              </a:rPr>
              <a:t>paid </a:t>
            </a:r>
            <a:r>
              <a:rPr lang="en-US" sz="1400" dirty="0" smtClean="0">
                <a:solidFill>
                  <a:srgbClr val="000000"/>
                </a:solidFill>
                <a:latin typeface="Times New Roman" pitchFamily="18" charset="0"/>
                <a:cs typeface="Times New Roman" pitchFamily="18" charset="0"/>
              </a:rPr>
              <a:t>UAH </a:t>
            </a:r>
            <a:r>
              <a:rPr lang="en-US" sz="1400" dirty="0" smtClean="0">
                <a:solidFill>
                  <a:srgbClr val="000000"/>
                </a:solidFill>
                <a:latin typeface="Times New Roman" pitchFamily="18" charset="0"/>
                <a:ea typeface="+mj-ea"/>
                <a:cs typeface="Times New Roman" pitchFamily="18" charset="0"/>
              </a:rPr>
              <a:t>19512,5 thousand to the city budget.</a:t>
            </a:r>
            <a:endParaRPr kumimoji="0" lang="ru-RU" sz="1400" i="0" u="none" strike="noStrike" kern="1200" cap="none" spc="0" normalizeH="0" baseline="0" noProof="0" dirty="0">
              <a:ln>
                <a:noFill/>
              </a:ln>
              <a:solidFill>
                <a:srgbClr val="000000"/>
              </a:solidFill>
              <a:effectLst/>
              <a:uLnTx/>
              <a:uFillTx/>
              <a:latin typeface="Times New Roman" pitchFamily="18" charset="0"/>
              <a:ea typeface="+mj-ea"/>
              <a:cs typeface="Times New Roman" pitchFamily="18" charset="0"/>
            </a:endParaRPr>
          </a:p>
        </p:txBody>
      </p:sp>
      <p:pic>
        <p:nvPicPr>
          <p:cNvPr id="1027" name="Picture 3" descr="C:\Documents and Settings\invest4\Рабочий стол\Нуна на паспорт\расходники\f607e2707bdab22dcf21aeda266b7fd0_600x1000.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94704" y="1331640"/>
            <a:ext cx="1826183" cy="1242138"/>
          </a:xfrm>
          <a:prstGeom prst="rect">
            <a:avLst/>
          </a:prstGeom>
          <a:noFill/>
          <a:extLst>
            <a:ext uri="{909E8E84-426E-40DD-AFC4-6F175D3DCCD1}">
              <a14:hiddenFill xmlns="" xmlns:a14="http://schemas.microsoft.com/office/drawing/2010/main">
                <a:solidFill>
                  <a:srgbClr val="FFFFFF"/>
                </a:solidFill>
              </a14:hiddenFill>
            </a:ext>
          </a:extLst>
        </p:spPr>
      </p:pic>
      <p:cxnSp>
        <p:nvCxnSpPr>
          <p:cNvPr id="4" name="Пряма сполучна лінія 3"/>
          <p:cNvCxnSpPr/>
          <p:nvPr/>
        </p:nvCxnSpPr>
        <p:spPr>
          <a:xfrm flipH="1" flipV="1">
            <a:off x="2420888" y="1691680"/>
            <a:ext cx="648072" cy="144016"/>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1028" name="Picture 4" descr="C:\Documents and Settings\invest4\Рабочий стол\Нуна на паспорт\расходники\Вечірнє_місто.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695306" y="3287212"/>
            <a:ext cx="1165352" cy="1428804"/>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3" name="Пряма сполучна лінія 12"/>
          <p:cNvCxnSpPr/>
          <p:nvPr/>
        </p:nvCxnSpPr>
        <p:spPr>
          <a:xfrm flipV="1">
            <a:off x="2852936" y="3414194"/>
            <a:ext cx="216024" cy="146855"/>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pic>
        <p:nvPicPr>
          <p:cNvPr id="1029" name="Picture 5" descr="C:\Documents and Settings\invest4\Рабочий стол\Нуна на паспорт\расходники\caption.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94704" y="3023273"/>
            <a:ext cx="924694" cy="1387041"/>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7" name="Пряма сполучна лінія 16"/>
          <p:cNvCxnSpPr/>
          <p:nvPr/>
        </p:nvCxnSpPr>
        <p:spPr>
          <a:xfrm flipH="1">
            <a:off x="1519398" y="2123728"/>
            <a:ext cx="1549563" cy="1163484"/>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80" y="5929322"/>
            <a:ext cx="5786478" cy="357191"/>
          </a:xfrm>
        </p:spPr>
        <p:txBody>
          <a:bodyPr anchor="t">
            <a:normAutofit/>
          </a:bodyPr>
          <a:lstStyle/>
          <a:p>
            <a:pPr algn="ctr" defTabSz="447675"/>
            <a:r>
              <a:rPr lang="en-US" sz="1600" b="1" dirty="0" smtClean="0">
                <a:solidFill>
                  <a:schemeClr val="bg1">
                    <a:lumMod val="50000"/>
                  </a:schemeClr>
                </a:solidFill>
                <a:latin typeface="Times New Roman" pitchFamily="18" charset="0"/>
                <a:cs typeface="Times New Roman" pitchFamily="18" charset="0"/>
              </a:rPr>
              <a:t>	</a:t>
            </a:r>
            <a:r>
              <a:rPr lang="uk-UA" sz="1600" b="1" dirty="0" smtClean="0">
                <a:solidFill>
                  <a:schemeClr val="accent5">
                    <a:lumMod val="75000"/>
                  </a:schemeClr>
                </a:solidFill>
                <a:latin typeface="Times New Roman" pitchFamily="18" charset="0"/>
                <a:cs typeface="Times New Roman" pitchFamily="18" charset="0"/>
              </a:rPr>
              <a:t>ТОРГІВЛЯ ТА СФЕРА ПОСЛУГ</a:t>
            </a:r>
            <a:endParaRPr lang="ru-RU" sz="1600" b="1" dirty="0">
              <a:solidFill>
                <a:schemeClr val="accent5">
                  <a:lumMod val="75000"/>
                </a:schemeClr>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extLst>
              <p:ext uri="{D42A27DB-BD31-4B8C-83A1-F6EECF244321}">
                <p14:modId xmlns="" xmlns:p14="http://schemas.microsoft.com/office/powerpoint/2010/main" val="3413288564"/>
              </p:ext>
            </p:extLst>
          </p:nvPr>
        </p:nvGraphicFramePr>
        <p:xfrm>
          <a:off x="475331" y="1112767"/>
          <a:ext cx="5786479" cy="6865620"/>
        </p:xfrm>
        <a:graphic>
          <a:graphicData uri="http://schemas.openxmlformats.org/drawingml/2006/table">
            <a:tbl>
              <a:tblPr firstRow="1" bandRow="1">
                <a:tableStyleId>{5C22544A-7EE6-4342-B048-85BDC9FD1C3A}</a:tableStyleId>
              </a:tblPr>
              <a:tblGrid>
                <a:gridCol w="642943"/>
                <a:gridCol w="1785950"/>
                <a:gridCol w="1532888"/>
                <a:gridCol w="1824698"/>
              </a:tblGrid>
              <a:tr h="538480">
                <a:tc>
                  <a:txBody>
                    <a:bodyPr/>
                    <a:lstStyle/>
                    <a:p>
                      <a:pPr algn="ctr"/>
                      <a:r>
                        <a:rPr lang="uk-UA" sz="1600" b="1" dirty="0" smtClean="0">
                          <a:latin typeface="Times New Roman" pitchFamily="18" charset="0"/>
                          <a:cs typeface="Times New Roman" pitchFamily="18" charset="0"/>
                        </a:rPr>
                        <a:t>№</a:t>
                      </a:r>
                      <a:endParaRPr lang="ru-RU" sz="1600" b="1" dirty="0">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600" b="1" dirty="0" smtClean="0">
                          <a:latin typeface="Times New Roman" pitchFamily="18" charset="0"/>
                          <a:cs typeface="Times New Roman" pitchFamily="18" charset="0"/>
                        </a:rPr>
                        <a:t>Name</a:t>
                      </a:r>
                      <a:endParaRPr lang="ru-RU" sz="1600" b="1" dirty="0">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AU" sz="1600" b="1" dirty="0" smtClean="0">
                          <a:latin typeface="Times New Roman" pitchFamily="18" charset="0"/>
                          <a:cs typeface="Times New Roman" pitchFamily="18" charset="0"/>
                        </a:rPr>
                        <a:t>Address</a:t>
                      </a:r>
                      <a:endParaRPr lang="ru-RU" sz="1600" b="1" dirty="0">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600" b="1" dirty="0" smtClean="0">
                          <a:latin typeface="Times New Roman" pitchFamily="18" charset="0"/>
                          <a:cs typeface="Times New Roman" pitchFamily="18" charset="0"/>
                        </a:rPr>
                        <a:t>Website</a:t>
                      </a:r>
                      <a:endParaRPr lang="ru-RU" sz="1600" b="1" dirty="0">
                        <a:latin typeface="Times New Roman" pitchFamily="18" charset="0"/>
                        <a:cs typeface="Times New Roman" pitchFamily="18" charset="0"/>
                      </a:endParaRPr>
                    </a:p>
                  </a:txBody>
                  <a:tcPr anchor="ctr">
                    <a:solidFill>
                      <a:schemeClr val="accent5">
                        <a:lumMod val="75000"/>
                      </a:schemeClr>
                    </a:solidFill>
                  </a:tcPr>
                </a:tc>
              </a:tr>
              <a:tr h="538480">
                <a:tc>
                  <a:txBody>
                    <a:bodyPr/>
                    <a:lstStyle/>
                    <a:p>
                      <a:pPr algn="ctr"/>
                      <a:r>
                        <a:rPr lang="uk-UA" sz="1300" dirty="0" smtClean="0">
                          <a:solidFill>
                            <a:srgbClr val="000000"/>
                          </a:solidFill>
                          <a:latin typeface="Times New Roman" pitchFamily="18" charset="0"/>
                          <a:cs typeface="Times New Roman" pitchFamily="18" charset="0"/>
                        </a:rPr>
                        <a:t>1</a:t>
                      </a:r>
                      <a:endParaRPr lang="ru-RU" sz="13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AU" sz="1300" dirty="0" smtClean="0">
                          <a:solidFill>
                            <a:srgbClr val="000000"/>
                          </a:solidFill>
                          <a:latin typeface="Times New Roman" pitchFamily="18" charset="0"/>
                          <a:cs typeface="Times New Roman" pitchFamily="18" charset="0"/>
                        </a:rPr>
                        <a:t>Hotel complex "BUKOVINA"</a:t>
                      </a:r>
                      <a:endParaRPr lang="ru-RU" sz="13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US" sz="1300" baseline="0" dirty="0" err="1" smtClean="0">
                          <a:solidFill>
                            <a:srgbClr val="000000"/>
                          </a:solidFill>
                          <a:latin typeface="Times New Roman" pitchFamily="18" charset="0"/>
                          <a:cs typeface="Times New Roman" pitchFamily="18" charset="0"/>
                        </a:rPr>
                        <a:t>Holovna</a:t>
                      </a:r>
                      <a:r>
                        <a:rPr lang="en-US" sz="1300" baseline="0" dirty="0" smtClean="0">
                          <a:solidFill>
                            <a:srgbClr val="000000"/>
                          </a:solidFill>
                          <a:latin typeface="Times New Roman" pitchFamily="18" charset="0"/>
                          <a:cs typeface="Times New Roman" pitchFamily="18" charset="0"/>
                        </a:rPr>
                        <a:t> str.</a:t>
                      </a:r>
                      <a:r>
                        <a:rPr lang="uk-UA" sz="1300" baseline="0" dirty="0" smtClean="0">
                          <a:solidFill>
                            <a:srgbClr val="000000"/>
                          </a:solidFill>
                          <a:latin typeface="Times New Roman" pitchFamily="18" charset="0"/>
                          <a:cs typeface="Times New Roman" pitchFamily="18" charset="0"/>
                        </a:rPr>
                        <a:t>, 141</a:t>
                      </a:r>
                      <a:endParaRPr lang="ru-RU" sz="13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US" sz="1300" dirty="0" smtClean="0">
                          <a:solidFill>
                            <a:srgbClr val="000000"/>
                          </a:solidFill>
                          <a:latin typeface="Times New Roman" pitchFamily="18" charset="0"/>
                          <a:cs typeface="Times New Roman" pitchFamily="18" charset="0"/>
                        </a:rPr>
                        <a:t>http://bukovyna-hotel.com</a:t>
                      </a:r>
                      <a:endParaRPr lang="ru-RU" sz="13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r>
              <a:tr h="538480">
                <a:tc>
                  <a:txBody>
                    <a:bodyPr/>
                    <a:lstStyle/>
                    <a:p>
                      <a:pPr algn="ctr"/>
                      <a:r>
                        <a:rPr lang="uk-UA" sz="1300" dirty="0" smtClean="0">
                          <a:solidFill>
                            <a:schemeClr val="tx1"/>
                          </a:solidFill>
                          <a:latin typeface="Times New Roman" pitchFamily="18" charset="0"/>
                          <a:cs typeface="Times New Roman" pitchFamily="18" charset="0"/>
                        </a:rPr>
                        <a:t>2</a:t>
                      </a:r>
                      <a:endParaRPr lang="ru-RU" sz="13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AU" sz="1300" dirty="0" smtClean="0">
                          <a:solidFill>
                            <a:schemeClr val="tx1"/>
                          </a:solidFill>
                          <a:latin typeface="Times New Roman" pitchFamily="18" charset="0"/>
                          <a:cs typeface="Times New Roman" pitchFamily="18" charset="0"/>
                        </a:rPr>
                        <a:t>Hotel </a:t>
                      </a:r>
                      <a:r>
                        <a:rPr lang="en-AU" sz="1400" b="0" dirty="0" smtClean="0">
                          <a:solidFill>
                            <a:schemeClr val="tx1"/>
                          </a:solidFill>
                          <a:latin typeface="Times New Roman" pitchFamily="18" charset="0"/>
                          <a:cs typeface="Times New Roman" pitchFamily="18" charset="0"/>
                        </a:rPr>
                        <a:t>"</a:t>
                      </a:r>
                      <a:r>
                        <a:rPr lang="en-AU" sz="1300" dirty="0" smtClean="0">
                          <a:solidFill>
                            <a:schemeClr val="tx1"/>
                          </a:solidFill>
                          <a:latin typeface="Times New Roman" pitchFamily="18" charset="0"/>
                          <a:cs typeface="Times New Roman" pitchFamily="18" charset="0"/>
                        </a:rPr>
                        <a:t>KYIV</a:t>
                      </a:r>
                      <a:r>
                        <a:rPr lang="en-AU" sz="1400" b="0" dirty="0" smtClean="0">
                          <a:solidFill>
                            <a:schemeClr val="tx1"/>
                          </a:solidFill>
                          <a:latin typeface="Times New Roman" pitchFamily="18" charset="0"/>
                          <a:cs typeface="Times New Roman" pitchFamily="18" charset="0"/>
                        </a:rPr>
                        <a:t>"</a:t>
                      </a:r>
                      <a:endParaRPr lang="ru-RU" sz="13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300" baseline="0" dirty="0" err="1" smtClean="0">
                          <a:solidFill>
                            <a:schemeClr val="tx1"/>
                          </a:solidFill>
                          <a:latin typeface="Times New Roman" pitchFamily="18" charset="0"/>
                          <a:cs typeface="Times New Roman" pitchFamily="18" charset="0"/>
                        </a:rPr>
                        <a:t>Holovna</a:t>
                      </a:r>
                      <a:r>
                        <a:rPr lang="en-US" sz="1300" baseline="0" dirty="0" smtClean="0">
                          <a:solidFill>
                            <a:schemeClr val="tx1"/>
                          </a:solidFill>
                          <a:latin typeface="Times New Roman" pitchFamily="18" charset="0"/>
                          <a:cs typeface="Times New Roman" pitchFamily="18" charset="0"/>
                        </a:rPr>
                        <a:t> str.</a:t>
                      </a:r>
                      <a:r>
                        <a:rPr lang="uk-UA" sz="1300" dirty="0" smtClean="0">
                          <a:solidFill>
                            <a:schemeClr val="tx1"/>
                          </a:solidFill>
                          <a:latin typeface="Times New Roman" pitchFamily="18" charset="0"/>
                          <a:cs typeface="Times New Roman" pitchFamily="18" charset="0"/>
                        </a:rPr>
                        <a:t>,</a:t>
                      </a:r>
                      <a:r>
                        <a:rPr lang="uk-UA" sz="1300" baseline="0" dirty="0" smtClean="0">
                          <a:solidFill>
                            <a:schemeClr val="tx1"/>
                          </a:solidFill>
                          <a:latin typeface="Times New Roman" pitchFamily="18" charset="0"/>
                          <a:cs typeface="Times New Roman" pitchFamily="18" charset="0"/>
                        </a:rPr>
                        <a:t> 46</a:t>
                      </a:r>
                      <a:endParaRPr lang="ru-RU" sz="13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300" dirty="0" smtClean="0">
                          <a:solidFill>
                            <a:schemeClr val="tx1"/>
                          </a:solidFill>
                          <a:latin typeface="Times New Roman" pitchFamily="18" charset="0"/>
                          <a:cs typeface="Times New Roman" pitchFamily="18" charset="0"/>
                        </a:rPr>
                        <a:t>http://kiev-hotel.com.ua</a:t>
                      </a:r>
                      <a:endParaRPr lang="ru-RU" sz="1300" dirty="0">
                        <a:solidFill>
                          <a:schemeClr val="tx1"/>
                        </a:solidFill>
                        <a:latin typeface="Times New Roman" pitchFamily="18" charset="0"/>
                        <a:cs typeface="Times New Roman" pitchFamily="18" charset="0"/>
                      </a:endParaRPr>
                    </a:p>
                  </a:txBody>
                  <a:tcPr anchor="ctr">
                    <a:solidFill>
                      <a:schemeClr val="accent5">
                        <a:lumMod val="75000"/>
                      </a:schemeClr>
                    </a:solidFill>
                  </a:tcPr>
                </a:tc>
              </a:tr>
              <a:tr h="538480">
                <a:tc>
                  <a:txBody>
                    <a:bodyPr/>
                    <a:lstStyle/>
                    <a:p>
                      <a:pPr algn="ctr"/>
                      <a:r>
                        <a:rPr lang="uk-UA" sz="1500" b="0" dirty="0" smtClean="0">
                          <a:solidFill>
                            <a:srgbClr val="000000"/>
                          </a:solidFill>
                          <a:latin typeface="Times New Roman" pitchFamily="18" charset="0"/>
                          <a:cs typeface="Times New Roman" pitchFamily="18" charset="0"/>
                        </a:rPr>
                        <a:t>3</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AU" sz="1500" b="0" dirty="0" smtClean="0">
                          <a:solidFill>
                            <a:srgbClr val="000000"/>
                          </a:solidFill>
                          <a:latin typeface="Times New Roman" pitchFamily="18" charset="0"/>
                          <a:cs typeface="Times New Roman" pitchFamily="18" charset="0"/>
                        </a:rPr>
                        <a:t>Recreation complex "PREMIUM"</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rtl="0"/>
                      <a:r>
                        <a:rPr lang="en-US" sz="1300" baseline="0" dirty="0" err="1" smtClean="0">
                          <a:solidFill>
                            <a:srgbClr val="000000"/>
                          </a:solidFill>
                          <a:latin typeface="Times New Roman" pitchFamily="18" charset="0"/>
                          <a:cs typeface="Times New Roman" pitchFamily="18" charset="0"/>
                        </a:rPr>
                        <a:t>Holovna</a:t>
                      </a:r>
                      <a:r>
                        <a:rPr lang="en-US" sz="1300" baseline="0" dirty="0" smtClean="0">
                          <a:solidFill>
                            <a:srgbClr val="000000"/>
                          </a:solidFill>
                          <a:latin typeface="Times New Roman" pitchFamily="18" charset="0"/>
                          <a:cs typeface="Times New Roman" pitchFamily="18" charset="0"/>
                        </a:rPr>
                        <a:t> str.</a:t>
                      </a:r>
                      <a:r>
                        <a:rPr lang="uk-UA" sz="1300" b="0" dirty="0" smtClean="0">
                          <a:solidFill>
                            <a:srgbClr val="000000"/>
                          </a:solidFill>
                          <a:latin typeface="Times New Roman" pitchFamily="18" charset="0"/>
                          <a:cs typeface="Times New Roman" pitchFamily="18" charset="0"/>
                        </a:rPr>
                        <a:t>, 124-б</a:t>
                      </a:r>
                      <a:endParaRPr lang="ru-RU" sz="13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US" sz="1500" b="0" dirty="0" smtClean="0">
                          <a:solidFill>
                            <a:srgbClr val="000000"/>
                          </a:solidFill>
                          <a:latin typeface="Times New Roman" pitchFamily="18" charset="0"/>
                          <a:cs typeface="Times New Roman" pitchFamily="18" charset="0"/>
                        </a:rPr>
                        <a:t>http://www.hotel-premium.cv.ua</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r>
              <a:tr h="518160">
                <a:tc>
                  <a:txBody>
                    <a:bodyPr/>
                    <a:lstStyle/>
                    <a:p>
                      <a:pPr algn="ctr"/>
                      <a:r>
                        <a:rPr lang="uk-UA" sz="1500" b="0" u="none" dirty="0" smtClean="0">
                          <a:solidFill>
                            <a:schemeClr val="tx1"/>
                          </a:solidFill>
                          <a:latin typeface="Times New Roman" pitchFamily="18" charset="0"/>
                          <a:cs typeface="Times New Roman" pitchFamily="18" charset="0"/>
                        </a:rPr>
                        <a:t>4</a:t>
                      </a:r>
                      <a:endParaRPr lang="ru-RU" sz="1500" b="0" u="none"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fontAlgn="b"/>
                      <a:r>
                        <a:rPr lang="en-AU" sz="1500" b="0" i="0" u="none" strike="noStrike" dirty="0" smtClean="0">
                          <a:solidFill>
                            <a:schemeClr val="tx1"/>
                          </a:solidFill>
                          <a:latin typeface="Times New Roman" pitchFamily="18" charset="0"/>
                          <a:cs typeface="Times New Roman" pitchFamily="18" charset="0"/>
                        </a:rPr>
                        <a:t>Hotel complex "MAGNAT"</a:t>
                      </a:r>
                      <a:endParaRPr lang="ru-RU" sz="1500" b="0" i="0" u="none" strike="noStrike" dirty="0">
                        <a:solidFill>
                          <a:schemeClr val="tx1"/>
                        </a:solidFill>
                        <a:latin typeface="Times New Roman" pitchFamily="18" charset="0"/>
                        <a:cs typeface="Times New Roman" pitchFamily="18" charset="0"/>
                      </a:endParaRPr>
                    </a:p>
                  </a:txBody>
                  <a:tcPr marL="9525" marR="9525" marT="9525" marB="0" anchor="ctr">
                    <a:solidFill>
                      <a:schemeClr val="accent5">
                        <a:lumMod val="75000"/>
                      </a:schemeClr>
                    </a:solidFill>
                  </a:tcPr>
                </a:tc>
                <a:tc>
                  <a:txBody>
                    <a:bodyPr/>
                    <a:lstStyle/>
                    <a:p>
                      <a:pPr algn="ctr" fontAlgn="b"/>
                      <a:r>
                        <a:rPr lang="en-US" sz="1300" b="0" i="0" u="none" strike="noStrike" dirty="0" err="1" smtClean="0">
                          <a:solidFill>
                            <a:schemeClr val="tx1"/>
                          </a:solidFill>
                          <a:latin typeface="Times New Roman" pitchFamily="18" charset="0"/>
                          <a:cs typeface="Times New Roman" pitchFamily="18" charset="0"/>
                        </a:rPr>
                        <a:t>Tolstogo</a:t>
                      </a:r>
                      <a:r>
                        <a:rPr lang="en-US" sz="1300" b="0" i="0" u="none" strike="noStrike" dirty="0" smtClean="0">
                          <a:solidFill>
                            <a:schemeClr val="tx1"/>
                          </a:solidFill>
                          <a:latin typeface="Times New Roman" pitchFamily="18" charset="0"/>
                          <a:cs typeface="Times New Roman" pitchFamily="18" charset="0"/>
                        </a:rPr>
                        <a:t> str.</a:t>
                      </a:r>
                      <a:r>
                        <a:rPr lang="ru-RU" sz="1300" b="0" i="0" u="none" strike="noStrike" dirty="0" smtClean="0">
                          <a:solidFill>
                            <a:schemeClr val="tx1"/>
                          </a:solidFill>
                          <a:latin typeface="Times New Roman" pitchFamily="18" charset="0"/>
                          <a:cs typeface="Times New Roman" pitchFamily="18" charset="0"/>
                        </a:rPr>
                        <a:t>, 16а</a:t>
                      </a:r>
                      <a:endParaRPr lang="ru-RU" sz="1300" b="0" i="0" u="none" strike="noStrike" dirty="0">
                        <a:solidFill>
                          <a:schemeClr val="tx1"/>
                        </a:solidFill>
                        <a:latin typeface="Times New Roman" pitchFamily="18" charset="0"/>
                        <a:cs typeface="Times New Roman" pitchFamily="18" charset="0"/>
                      </a:endParaRPr>
                    </a:p>
                  </a:txBody>
                  <a:tcPr marL="9525" marR="9525" marT="9525" marB="0" anchor="ctr">
                    <a:solidFill>
                      <a:schemeClr val="accent5">
                        <a:lumMod val="75000"/>
                      </a:schemeClr>
                    </a:solidFill>
                  </a:tcPr>
                </a:tc>
                <a:tc>
                  <a:txBody>
                    <a:bodyPr/>
                    <a:lstStyle/>
                    <a:p>
                      <a:pPr algn="ctr"/>
                      <a:r>
                        <a:rPr lang="en-US" sz="1500" b="0" i="0" u="none" kern="1200" dirty="0" smtClean="0">
                          <a:solidFill>
                            <a:schemeClr val="tx1"/>
                          </a:solidFill>
                          <a:latin typeface="Times New Roman" pitchFamily="18" charset="0"/>
                          <a:ea typeface="+mn-ea"/>
                          <a:cs typeface="Times New Roman" pitchFamily="18" charset="0"/>
                        </a:rPr>
                        <a:t>www.magnat.cv.ukrtel.net</a:t>
                      </a:r>
                      <a:endParaRPr lang="ru-RU" sz="1500" b="0" u="none" dirty="0">
                        <a:solidFill>
                          <a:schemeClr val="tx1"/>
                        </a:solidFill>
                        <a:latin typeface="Times New Roman" pitchFamily="18" charset="0"/>
                        <a:cs typeface="Times New Roman" pitchFamily="18" charset="0"/>
                      </a:endParaRPr>
                    </a:p>
                  </a:txBody>
                  <a:tcPr anchor="ctr">
                    <a:solidFill>
                      <a:schemeClr val="accent5">
                        <a:lumMod val="75000"/>
                      </a:schemeClr>
                    </a:solidFill>
                  </a:tcPr>
                </a:tc>
              </a:tr>
              <a:tr h="518160">
                <a:tc>
                  <a:txBody>
                    <a:bodyPr/>
                    <a:lstStyle/>
                    <a:p>
                      <a:pPr algn="ctr"/>
                      <a:r>
                        <a:rPr lang="uk-UA" sz="1500" b="0" dirty="0" smtClean="0">
                          <a:solidFill>
                            <a:srgbClr val="000000"/>
                          </a:solidFill>
                          <a:latin typeface="Times New Roman" pitchFamily="18" charset="0"/>
                          <a:cs typeface="Times New Roman" pitchFamily="18" charset="0"/>
                        </a:rPr>
                        <a:t>5</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fontAlgn="b"/>
                      <a:r>
                        <a:rPr lang="en-AU" sz="1500" b="0" i="0" u="none" strike="noStrike" dirty="0" smtClean="0">
                          <a:solidFill>
                            <a:srgbClr val="000000"/>
                          </a:solidFill>
                          <a:latin typeface="Times New Roman" pitchFamily="18" charset="0"/>
                          <a:cs typeface="Times New Roman" pitchFamily="18" charset="0"/>
                        </a:rPr>
                        <a:t>Hotel complex "MAGNATE LUX"</a:t>
                      </a:r>
                      <a:endParaRPr lang="ru-RU" sz="1500" b="0" i="0" u="none" strike="noStrike" dirty="0">
                        <a:solidFill>
                          <a:srgbClr val="000000"/>
                        </a:solidFill>
                        <a:latin typeface="Times New Roman" pitchFamily="18" charset="0"/>
                        <a:cs typeface="Times New Roman" pitchFamily="18" charset="0"/>
                      </a:endParaRPr>
                    </a:p>
                  </a:txBody>
                  <a:tcPr marL="9525" marR="9525" marT="9525" marB="0" anchor="ctr">
                    <a:solidFill>
                      <a:schemeClr val="accent3">
                        <a:lumMod val="40000"/>
                        <a:lumOff val="60000"/>
                      </a:schemeClr>
                    </a:solidFill>
                  </a:tcPr>
                </a:tc>
                <a:tc>
                  <a:txBody>
                    <a:bodyPr/>
                    <a:lstStyle/>
                    <a:p>
                      <a:pPr algn="ctr" fontAlgn="b"/>
                      <a:r>
                        <a:rPr lang="en-AU" sz="1300" b="0" i="0" u="none" strike="noStrike" dirty="0" err="1" smtClean="0">
                          <a:solidFill>
                            <a:srgbClr val="000000"/>
                          </a:solidFill>
                          <a:latin typeface="Times New Roman" pitchFamily="18" charset="0"/>
                          <a:cs typeface="Times New Roman" pitchFamily="18" charset="0"/>
                        </a:rPr>
                        <a:t>Sheptytskoho</a:t>
                      </a:r>
                      <a:r>
                        <a:rPr lang="en-AU" sz="1300" b="0" i="0" u="none" strike="noStrike" dirty="0" smtClean="0">
                          <a:solidFill>
                            <a:srgbClr val="000000"/>
                          </a:solidFill>
                          <a:latin typeface="Times New Roman" pitchFamily="18" charset="0"/>
                          <a:cs typeface="Times New Roman" pitchFamily="18" charset="0"/>
                        </a:rPr>
                        <a:t> str.</a:t>
                      </a:r>
                      <a:r>
                        <a:rPr lang="ru-RU" sz="1300" b="0" i="0" u="none" strike="noStrike" dirty="0" smtClean="0">
                          <a:solidFill>
                            <a:srgbClr val="000000"/>
                          </a:solidFill>
                          <a:latin typeface="Times New Roman" pitchFamily="18" charset="0"/>
                          <a:cs typeface="Times New Roman" pitchFamily="18" charset="0"/>
                        </a:rPr>
                        <a:t>, </a:t>
                      </a:r>
                      <a:r>
                        <a:rPr lang="ru-RU" sz="1300" b="0" i="0" u="none" strike="noStrike" dirty="0">
                          <a:solidFill>
                            <a:srgbClr val="000000"/>
                          </a:solidFill>
                          <a:latin typeface="Times New Roman" pitchFamily="18" charset="0"/>
                          <a:cs typeface="Times New Roman" pitchFamily="18" charset="0"/>
                        </a:rPr>
                        <a:t>6</a:t>
                      </a:r>
                    </a:p>
                  </a:txBody>
                  <a:tcPr marL="9525" marR="9525" marT="9525" marB="0" anchor="ctr">
                    <a:solidFill>
                      <a:schemeClr val="accent3">
                        <a:lumMod val="40000"/>
                        <a:lumOff val="60000"/>
                      </a:schemeClr>
                    </a:solidFill>
                  </a:tcPr>
                </a:tc>
                <a:tc>
                  <a:txBody>
                    <a:bodyPr/>
                    <a:lstStyle/>
                    <a:p>
                      <a:pPr algn="ctr"/>
                      <a:r>
                        <a:rPr lang="en-US" sz="1500" b="0" i="0" kern="1200" dirty="0" smtClean="0">
                          <a:solidFill>
                            <a:srgbClr val="000000"/>
                          </a:solidFill>
                          <a:latin typeface="Times New Roman" pitchFamily="18" charset="0"/>
                          <a:ea typeface="+mn-ea"/>
                          <a:cs typeface="Times New Roman" pitchFamily="18" charset="0"/>
                        </a:rPr>
                        <a:t>www.magnat-lux.cv.ukrtel.net</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r>
              <a:tr h="518160">
                <a:tc>
                  <a:txBody>
                    <a:bodyPr/>
                    <a:lstStyle/>
                    <a:p>
                      <a:pPr algn="ctr"/>
                      <a:r>
                        <a:rPr lang="uk-UA" sz="1500" b="0" dirty="0" smtClean="0">
                          <a:solidFill>
                            <a:schemeClr val="tx1"/>
                          </a:solidFill>
                          <a:latin typeface="Times New Roman" pitchFamily="18" charset="0"/>
                          <a:cs typeface="Times New Roman" pitchFamily="18" charset="0"/>
                        </a:rPr>
                        <a:t>6</a:t>
                      </a:r>
                      <a:endParaRPr lang="ru-RU" sz="1500" b="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fontAlgn="b"/>
                      <a:r>
                        <a:rPr lang="en-AU" sz="1500" b="0" i="0" u="none" strike="noStrike" dirty="0" smtClean="0">
                          <a:solidFill>
                            <a:schemeClr val="tx1"/>
                          </a:solidFill>
                          <a:latin typeface="Times New Roman" pitchFamily="18" charset="0"/>
                          <a:cs typeface="Times New Roman" pitchFamily="18" charset="0"/>
                        </a:rPr>
                        <a:t>Hotel complex "KAISER"</a:t>
                      </a:r>
                      <a:endParaRPr lang="ru-RU" sz="1500" b="0" i="0" u="none" strike="noStrike" dirty="0">
                        <a:solidFill>
                          <a:schemeClr val="tx1"/>
                        </a:solidFill>
                        <a:latin typeface="Times New Roman" pitchFamily="18" charset="0"/>
                        <a:cs typeface="Times New Roman" pitchFamily="18" charset="0"/>
                      </a:endParaRPr>
                    </a:p>
                  </a:txBody>
                  <a:tcPr marL="9525" marR="9525" marT="9525" marB="0" anchor="ctr">
                    <a:solidFill>
                      <a:schemeClr val="accent5">
                        <a:lumMod val="75000"/>
                      </a:schemeClr>
                    </a:solidFill>
                  </a:tcPr>
                </a:tc>
                <a:tc>
                  <a:txBody>
                    <a:bodyPr/>
                    <a:lstStyle/>
                    <a:p>
                      <a:pPr algn="ctr" fontAlgn="b"/>
                      <a:r>
                        <a:rPr lang="en-AU" sz="1300" b="0" i="0" u="none" strike="noStrike" dirty="0" err="1" smtClean="0">
                          <a:solidFill>
                            <a:schemeClr val="tx1"/>
                          </a:solidFill>
                          <a:latin typeface="Times New Roman" pitchFamily="18" charset="0"/>
                          <a:cs typeface="Times New Roman" pitchFamily="18" charset="0"/>
                        </a:rPr>
                        <a:t>Haharin</a:t>
                      </a:r>
                      <a:r>
                        <a:rPr lang="en-AU" sz="1300" b="0" i="0" u="none" strike="noStrike" dirty="0" smtClean="0">
                          <a:solidFill>
                            <a:schemeClr val="tx1"/>
                          </a:solidFill>
                          <a:latin typeface="Times New Roman" pitchFamily="18" charset="0"/>
                          <a:cs typeface="Times New Roman" pitchFamily="18" charset="0"/>
                        </a:rPr>
                        <a:t> str.</a:t>
                      </a:r>
                      <a:r>
                        <a:rPr lang="ru-RU" sz="1300" b="0" i="0" u="none" strike="noStrike" dirty="0" smtClean="0">
                          <a:solidFill>
                            <a:schemeClr val="tx1"/>
                          </a:solidFill>
                          <a:latin typeface="Times New Roman" pitchFamily="18" charset="0"/>
                          <a:cs typeface="Times New Roman" pitchFamily="18" charset="0"/>
                        </a:rPr>
                        <a:t>, </a:t>
                      </a:r>
                      <a:r>
                        <a:rPr lang="ru-RU" sz="1300" b="0" i="0" u="none" strike="noStrike" dirty="0">
                          <a:solidFill>
                            <a:schemeClr val="tx1"/>
                          </a:solidFill>
                          <a:latin typeface="Times New Roman" pitchFamily="18" charset="0"/>
                          <a:cs typeface="Times New Roman" pitchFamily="18" charset="0"/>
                        </a:rPr>
                        <a:t>51</a:t>
                      </a:r>
                    </a:p>
                  </a:txBody>
                  <a:tcPr marL="9525" marR="9525" marT="9525" marB="0" anchor="ctr">
                    <a:solidFill>
                      <a:schemeClr val="accent5">
                        <a:lumMod val="75000"/>
                      </a:schemeClr>
                    </a:solidFill>
                  </a:tcPr>
                </a:tc>
                <a:tc>
                  <a:txBody>
                    <a:bodyPr/>
                    <a:lstStyle/>
                    <a:p>
                      <a:pPr algn="ctr"/>
                      <a:r>
                        <a:rPr lang="en-US" sz="1500" b="0" i="0" kern="1200" dirty="0" smtClean="0">
                          <a:solidFill>
                            <a:schemeClr val="tx1"/>
                          </a:solidFill>
                          <a:latin typeface="Times New Roman" pitchFamily="18" charset="0"/>
                          <a:ea typeface="+mn-ea"/>
                          <a:cs typeface="Times New Roman" pitchFamily="18" charset="0"/>
                        </a:rPr>
                        <a:t>www.kaiser-hotel.com.ua</a:t>
                      </a:r>
                      <a:endParaRPr lang="ru-RU" sz="1500" b="0" dirty="0">
                        <a:solidFill>
                          <a:schemeClr val="tx1"/>
                        </a:solidFill>
                        <a:latin typeface="Times New Roman" pitchFamily="18" charset="0"/>
                        <a:cs typeface="Times New Roman" pitchFamily="18" charset="0"/>
                      </a:endParaRPr>
                    </a:p>
                  </a:txBody>
                  <a:tcPr anchor="ctr">
                    <a:solidFill>
                      <a:schemeClr val="accent5">
                        <a:lumMod val="75000"/>
                      </a:schemeClr>
                    </a:solidFill>
                  </a:tcPr>
                </a:tc>
              </a:tr>
              <a:tr h="436245">
                <a:tc>
                  <a:txBody>
                    <a:bodyPr/>
                    <a:lstStyle/>
                    <a:p>
                      <a:pPr algn="ctr"/>
                      <a:r>
                        <a:rPr lang="uk-UA" sz="1500" b="0" dirty="0" smtClean="0">
                          <a:solidFill>
                            <a:srgbClr val="000000"/>
                          </a:solidFill>
                          <a:latin typeface="Times New Roman" pitchFamily="18" charset="0"/>
                          <a:cs typeface="Times New Roman" pitchFamily="18" charset="0"/>
                        </a:rPr>
                        <a:t>7</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fontAlgn="b"/>
                      <a:r>
                        <a:rPr lang="en-AU" sz="1500" b="0" i="0" u="none" strike="noStrike" dirty="0" smtClean="0">
                          <a:solidFill>
                            <a:srgbClr val="000000"/>
                          </a:solidFill>
                          <a:latin typeface="Times New Roman" pitchFamily="18" charset="0"/>
                          <a:cs typeface="Times New Roman" pitchFamily="18" charset="0"/>
                        </a:rPr>
                        <a:t>Hotel rooms "KNAUS APARTMENT"</a:t>
                      </a:r>
                      <a:endParaRPr lang="ru-RU" sz="1500" b="0" i="0" u="none" strike="noStrike" dirty="0">
                        <a:solidFill>
                          <a:srgbClr val="000000"/>
                        </a:solidFill>
                        <a:latin typeface="Times New Roman" pitchFamily="18" charset="0"/>
                        <a:cs typeface="Times New Roman" pitchFamily="18" charset="0"/>
                      </a:endParaRPr>
                    </a:p>
                  </a:txBody>
                  <a:tcPr marL="9525" marR="9525" marT="9525" marB="0" anchor="ctr">
                    <a:solidFill>
                      <a:schemeClr val="accent3">
                        <a:lumMod val="40000"/>
                        <a:lumOff val="60000"/>
                      </a:schemeClr>
                    </a:solidFill>
                  </a:tcPr>
                </a:tc>
                <a:tc>
                  <a:txBody>
                    <a:bodyPr/>
                    <a:lstStyle/>
                    <a:p>
                      <a:pPr algn="ctr" fontAlgn="b"/>
                      <a:r>
                        <a:rPr lang="en-US" sz="1300" b="0" i="0" u="none" strike="noStrike" dirty="0" err="1" smtClean="0">
                          <a:solidFill>
                            <a:srgbClr val="000000"/>
                          </a:solidFill>
                          <a:latin typeface="Times New Roman" pitchFamily="18" charset="0"/>
                          <a:cs typeface="Times New Roman" pitchFamily="18" charset="0"/>
                        </a:rPr>
                        <a:t>Postova</a:t>
                      </a:r>
                      <a:r>
                        <a:rPr lang="en-US" sz="1300" b="0" i="0" u="none" strike="noStrike" dirty="0" smtClean="0">
                          <a:solidFill>
                            <a:srgbClr val="000000"/>
                          </a:solidFill>
                          <a:latin typeface="Times New Roman" pitchFamily="18" charset="0"/>
                          <a:cs typeface="Times New Roman" pitchFamily="18" charset="0"/>
                        </a:rPr>
                        <a:t> str.</a:t>
                      </a:r>
                      <a:r>
                        <a:rPr lang="ru-RU" sz="1300" b="0" i="0" u="none" strike="noStrike" dirty="0" smtClean="0">
                          <a:solidFill>
                            <a:srgbClr val="000000"/>
                          </a:solidFill>
                          <a:latin typeface="Times New Roman" pitchFamily="18" charset="0"/>
                          <a:cs typeface="Times New Roman" pitchFamily="18" charset="0"/>
                        </a:rPr>
                        <a:t>,4/3</a:t>
                      </a:r>
                      <a:endParaRPr lang="ru-RU" sz="1300" b="0" i="0" u="none" strike="noStrike" dirty="0">
                        <a:solidFill>
                          <a:srgbClr val="000000"/>
                        </a:solidFill>
                        <a:latin typeface="Times New Roman" pitchFamily="18" charset="0"/>
                        <a:cs typeface="Times New Roman" pitchFamily="18" charset="0"/>
                      </a:endParaRPr>
                    </a:p>
                  </a:txBody>
                  <a:tcPr marL="9525" marR="9525" marT="9525" marB="0" anchor="ctr">
                    <a:solidFill>
                      <a:schemeClr val="accent3">
                        <a:lumMod val="40000"/>
                        <a:lumOff val="60000"/>
                      </a:schemeClr>
                    </a:solidFill>
                  </a:tcPr>
                </a:tc>
                <a:tc>
                  <a:txBody>
                    <a:bodyPr/>
                    <a:lstStyle/>
                    <a:p>
                      <a:pPr algn="ctr"/>
                      <a:r>
                        <a:rPr lang="en-US" sz="1500" b="0" i="0" kern="1200" dirty="0" smtClean="0">
                          <a:solidFill>
                            <a:srgbClr val="000000"/>
                          </a:solidFill>
                          <a:latin typeface="Times New Roman" pitchFamily="18" charset="0"/>
                          <a:ea typeface="+mn-ea"/>
                          <a:cs typeface="Times New Roman" pitchFamily="18" charset="0"/>
                        </a:rPr>
                        <a:t>www.knaus.com.ua</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r>
              <a:tr h="649605">
                <a:tc>
                  <a:txBody>
                    <a:bodyPr/>
                    <a:lstStyle/>
                    <a:p>
                      <a:pPr algn="ctr"/>
                      <a:r>
                        <a:rPr lang="uk-UA" sz="1500" b="0" dirty="0" smtClean="0">
                          <a:solidFill>
                            <a:schemeClr val="tx1"/>
                          </a:solidFill>
                          <a:latin typeface="Times New Roman" pitchFamily="18" charset="0"/>
                          <a:cs typeface="Times New Roman" pitchFamily="18" charset="0"/>
                        </a:rPr>
                        <a:t>8</a:t>
                      </a:r>
                      <a:endParaRPr lang="ru-RU" sz="1500" b="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fontAlgn="b"/>
                      <a:r>
                        <a:rPr lang="en-US" sz="1500" b="0" i="0" u="none" strike="noStrike" dirty="0" smtClean="0">
                          <a:solidFill>
                            <a:schemeClr val="tx1"/>
                          </a:solidFill>
                          <a:latin typeface="Times New Roman" pitchFamily="18" charset="0"/>
                          <a:cs typeface="Times New Roman" pitchFamily="18" charset="0"/>
                        </a:rPr>
                        <a:t>Hotel and restaurant complex "GEORG PALACE"</a:t>
                      </a:r>
                      <a:endParaRPr lang="ru-RU" sz="1500" b="0" i="0" u="none" strike="noStrike" dirty="0">
                        <a:solidFill>
                          <a:schemeClr val="tx1"/>
                        </a:solidFill>
                        <a:latin typeface="Times New Roman" pitchFamily="18" charset="0"/>
                        <a:cs typeface="Times New Roman" pitchFamily="18" charset="0"/>
                      </a:endParaRPr>
                    </a:p>
                  </a:txBody>
                  <a:tcPr marL="9525" marR="9525" marT="9525" marB="0" anchor="ctr">
                    <a:solidFill>
                      <a:schemeClr val="accent5">
                        <a:lumMod val="75000"/>
                      </a:schemeClr>
                    </a:solidFill>
                  </a:tcPr>
                </a:tc>
                <a:tc>
                  <a:txBody>
                    <a:bodyPr/>
                    <a:lstStyle/>
                    <a:p>
                      <a:pPr algn="ctr" fontAlgn="b"/>
                      <a:r>
                        <a:rPr lang="en-AU" sz="1300" b="0" i="0" u="none" strike="noStrike" dirty="0" err="1" smtClean="0">
                          <a:solidFill>
                            <a:schemeClr val="tx1"/>
                          </a:solidFill>
                          <a:latin typeface="Times New Roman" pitchFamily="18" charset="0"/>
                          <a:cs typeface="Times New Roman" pitchFamily="18" charset="0"/>
                        </a:rPr>
                        <a:t>Bohuna</a:t>
                      </a:r>
                      <a:r>
                        <a:rPr lang="en-AU" sz="1300" b="0" i="0" u="none" strike="noStrike" dirty="0" smtClean="0">
                          <a:solidFill>
                            <a:schemeClr val="tx1"/>
                          </a:solidFill>
                          <a:latin typeface="Times New Roman" pitchFamily="18" charset="0"/>
                          <a:cs typeface="Times New Roman" pitchFamily="18" charset="0"/>
                        </a:rPr>
                        <a:t> str.</a:t>
                      </a:r>
                      <a:r>
                        <a:rPr lang="ru-RU" sz="1300" b="0" i="0" u="none" strike="noStrike" dirty="0" smtClean="0">
                          <a:solidFill>
                            <a:schemeClr val="tx1"/>
                          </a:solidFill>
                          <a:latin typeface="Times New Roman" pitchFamily="18" charset="0"/>
                          <a:cs typeface="Times New Roman" pitchFamily="18" charset="0"/>
                        </a:rPr>
                        <a:t>, </a:t>
                      </a:r>
                      <a:r>
                        <a:rPr lang="ru-RU" sz="1300" b="0" i="0" u="none" strike="noStrike" dirty="0">
                          <a:solidFill>
                            <a:schemeClr val="tx1"/>
                          </a:solidFill>
                          <a:latin typeface="Times New Roman" pitchFamily="18" charset="0"/>
                          <a:cs typeface="Times New Roman" pitchFamily="18" charset="0"/>
                        </a:rPr>
                        <a:t>24</a:t>
                      </a:r>
                    </a:p>
                  </a:txBody>
                  <a:tcPr marL="9525" marR="9525" marT="9525" marB="0" anchor="ctr">
                    <a:solidFill>
                      <a:schemeClr val="accent5">
                        <a:lumMod val="75000"/>
                      </a:schemeClr>
                    </a:solidFill>
                  </a:tcPr>
                </a:tc>
                <a:tc>
                  <a:txBody>
                    <a:bodyPr/>
                    <a:lstStyle/>
                    <a:p>
                      <a:pPr algn="ctr"/>
                      <a:r>
                        <a:rPr lang="en-US" sz="1500" b="0" dirty="0" smtClean="0">
                          <a:solidFill>
                            <a:schemeClr val="tx1"/>
                          </a:solidFill>
                          <a:latin typeface="Times New Roman" pitchFamily="18" charset="0"/>
                          <a:cs typeface="Times New Roman" pitchFamily="18" charset="0"/>
                        </a:rPr>
                        <a:t>http://georgpalace.com.ua/ru/</a:t>
                      </a:r>
                      <a:endParaRPr lang="ru-RU" sz="1500" b="0" dirty="0">
                        <a:solidFill>
                          <a:schemeClr val="tx1"/>
                        </a:solidFill>
                        <a:latin typeface="Times New Roman" pitchFamily="18" charset="0"/>
                        <a:cs typeface="Times New Roman" pitchFamily="18" charset="0"/>
                      </a:endParaRPr>
                    </a:p>
                  </a:txBody>
                  <a:tcPr anchor="ctr">
                    <a:solidFill>
                      <a:schemeClr val="accent5">
                        <a:lumMod val="75000"/>
                      </a:schemeClr>
                    </a:solidFill>
                  </a:tcPr>
                </a:tc>
              </a:tr>
              <a:tr h="649605">
                <a:tc>
                  <a:txBody>
                    <a:bodyPr/>
                    <a:lstStyle/>
                    <a:p>
                      <a:pPr algn="ctr"/>
                      <a:r>
                        <a:rPr lang="uk-UA" sz="1500" b="0" dirty="0" smtClean="0">
                          <a:solidFill>
                            <a:srgbClr val="000000"/>
                          </a:solidFill>
                          <a:latin typeface="Times New Roman" pitchFamily="18" charset="0"/>
                          <a:cs typeface="Times New Roman" pitchFamily="18" charset="0"/>
                        </a:rPr>
                        <a:t>9</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fontAlgn="b"/>
                      <a:r>
                        <a:rPr lang="en-US" sz="1500" b="0" i="0" u="none" strike="noStrike" dirty="0" smtClean="0">
                          <a:solidFill>
                            <a:srgbClr val="000000"/>
                          </a:solidFill>
                          <a:latin typeface="Times New Roman" pitchFamily="18" charset="0"/>
                          <a:cs typeface="Times New Roman" pitchFamily="18" charset="0"/>
                        </a:rPr>
                        <a:t>Hotel and tourist complex "CORAL"</a:t>
                      </a:r>
                      <a:endParaRPr lang="ru-RU" sz="1500" b="0" i="0" u="none" strike="noStrike" dirty="0">
                        <a:solidFill>
                          <a:srgbClr val="000000"/>
                        </a:solidFill>
                        <a:latin typeface="Times New Roman" pitchFamily="18" charset="0"/>
                        <a:cs typeface="Times New Roman" pitchFamily="18" charset="0"/>
                      </a:endParaRPr>
                    </a:p>
                  </a:txBody>
                  <a:tcPr marL="9525" marR="9525" marT="9525" marB="0" anchor="ctr">
                    <a:solidFill>
                      <a:schemeClr val="accent3">
                        <a:lumMod val="40000"/>
                        <a:lumOff val="60000"/>
                      </a:schemeClr>
                    </a:solidFill>
                  </a:tcPr>
                </a:tc>
                <a:tc>
                  <a:txBody>
                    <a:bodyPr/>
                    <a:lstStyle/>
                    <a:p>
                      <a:pPr algn="ctr" fontAlgn="b"/>
                      <a:r>
                        <a:rPr lang="en-AU" sz="1300" b="0" i="0" u="none" strike="noStrike" dirty="0" err="1" smtClean="0">
                          <a:solidFill>
                            <a:srgbClr val="000000"/>
                          </a:solidFill>
                          <a:latin typeface="Times New Roman" pitchFamily="18" charset="0"/>
                          <a:cs typeface="Times New Roman" pitchFamily="18" charset="0"/>
                        </a:rPr>
                        <a:t>Fastivska</a:t>
                      </a:r>
                      <a:r>
                        <a:rPr lang="en-AU" sz="1300" b="0" i="0" u="none" strike="noStrike" dirty="0" smtClean="0">
                          <a:solidFill>
                            <a:srgbClr val="000000"/>
                          </a:solidFill>
                          <a:latin typeface="Times New Roman" pitchFamily="18" charset="0"/>
                          <a:cs typeface="Times New Roman" pitchFamily="18" charset="0"/>
                        </a:rPr>
                        <a:t> str.</a:t>
                      </a:r>
                      <a:r>
                        <a:rPr lang="ru-RU" sz="1300" b="0" i="0" u="none" strike="noStrike" dirty="0" smtClean="0">
                          <a:solidFill>
                            <a:srgbClr val="000000"/>
                          </a:solidFill>
                          <a:latin typeface="Times New Roman" pitchFamily="18" charset="0"/>
                          <a:cs typeface="Times New Roman" pitchFamily="18" charset="0"/>
                        </a:rPr>
                        <a:t>, 30-</a:t>
                      </a:r>
                      <a:r>
                        <a:rPr lang="uk-UA" sz="1300" b="0" i="0" u="none" strike="noStrike" dirty="0" smtClean="0">
                          <a:solidFill>
                            <a:srgbClr val="000000"/>
                          </a:solidFill>
                          <a:latin typeface="Times New Roman" pitchFamily="18" charset="0"/>
                          <a:cs typeface="Times New Roman" pitchFamily="18" charset="0"/>
                        </a:rPr>
                        <a:t>в</a:t>
                      </a:r>
                      <a:endParaRPr lang="ru-RU" sz="1300" b="0" i="0" u="none" strike="noStrike" dirty="0">
                        <a:solidFill>
                          <a:srgbClr val="000000"/>
                        </a:solidFill>
                        <a:latin typeface="Times New Roman" pitchFamily="18" charset="0"/>
                        <a:cs typeface="Times New Roman" pitchFamily="18" charset="0"/>
                      </a:endParaRPr>
                    </a:p>
                  </a:txBody>
                  <a:tcPr marL="9525" marR="9525" marT="9525" marB="0" anchor="ctr">
                    <a:solidFill>
                      <a:schemeClr val="accent3">
                        <a:lumMod val="40000"/>
                        <a:lumOff val="60000"/>
                      </a:schemeClr>
                    </a:solidFill>
                  </a:tcPr>
                </a:tc>
                <a:tc>
                  <a:txBody>
                    <a:bodyPr/>
                    <a:lstStyle/>
                    <a:p>
                      <a:pPr algn="ctr"/>
                      <a:r>
                        <a:rPr lang="en-US" sz="1500" b="0" i="0" kern="1200" dirty="0" smtClean="0">
                          <a:solidFill>
                            <a:srgbClr val="000000"/>
                          </a:solidFill>
                          <a:latin typeface="Times New Roman" pitchFamily="18" charset="0"/>
                          <a:ea typeface="+mn-ea"/>
                          <a:cs typeface="Times New Roman" pitchFamily="18" charset="0"/>
                        </a:rPr>
                        <a:t>www.koral.cv.ua</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r>
              <a:tr h="649605">
                <a:tc>
                  <a:txBody>
                    <a:bodyPr/>
                    <a:lstStyle/>
                    <a:p>
                      <a:pPr algn="ctr"/>
                      <a:r>
                        <a:rPr lang="uk-UA" sz="1500" b="0" dirty="0" smtClean="0">
                          <a:solidFill>
                            <a:schemeClr val="tx1"/>
                          </a:solidFill>
                          <a:latin typeface="Times New Roman" pitchFamily="18" charset="0"/>
                          <a:cs typeface="Times New Roman" pitchFamily="18" charset="0"/>
                        </a:rPr>
                        <a:t>10</a:t>
                      </a:r>
                      <a:endParaRPr lang="ru-RU" sz="1500" b="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fontAlgn="b"/>
                      <a:r>
                        <a:rPr lang="en-US" sz="1500" b="0" i="0" u="none" strike="noStrike" dirty="0" smtClean="0">
                          <a:solidFill>
                            <a:schemeClr val="tx1"/>
                          </a:solidFill>
                          <a:latin typeface="Times New Roman" pitchFamily="18" charset="0"/>
                          <a:cs typeface="Times New Roman" pitchFamily="18" charset="0"/>
                        </a:rPr>
                        <a:t>Hotel rooms with restaurant "ARISTOCRAT"</a:t>
                      </a:r>
                      <a:endParaRPr lang="ru-RU" sz="1500" b="0" i="0" u="none" strike="noStrike" dirty="0">
                        <a:solidFill>
                          <a:schemeClr val="tx1"/>
                        </a:solidFill>
                        <a:latin typeface="Times New Roman" pitchFamily="18" charset="0"/>
                        <a:cs typeface="Times New Roman" pitchFamily="18" charset="0"/>
                      </a:endParaRPr>
                    </a:p>
                  </a:txBody>
                  <a:tcPr marL="9525" marR="9525" marT="9525" marB="0" anchor="ctr">
                    <a:solidFill>
                      <a:schemeClr val="accent5">
                        <a:lumMod val="75000"/>
                      </a:schemeClr>
                    </a:solidFill>
                  </a:tcPr>
                </a:tc>
                <a:tc>
                  <a:txBody>
                    <a:bodyPr/>
                    <a:lstStyle/>
                    <a:p>
                      <a:pPr algn="ctr" fontAlgn="b"/>
                      <a:r>
                        <a:rPr lang="en-AU" sz="1300" b="0" i="0" u="none" strike="noStrike" dirty="0" err="1" smtClean="0">
                          <a:solidFill>
                            <a:schemeClr val="tx1"/>
                          </a:solidFill>
                          <a:latin typeface="Times New Roman" pitchFamily="18" charset="0"/>
                          <a:cs typeface="Times New Roman" pitchFamily="18" charset="0"/>
                        </a:rPr>
                        <a:t>Zavodska</a:t>
                      </a:r>
                      <a:r>
                        <a:rPr lang="en-AU" sz="1300" b="0" i="0" u="none" strike="noStrike" dirty="0" smtClean="0">
                          <a:solidFill>
                            <a:schemeClr val="tx1"/>
                          </a:solidFill>
                          <a:latin typeface="Times New Roman" pitchFamily="18" charset="0"/>
                          <a:cs typeface="Times New Roman" pitchFamily="18" charset="0"/>
                        </a:rPr>
                        <a:t> str.</a:t>
                      </a:r>
                      <a:r>
                        <a:rPr lang="ru-RU" sz="1300" b="0" i="0" u="none" strike="noStrike" dirty="0" smtClean="0">
                          <a:solidFill>
                            <a:schemeClr val="tx1"/>
                          </a:solidFill>
                          <a:latin typeface="Times New Roman" pitchFamily="18" charset="0"/>
                          <a:cs typeface="Times New Roman" pitchFamily="18" charset="0"/>
                        </a:rPr>
                        <a:t>, </a:t>
                      </a:r>
                      <a:r>
                        <a:rPr lang="ru-RU" sz="1300" b="0" i="0" u="none" strike="noStrike" dirty="0">
                          <a:solidFill>
                            <a:schemeClr val="tx1"/>
                          </a:solidFill>
                          <a:latin typeface="Times New Roman" pitchFamily="18" charset="0"/>
                          <a:cs typeface="Times New Roman" pitchFamily="18" charset="0"/>
                        </a:rPr>
                        <a:t>32</a:t>
                      </a:r>
                    </a:p>
                  </a:txBody>
                  <a:tcPr marL="9525" marR="9525" marT="9525" marB="0" anchor="ctr">
                    <a:solidFill>
                      <a:schemeClr val="accent5">
                        <a:lumMod val="75000"/>
                      </a:schemeClr>
                    </a:solidFill>
                  </a:tcPr>
                </a:tc>
                <a:tc>
                  <a:txBody>
                    <a:bodyPr/>
                    <a:lstStyle/>
                    <a:p>
                      <a:pPr algn="ctr"/>
                      <a:r>
                        <a:rPr lang="en-US" sz="1500" b="0" i="0" kern="1200" dirty="0" smtClean="0">
                          <a:solidFill>
                            <a:schemeClr val="tx1"/>
                          </a:solidFill>
                          <a:latin typeface="Times New Roman" pitchFamily="18" charset="0"/>
                          <a:ea typeface="+mn-ea"/>
                          <a:cs typeface="Times New Roman" pitchFamily="18" charset="0"/>
                        </a:rPr>
                        <a:t>www.aristocrate-hotel.gbc.net.ua</a:t>
                      </a:r>
                      <a:endParaRPr lang="ru-RU" sz="1500" b="0" dirty="0">
                        <a:solidFill>
                          <a:schemeClr val="tx1"/>
                        </a:solidFill>
                        <a:latin typeface="Times New Roman" pitchFamily="18" charset="0"/>
                        <a:cs typeface="Times New Roman" pitchFamily="18" charset="0"/>
                      </a:endParaRPr>
                    </a:p>
                  </a:txBody>
                  <a:tcPr anchor="ctr">
                    <a:solidFill>
                      <a:schemeClr val="accent5">
                        <a:lumMod val="75000"/>
                      </a:schemeClr>
                    </a:solidFill>
                  </a:tcPr>
                </a:tc>
              </a:tr>
              <a:tr h="518160">
                <a:tc>
                  <a:txBody>
                    <a:bodyPr/>
                    <a:lstStyle/>
                    <a:p>
                      <a:pPr algn="ctr"/>
                      <a:r>
                        <a:rPr lang="uk-UA" sz="1500" b="0" dirty="0" smtClean="0">
                          <a:solidFill>
                            <a:srgbClr val="000000"/>
                          </a:solidFill>
                          <a:latin typeface="Times New Roman" pitchFamily="18" charset="0"/>
                          <a:cs typeface="Times New Roman" pitchFamily="18" charset="0"/>
                        </a:rPr>
                        <a:t>11</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fontAlgn="b"/>
                      <a:r>
                        <a:rPr lang="en-AU" sz="1500" b="0" i="0" u="none" strike="noStrike" dirty="0" smtClean="0">
                          <a:solidFill>
                            <a:srgbClr val="000000"/>
                          </a:solidFill>
                          <a:latin typeface="Times New Roman" pitchFamily="18" charset="0"/>
                          <a:cs typeface="Times New Roman" pitchFamily="18" charset="0"/>
                        </a:rPr>
                        <a:t>Mini hotel "ANDINA"</a:t>
                      </a:r>
                      <a:endParaRPr lang="ru-RU" sz="1500" b="0" i="0" u="none" strike="noStrike" dirty="0">
                        <a:solidFill>
                          <a:srgbClr val="000000"/>
                        </a:solidFill>
                        <a:latin typeface="Times New Roman" pitchFamily="18" charset="0"/>
                        <a:cs typeface="Times New Roman" pitchFamily="18" charset="0"/>
                      </a:endParaRPr>
                    </a:p>
                  </a:txBody>
                  <a:tcPr marL="9525" marR="9525" marT="9525" marB="0" anchor="ctr">
                    <a:solidFill>
                      <a:schemeClr val="accent3">
                        <a:lumMod val="40000"/>
                        <a:lumOff val="60000"/>
                      </a:schemeClr>
                    </a:solidFill>
                  </a:tcPr>
                </a:tc>
                <a:tc>
                  <a:txBody>
                    <a:bodyPr/>
                    <a:lstStyle/>
                    <a:p>
                      <a:pPr algn="ctr" fontAlgn="b"/>
                      <a:r>
                        <a:rPr lang="en-AU" sz="1300" b="0" i="0" u="none" strike="noStrike" dirty="0" err="1" smtClean="0">
                          <a:solidFill>
                            <a:srgbClr val="000000"/>
                          </a:solidFill>
                          <a:latin typeface="Times New Roman" pitchFamily="18" charset="0"/>
                          <a:cs typeface="Times New Roman" pitchFamily="18" charset="0"/>
                        </a:rPr>
                        <a:t>Libavska</a:t>
                      </a:r>
                      <a:r>
                        <a:rPr lang="en-AU" sz="1300" b="0" i="0" u="none" strike="noStrike" dirty="0" smtClean="0">
                          <a:solidFill>
                            <a:srgbClr val="000000"/>
                          </a:solidFill>
                          <a:latin typeface="Times New Roman" pitchFamily="18" charset="0"/>
                          <a:cs typeface="Times New Roman" pitchFamily="18" charset="0"/>
                        </a:rPr>
                        <a:t> str.</a:t>
                      </a:r>
                      <a:r>
                        <a:rPr lang="ru-RU" sz="1300" b="0" i="0" u="none" strike="noStrike" dirty="0" smtClean="0">
                          <a:solidFill>
                            <a:srgbClr val="000000"/>
                          </a:solidFill>
                          <a:latin typeface="Times New Roman" pitchFamily="18" charset="0"/>
                          <a:cs typeface="Times New Roman" pitchFamily="18" charset="0"/>
                        </a:rPr>
                        <a:t>, 22-а</a:t>
                      </a:r>
                      <a:endParaRPr lang="ru-RU" sz="1300" b="0" i="0" u="none" strike="noStrike" dirty="0">
                        <a:solidFill>
                          <a:srgbClr val="000000"/>
                        </a:solidFill>
                        <a:latin typeface="Times New Roman" pitchFamily="18" charset="0"/>
                        <a:cs typeface="Times New Roman" pitchFamily="18" charset="0"/>
                      </a:endParaRPr>
                    </a:p>
                  </a:txBody>
                  <a:tcPr marL="9525" marR="9525" marT="9525" marB="0" anchor="ctr">
                    <a:solidFill>
                      <a:schemeClr val="accent3">
                        <a:lumMod val="40000"/>
                        <a:lumOff val="60000"/>
                      </a:schemeClr>
                    </a:solidFill>
                  </a:tcPr>
                </a:tc>
                <a:tc>
                  <a:txBody>
                    <a:bodyPr/>
                    <a:lstStyle/>
                    <a:p>
                      <a:pPr algn="ctr"/>
                      <a:r>
                        <a:rPr lang="en-US" sz="1500" b="0" i="0" kern="1200" dirty="0" smtClean="0">
                          <a:solidFill>
                            <a:srgbClr val="000000"/>
                          </a:solidFill>
                          <a:latin typeface="Times New Roman" pitchFamily="18" charset="0"/>
                          <a:ea typeface="+mn-ea"/>
                          <a:cs typeface="Times New Roman" pitchFamily="18" charset="0"/>
                        </a:rPr>
                        <a:t>http://www.andinna.com.ua/ </a:t>
                      </a:r>
                      <a:endParaRPr lang="ru-RU" sz="1500" b="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r>
            </a:tbl>
          </a:graphicData>
        </a:graphic>
      </p:graphicFrame>
      <p:sp>
        <p:nvSpPr>
          <p:cNvPr id="6" name="Заголовок 1"/>
          <p:cNvSpPr txBox="1">
            <a:spLocks/>
          </p:cNvSpPr>
          <p:nvPr/>
        </p:nvSpPr>
        <p:spPr>
          <a:xfrm>
            <a:off x="548680" y="755576"/>
            <a:ext cx="5715040" cy="357191"/>
          </a:xfrm>
          <a:prstGeom prst="rect">
            <a:avLst/>
          </a:prstGeom>
        </p:spPr>
        <p:txBody>
          <a:bodyPr vert="horz" lIns="91440" tIns="45720" rIns="91440" bIns="45720" rtlCol="0" anchor="t">
            <a:normAutofit fontScale="97500"/>
          </a:bodyPr>
          <a:lstStyle/>
          <a:p>
            <a:pPr lvl="0" algn="ctr" defTabSz="447675">
              <a:spcBef>
                <a:spcPct val="0"/>
              </a:spcBef>
            </a:pPr>
            <a:r>
              <a:rPr lang="en-US" sz="1400" b="1" dirty="0" smtClean="0">
                <a:solidFill>
                  <a:schemeClr val="accent5">
                    <a:lumMod val="75000"/>
                  </a:schemeClr>
                </a:solidFill>
                <a:latin typeface="Times New Roman" pitchFamily="18" charset="0"/>
                <a:ea typeface="+mj-ea"/>
                <a:cs typeface="Times New Roman" pitchFamily="18" charset="0"/>
              </a:rPr>
              <a:t>THE MOST POPULAR CITY HOTEL COMPLEXES</a:t>
            </a:r>
            <a:endParaRPr kumimoji="0" lang="ru-RU" sz="1400" b="1" i="0" u="none" strike="noStrike" kern="1200" cap="none" spc="0" normalizeH="0" baseline="0" noProof="0" dirty="0">
              <a:ln>
                <a:noFill/>
              </a:ln>
              <a:solidFill>
                <a:schemeClr val="accent5">
                  <a:lumMod val="75000"/>
                </a:schemeClr>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4312" y="2546648"/>
            <a:ext cx="5486400" cy="455176"/>
          </a:xfrm>
        </p:spPr>
        <p:txBody>
          <a:bodyPr anchor="ctr">
            <a:normAutofit/>
          </a:bodyPr>
          <a:lstStyle/>
          <a:p>
            <a:pPr algn="ctr"/>
            <a:r>
              <a:rPr lang="en-US" sz="1600" b="1" dirty="0" smtClean="0">
                <a:solidFill>
                  <a:schemeClr val="accent5">
                    <a:lumMod val="75000"/>
                  </a:schemeClr>
                </a:solidFill>
                <a:latin typeface="Times New Roman" pitchFamily="18" charset="0"/>
                <a:cs typeface="Times New Roman" pitchFamily="18" charset="0"/>
              </a:rPr>
              <a:t>THE LARGEST MARKETS OF THE CITY</a:t>
            </a:r>
            <a:endParaRPr lang="ru-RU" sz="1600" b="1" dirty="0">
              <a:solidFill>
                <a:schemeClr val="accent5">
                  <a:lumMod val="75000"/>
                </a:schemeClr>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extLst>
              <p:ext uri="{D42A27DB-BD31-4B8C-83A1-F6EECF244321}">
                <p14:modId xmlns="" xmlns:p14="http://schemas.microsoft.com/office/powerpoint/2010/main" val="1500183099"/>
              </p:ext>
            </p:extLst>
          </p:nvPr>
        </p:nvGraphicFramePr>
        <p:xfrm>
          <a:off x="741436" y="3131840"/>
          <a:ext cx="5772151" cy="4363274"/>
        </p:xfrm>
        <a:graphic>
          <a:graphicData uri="http://schemas.openxmlformats.org/drawingml/2006/table">
            <a:tbl>
              <a:tblPr firstRow="1" bandRow="1">
                <a:tableStyleId>{5C22544A-7EE6-4342-B048-85BDC9FD1C3A}</a:tableStyleId>
              </a:tblPr>
              <a:tblGrid>
                <a:gridCol w="1000131"/>
                <a:gridCol w="1071570"/>
                <a:gridCol w="814375"/>
                <a:gridCol w="757261"/>
                <a:gridCol w="1166789"/>
                <a:gridCol w="962025"/>
              </a:tblGrid>
              <a:tr h="1188720">
                <a:tc>
                  <a:txBody>
                    <a:bodyPr/>
                    <a:lstStyle/>
                    <a:p>
                      <a:pPr algn="ctr"/>
                      <a:r>
                        <a:rPr lang="en-US" sz="1200" dirty="0" smtClean="0">
                          <a:solidFill>
                            <a:schemeClr val="tx1"/>
                          </a:solidFill>
                          <a:latin typeface="Times New Roman" pitchFamily="18" charset="0"/>
                          <a:cs typeface="Times New Roman" pitchFamily="18" charset="0"/>
                        </a:rPr>
                        <a:t>Market name</a:t>
                      </a:r>
                      <a:endParaRPr lang="ru-RU" sz="12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AU" sz="1200" dirty="0" smtClean="0">
                          <a:solidFill>
                            <a:schemeClr val="tx1"/>
                          </a:solidFill>
                          <a:latin typeface="Times New Roman" pitchFamily="18" charset="0"/>
                          <a:cs typeface="Times New Roman" pitchFamily="18" charset="0"/>
                        </a:rPr>
                        <a:t>Address</a:t>
                      </a:r>
                      <a:endParaRPr lang="ru-RU" sz="12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AU" sz="1200" dirty="0" smtClean="0">
                          <a:solidFill>
                            <a:schemeClr val="tx1"/>
                          </a:solidFill>
                          <a:latin typeface="Times New Roman" pitchFamily="18" charset="0"/>
                          <a:cs typeface="Times New Roman" pitchFamily="18" charset="0"/>
                        </a:rPr>
                        <a:t>Specialization</a:t>
                      </a:r>
                      <a:endParaRPr lang="ru-RU" sz="12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AU" sz="1200" dirty="0" smtClean="0">
                          <a:solidFill>
                            <a:schemeClr val="tx1"/>
                          </a:solidFill>
                          <a:latin typeface="Times New Roman" pitchFamily="18" charset="0"/>
                          <a:cs typeface="Times New Roman" pitchFamily="18" charset="0"/>
                        </a:rPr>
                        <a:t>Number of trading places</a:t>
                      </a:r>
                      <a:endParaRPr lang="ru-RU" sz="12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200" dirty="0" err="1" smtClean="0">
                          <a:solidFill>
                            <a:schemeClr val="tx1"/>
                          </a:solidFill>
                          <a:latin typeface="Times New Roman" pitchFamily="18" charset="0"/>
                          <a:cs typeface="Times New Roman" pitchFamily="18" charset="0"/>
                        </a:rPr>
                        <a:t>Payed</a:t>
                      </a:r>
                      <a:r>
                        <a:rPr lang="en-US" sz="1200" dirty="0" smtClean="0">
                          <a:solidFill>
                            <a:schemeClr val="tx1"/>
                          </a:solidFill>
                          <a:latin typeface="Times New Roman" pitchFamily="18" charset="0"/>
                          <a:cs typeface="Times New Roman" pitchFamily="18" charset="0"/>
                        </a:rPr>
                        <a:t> taxes to the city budget, thousand</a:t>
                      </a:r>
                      <a:r>
                        <a:rPr lang="en-US" sz="1200" dirty="0" smtClean="0">
                          <a:solidFill>
                            <a:srgbClr val="000000"/>
                          </a:solidFill>
                          <a:latin typeface="Times New Roman" pitchFamily="18" charset="0"/>
                          <a:cs typeface="Times New Roman" pitchFamily="18" charset="0"/>
                        </a:rPr>
                        <a:t> </a:t>
                      </a:r>
                      <a:r>
                        <a:rPr lang="en-US" sz="1200" dirty="0" smtClean="0">
                          <a:solidFill>
                            <a:schemeClr val="tx1"/>
                          </a:solidFill>
                          <a:latin typeface="Times New Roman" pitchFamily="18" charset="0"/>
                          <a:cs typeface="Times New Roman" pitchFamily="18" charset="0"/>
                        </a:rPr>
                        <a:t> UAH </a:t>
                      </a:r>
                      <a:r>
                        <a:rPr lang="uk-UA" sz="1200" dirty="0" smtClean="0">
                          <a:solidFill>
                            <a:schemeClr val="tx1"/>
                          </a:solidFill>
                          <a:latin typeface="Times New Roman" pitchFamily="18" charset="0"/>
                          <a:cs typeface="Times New Roman" pitchFamily="18" charset="0"/>
                        </a:rPr>
                        <a:t>(01.01.201</a:t>
                      </a:r>
                      <a:r>
                        <a:rPr lang="en-US" sz="1200" dirty="0" smtClean="0">
                          <a:solidFill>
                            <a:schemeClr val="tx1"/>
                          </a:solidFill>
                          <a:latin typeface="Times New Roman" pitchFamily="18" charset="0"/>
                          <a:cs typeface="Times New Roman" pitchFamily="18" charset="0"/>
                        </a:rPr>
                        <a:t>5</a:t>
                      </a:r>
                      <a:r>
                        <a:rPr lang="uk-UA" sz="1200" dirty="0" smtClean="0">
                          <a:solidFill>
                            <a:schemeClr val="tx1"/>
                          </a:solidFill>
                          <a:latin typeface="Times New Roman" pitchFamily="18" charset="0"/>
                          <a:cs typeface="Times New Roman" pitchFamily="18" charset="0"/>
                        </a:rPr>
                        <a:t>)</a:t>
                      </a:r>
                      <a:endParaRPr lang="ru-RU" sz="12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200" dirty="0" smtClean="0">
                          <a:solidFill>
                            <a:schemeClr val="tx1"/>
                          </a:solidFill>
                          <a:latin typeface="Times New Roman" pitchFamily="18" charset="0"/>
                          <a:cs typeface="Times New Roman" pitchFamily="18" charset="0"/>
                        </a:rPr>
                        <a:t>Spend money for market reconstruction</a:t>
                      </a:r>
                      <a:endParaRPr lang="ru-RU" sz="1200" dirty="0">
                        <a:solidFill>
                          <a:schemeClr val="tx1"/>
                        </a:solidFill>
                        <a:latin typeface="Times New Roman" pitchFamily="18" charset="0"/>
                        <a:cs typeface="Times New Roman" pitchFamily="18" charset="0"/>
                      </a:endParaRPr>
                    </a:p>
                  </a:txBody>
                  <a:tcPr anchor="ctr">
                    <a:solidFill>
                      <a:schemeClr val="accent5">
                        <a:lumMod val="75000"/>
                      </a:schemeClr>
                    </a:solidFill>
                  </a:tcPr>
                </a:tc>
              </a:tr>
              <a:tr h="512681">
                <a:tc>
                  <a:txBody>
                    <a:bodyPr/>
                    <a:lstStyle/>
                    <a:p>
                      <a:pPr algn="ctr"/>
                      <a:r>
                        <a:rPr lang="en-AU" sz="1100" dirty="0" smtClean="0">
                          <a:solidFill>
                            <a:srgbClr val="000000"/>
                          </a:solidFill>
                          <a:latin typeface="Times New Roman" pitchFamily="18" charset="0"/>
                          <a:cs typeface="Times New Roman" pitchFamily="18" charset="0"/>
                        </a:rPr>
                        <a:t>Micro-market "CARPATHIANS"</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AU" sz="1100" baseline="0" dirty="0" err="1" smtClean="0">
                          <a:solidFill>
                            <a:srgbClr val="000000"/>
                          </a:solidFill>
                          <a:latin typeface="Times New Roman" pitchFamily="18" charset="0"/>
                          <a:cs typeface="Times New Roman" pitchFamily="18" charset="0"/>
                        </a:rPr>
                        <a:t>Entuziastiv</a:t>
                      </a:r>
                      <a:r>
                        <a:rPr lang="en-AU" sz="1100" baseline="0" dirty="0" smtClean="0">
                          <a:solidFill>
                            <a:srgbClr val="000000"/>
                          </a:solidFill>
                          <a:latin typeface="Times New Roman" pitchFamily="18" charset="0"/>
                          <a:cs typeface="Times New Roman" pitchFamily="18" charset="0"/>
                        </a:rPr>
                        <a:t> str.,</a:t>
                      </a:r>
                      <a:r>
                        <a:rPr lang="uk-UA" sz="1100" baseline="0" dirty="0" smtClean="0">
                          <a:solidFill>
                            <a:srgbClr val="000000"/>
                          </a:solidFill>
                          <a:latin typeface="Times New Roman" pitchFamily="18" charset="0"/>
                          <a:cs typeface="Times New Roman" pitchFamily="18" charset="0"/>
                        </a:rPr>
                        <a:t>5 </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AU" sz="1100" dirty="0" smtClean="0">
                          <a:solidFill>
                            <a:srgbClr val="000000"/>
                          </a:solidFill>
                          <a:latin typeface="Times New Roman" pitchFamily="18" charset="0"/>
                          <a:cs typeface="Times New Roman" pitchFamily="18" charset="0"/>
                        </a:rPr>
                        <a:t>Non food market</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470</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107,9</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910,5</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r>
              <a:tr h="638401">
                <a:tc>
                  <a:txBody>
                    <a:bodyPr/>
                    <a:lstStyle/>
                    <a:p>
                      <a:pPr algn="ctr"/>
                      <a:r>
                        <a:rPr lang="en-AU" sz="1100" dirty="0" smtClean="0">
                          <a:solidFill>
                            <a:schemeClr val="tx1"/>
                          </a:solidFill>
                          <a:latin typeface="Times New Roman" pitchFamily="18" charset="0"/>
                          <a:cs typeface="Times New Roman" pitchFamily="18" charset="0"/>
                        </a:rPr>
                        <a:t>Market "BUKOVINA-AUTO"</a:t>
                      </a:r>
                      <a:endParaRPr lang="ru-RU"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AU" sz="1100" dirty="0" err="1" smtClean="0">
                          <a:solidFill>
                            <a:schemeClr val="tx1"/>
                          </a:solidFill>
                          <a:latin typeface="Times New Roman" pitchFamily="18" charset="0"/>
                          <a:cs typeface="Times New Roman" pitchFamily="18" charset="0"/>
                        </a:rPr>
                        <a:t>Kolomyiska</a:t>
                      </a:r>
                      <a:r>
                        <a:rPr lang="en-AU" sz="1100" dirty="0" smtClean="0">
                          <a:solidFill>
                            <a:schemeClr val="tx1"/>
                          </a:solidFill>
                          <a:latin typeface="Times New Roman" pitchFamily="18" charset="0"/>
                          <a:cs typeface="Times New Roman" pitchFamily="18" charset="0"/>
                        </a:rPr>
                        <a:t> str., </a:t>
                      </a:r>
                      <a:r>
                        <a:rPr lang="uk-UA" sz="1100" baseline="0" dirty="0" smtClean="0">
                          <a:solidFill>
                            <a:schemeClr val="tx1"/>
                          </a:solidFill>
                          <a:latin typeface="Times New Roman" pitchFamily="18" charset="0"/>
                          <a:cs typeface="Times New Roman" pitchFamily="18" charset="0"/>
                        </a:rPr>
                        <a:t>15-а</a:t>
                      </a:r>
                      <a:endParaRPr lang="ru-RU"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100" dirty="0" smtClean="0">
                          <a:solidFill>
                            <a:schemeClr val="tx1"/>
                          </a:solidFill>
                          <a:latin typeface="Times New Roman" pitchFamily="18" charset="0"/>
                          <a:cs typeface="Times New Roman" pitchFamily="18" charset="0"/>
                        </a:rPr>
                        <a:t>Non food market</a:t>
                      </a:r>
                      <a:endParaRPr lang="ru-RU" sz="1100" dirty="0" smtClean="0">
                        <a:solidFill>
                          <a:schemeClr val="tx1"/>
                        </a:solidFill>
                        <a:latin typeface="Times New Roman" pitchFamily="18" charset="0"/>
                        <a:cs typeface="Times New Roman" pitchFamily="18" charset="0"/>
                      </a:endParaRPr>
                    </a:p>
                    <a:p>
                      <a:pPr algn="ctr"/>
                      <a:r>
                        <a:rPr lang="uk-UA" sz="1100" dirty="0" smtClean="0">
                          <a:solidFill>
                            <a:schemeClr val="tx1"/>
                          </a:solidFill>
                          <a:latin typeface="Times New Roman" pitchFamily="18" charset="0"/>
                          <a:cs typeface="Times New Roman" pitchFamily="18" charset="0"/>
                        </a:rPr>
                        <a:t> </a:t>
                      </a:r>
                      <a:endParaRPr lang="ru-RU"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543</a:t>
                      </a:r>
                      <a:endParaRPr lang="ru-RU"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507,7</a:t>
                      </a:r>
                      <a:endParaRPr lang="ru-RU"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30,2</a:t>
                      </a:r>
                      <a:endParaRPr lang="ru-RU"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r>
              <a:tr h="524473">
                <a:tc>
                  <a:txBody>
                    <a:bodyPr/>
                    <a:lstStyle/>
                    <a:p>
                      <a:pPr algn="ctr"/>
                      <a:r>
                        <a:rPr lang="en-US" sz="1100" dirty="0" smtClean="0">
                          <a:solidFill>
                            <a:srgbClr val="000000"/>
                          </a:solidFill>
                          <a:latin typeface="Times New Roman" pitchFamily="18" charset="0"/>
                          <a:cs typeface="Times New Roman" pitchFamily="18" charset="0"/>
                        </a:rPr>
                        <a:t>Market</a:t>
                      </a:r>
                      <a:r>
                        <a:rPr lang="uk-UA" sz="1100" dirty="0" smtClean="0">
                          <a:solidFill>
                            <a:srgbClr val="000000"/>
                          </a:solidFill>
                          <a:latin typeface="Times New Roman" pitchFamily="18" charset="0"/>
                          <a:cs typeface="Times New Roman" pitchFamily="18" charset="0"/>
                        </a:rPr>
                        <a:t> “</a:t>
                      </a:r>
                      <a:r>
                        <a:rPr lang="en-AU" sz="1000" dirty="0" smtClean="0">
                          <a:solidFill>
                            <a:srgbClr val="000000"/>
                          </a:solidFill>
                          <a:latin typeface="Times New Roman" pitchFamily="18" charset="0"/>
                          <a:cs typeface="Times New Roman" pitchFamily="18" charset="0"/>
                        </a:rPr>
                        <a:t>HOLOVNYI</a:t>
                      </a:r>
                      <a:r>
                        <a:rPr lang="uk-UA" sz="1100" dirty="0" smtClean="0">
                          <a:solidFill>
                            <a:srgbClr val="000000"/>
                          </a:solidFill>
                          <a:latin typeface="Times New Roman" pitchFamily="18" charset="0"/>
                          <a:cs typeface="Times New Roman" pitchFamily="18" charset="0"/>
                        </a:rPr>
                        <a:t>”</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AU" sz="1100" baseline="0" dirty="0" err="1" smtClean="0">
                          <a:solidFill>
                            <a:srgbClr val="000000"/>
                          </a:solidFill>
                          <a:latin typeface="Times New Roman" pitchFamily="18" charset="0"/>
                          <a:cs typeface="Times New Roman" pitchFamily="18" charset="0"/>
                        </a:rPr>
                        <a:t>Entuziastiv</a:t>
                      </a:r>
                      <a:r>
                        <a:rPr lang="en-AU" sz="1100" baseline="0" dirty="0" smtClean="0">
                          <a:solidFill>
                            <a:srgbClr val="000000"/>
                          </a:solidFill>
                          <a:latin typeface="Times New Roman" pitchFamily="18" charset="0"/>
                          <a:cs typeface="Times New Roman" pitchFamily="18" charset="0"/>
                        </a:rPr>
                        <a:t> str.,</a:t>
                      </a:r>
                      <a:r>
                        <a:rPr lang="uk-UA" sz="1100" dirty="0" smtClean="0">
                          <a:solidFill>
                            <a:srgbClr val="000000"/>
                          </a:solidFill>
                          <a:latin typeface="Times New Roman" pitchFamily="18" charset="0"/>
                          <a:cs typeface="Times New Roman" pitchFamily="18" charset="0"/>
                        </a:rPr>
                        <a:t>1 </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US" sz="1100" dirty="0" smtClean="0">
                          <a:solidFill>
                            <a:srgbClr val="000000"/>
                          </a:solidFill>
                          <a:latin typeface="Times New Roman" pitchFamily="18" charset="0"/>
                          <a:cs typeface="Times New Roman" pitchFamily="18" charset="0"/>
                        </a:rPr>
                        <a:t>Food </a:t>
                      </a:r>
                      <a:r>
                        <a:rPr lang="en-AU" sz="1100" dirty="0" smtClean="0">
                          <a:solidFill>
                            <a:srgbClr val="000000"/>
                          </a:solidFill>
                          <a:latin typeface="Times New Roman" pitchFamily="18" charset="0"/>
                          <a:cs typeface="Times New Roman" pitchFamily="18" charset="0"/>
                        </a:rPr>
                        <a:t>market</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575</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416,5</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95,6</a:t>
                      </a:r>
                      <a:endParaRPr lang="ru-RU"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r>
              <a:tr h="578185">
                <a:tc>
                  <a:txBody>
                    <a:bodyPr/>
                    <a:lstStyle/>
                    <a:p>
                      <a:pPr algn="ctr"/>
                      <a:r>
                        <a:rPr lang="en-AU" sz="1100" dirty="0" smtClean="0">
                          <a:solidFill>
                            <a:schemeClr val="tx1"/>
                          </a:solidFill>
                          <a:latin typeface="Times New Roman" pitchFamily="18" charset="0"/>
                          <a:cs typeface="Times New Roman" pitchFamily="18" charset="0"/>
                        </a:rPr>
                        <a:t>Micro market "BUKOVINSKY"</a:t>
                      </a:r>
                      <a:endParaRPr lang="ru-RU" sz="1100" dirty="0">
                        <a:solidFill>
                          <a:schemeClr val="tx1"/>
                        </a:solidFill>
                        <a:latin typeface="Times New Roman" pitchFamily="18" charset="0"/>
                        <a:cs typeface="Times New Roman" pitchFamily="18" charset="0"/>
                      </a:endParaRPr>
                    </a:p>
                  </a:txBody>
                  <a:tcPr anchor="ctr">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AU" sz="1100" dirty="0" err="1" smtClean="0">
                          <a:solidFill>
                            <a:schemeClr val="tx1"/>
                          </a:solidFill>
                          <a:latin typeface="Times New Roman" pitchFamily="18" charset="0"/>
                          <a:cs typeface="Times New Roman" pitchFamily="18" charset="0"/>
                        </a:rPr>
                        <a:t>Stasiuka</a:t>
                      </a:r>
                      <a:r>
                        <a:rPr lang="en-AU" sz="1100" dirty="0" smtClean="0">
                          <a:solidFill>
                            <a:schemeClr val="tx1"/>
                          </a:solidFill>
                          <a:latin typeface="Times New Roman" pitchFamily="18" charset="0"/>
                          <a:cs typeface="Times New Roman" pitchFamily="18" charset="0"/>
                        </a:rPr>
                        <a:t> str., </a:t>
                      </a:r>
                      <a:r>
                        <a:rPr lang="uk-UA" sz="1100" dirty="0" smtClean="0">
                          <a:solidFill>
                            <a:schemeClr val="tx1"/>
                          </a:solidFill>
                          <a:latin typeface="Times New Roman" pitchFamily="18" charset="0"/>
                          <a:cs typeface="Times New Roman" pitchFamily="18" charset="0"/>
                        </a:rPr>
                        <a:t>23-б</a:t>
                      </a:r>
                      <a:endParaRPr lang="ru-RU" sz="1100" dirty="0">
                        <a:solidFill>
                          <a:schemeClr val="tx1"/>
                        </a:solidFill>
                        <a:latin typeface="Times New Roman" pitchFamily="18" charset="0"/>
                        <a:cs typeface="Times New Roman" pitchFamily="18" charset="0"/>
                      </a:endParaRPr>
                    </a:p>
                  </a:txBody>
                  <a:tcPr anchor="ctr">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US" sz="1100" dirty="0" smtClean="0">
                          <a:solidFill>
                            <a:schemeClr val="tx1"/>
                          </a:solidFill>
                          <a:latin typeface="Times New Roman" pitchFamily="18" charset="0"/>
                          <a:cs typeface="Times New Roman" pitchFamily="18" charset="0"/>
                        </a:rPr>
                        <a:t>Food </a:t>
                      </a:r>
                      <a:r>
                        <a:rPr lang="en-AU" sz="1100" dirty="0" smtClean="0">
                          <a:solidFill>
                            <a:schemeClr val="tx1"/>
                          </a:solidFill>
                          <a:latin typeface="Times New Roman" pitchFamily="18" charset="0"/>
                          <a:cs typeface="Times New Roman" pitchFamily="18" charset="0"/>
                        </a:rPr>
                        <a:t>market</a:t>
                      </a:r>
                      <a:endParaRPr lang="ru-RU" sz="1100" dirty="0">
                        <a:solidFill>
                          <a:schemeClr val="tx1"/>
                        </a:solidFill>
                        <a:latin typeface="Times New Roman" pitchFamily="18" charset="0"/>
                        <a:cs typeface="Times New Roman" pitchFamily="18" charset="0"/>
                      </a:endParaRPr>
                    </a:p>
                  </a:txBody>
                  <a:tcPr anchor="ctr">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710</a:t>
                      </a:r>
                      <a:endParaRPr lang="ru-RU" sz="1100" dirty="0">
                        <a:solidFill>
                          <a:schemeClr val="tx1"/>
                        </a:solidFill>
                        <a:latin typeface="Times New Roman" pitchFamily="18" charset="0"/>
                        <a:cs typeface="Times New Roman" pitchFamily="18" charset="0"/>
                      </a:endParaRPr>
                    </a:p>
                  </a:txBody>
                  <a:tcPr anchor="ctr">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433,5</a:t>
                      </a:r>
                      <a:endParaRPr lang="ru-RU" sz="1100" dirty="0">
                        <a:solidFill>
                          <a:schemeClr val="tx1"/>
                        </a:solidFill>
                        <a:latin typeface="Times New Roman" pitchFamily="18" charset="0"/>
                        <a:cs typeface="Times New Roman" pitchFamily="18" charset="0"/>
                      </a:endParaRPr>
                    </a:p>
                  </a:txBody>
                  <a:tcPr anchor="ctr">
                    <a:lnB w="127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6,5</a:t>
                      </a:r>
                      <a:endParaRPr lang="ru-RU" sz="1100" dirty="0">
                        <a:solidFill>
                          <a:schemeClr val="tx1"/>
                        </a:solidFill>
                        <a:latin typeface="Times New Roman" pitchFamily="18" charset="0"/>
                        <a:cs typeface="Times New Roman" pitchFamily="18" charset="0"/>
                      </a:endParaRPr>
                    </a:p>
                  </a:txBody>
                  <a:tcPr anchor="ctr">
                    <a:lnB w="12700" cap="flat" cmpd="sng" algn="ctr">
                      <a:solidFill>
                        <a:schemeClr val="tx1"/>
                      </a:solidFill>
                      <a:prstDash val="solid"/>
                      <a:round/>
                      <a:headEnd type="none" w="med" len="med"/>
                      <a:tailEnd type="none" w="med" len="med"/>
                    </a:lnB>
                    <a:solidFill>
                      <a:schemeClr val="accent5">
                        <a:lumMod val="75000"/>
                      </a:schemeClr>
                    </a:solidFill>
                  </a:tcPr>
                </a:tc>
              </a:tr>
              <a:tr h="822960">
                <a:tc>
                  <a:txBody>
                    <a:bodyPr/>
                    <a:lstStyle/>
                    <a:p>
                      <a:pPr algn="ctr"/>
                      <a:r>
                        <a:rPr lang="en-AU" sz="1100" dirty="0" smtClean="0">
                          <a:solidFill>
                            <a:srgbClr val="000000"/>
                          </a:solidFill>
                          <a:latin typeface="Times New Roman" pitchFamily="18" charset="0"/>
                          <a:cs typeface="Times New Roman" pitchFamily="18" charset="0"/>
                        </a:rPr>
                        <a:t>"KALINOVSKY MARKET"</a:t>
                      </a:r>
                      <a:endParaRPr lang="ru-RU" sz="1100" dirty="0">
                        <a:solidFill>
                          <a:srgbClr val="000000"/>
                        </a:solidFill>
                        <a:latin typeface="Times New Roman" pitchFamily="18" charset="0"/>
                        <a:cs typeface="Times New Roman" pitchFamily="18" charset="0"/>
                      </a:endParaRPr>
                    </a:p>
                  </a:txBody>
                  <a:tcPr anchor="ctr">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a:r>
                        <a:rPr lang="en-AU" sz="1100" dirty="0" err="1" smtClean="0">
                          <a:solidFill>
                            <a:srgbClr val="000000"/>
                          </a:solidFill>
                          <a:latin typeface="Times New Roman" pitchFamily="18" charset="0"/>
                          <a:cs typeface="Times New Roman" pitchFamily="18" charset="0"/>
                        </a:rPr>
                        <a:t>Kalynivska</a:t>
                      </a:r>
                      <a:r>
                        <a:rPr lang="en-AU" sz="1100" dirty="0" smtClean="0">
                          <a:solidFill>
                            <a:srgbClr val="000000"/>
                          </a:solidFill>
                          <a:latin typeface="Times New Roman" pitchFamily="18" charset="0"/>
                          <a:cs typeface="Times New Roman" pitchFamily="18" charset="0"/>
                        </a:rPr>
                        <a:t> str.</a:t>
                      </a:r>
                      <a:r>
                        <a:rPr lang="uk-UA" sz="1100" dirty="0" smtClean="0">
                          <a:solidFill>
                            <a:srgbClr val="000000"/>
                          </a:solidFill>
                          <a:latin typeface="Times New Roman" pitchFamily="18" charset="0"/>
                          <a:cs typeface="Times New Roman" pitchFamily="18" charset="0"/>
                        </a:rPr>
                        <a:t>,</a:t>
                      </a:r>
                      <a:r>
                        <a:rPr lang="uk-UA" sz="1100" baseline="0" dirty="0" smtClean="0">
                          <a:solidFill>
                            <a:srgbClr val="000000"/>
                          </a:solidFill>
                          <a:latin typeface="Times New Roman" pitchFamily="18" charset="0"/>
                          <a:cs typeface="Times New Roman" pitchFamily="18" charset="0"/>
                        </a:rPr>
                        <a:t> 13-а</a:t>
                      </a:r>
                      <a:endParaRPr lang="ru-RU" sz="1100" dirty="0">
                        <a:solidFill>
                          <a:srgbClr val="000000"/>
                        </a:solidFill>
                        <a:latin typeface="Times New Roman" pitchFamily="18" charset="0"/>
                        <a:cs typeface="Times New Roman" pitchFamily="18" charset="0"/>
                      </a:endParaRPr>
                    </a:p>
                  </a:txBody>
                  <a:tcPr anchor="ctr">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a:r>
                        <a:rPr lang="en-US" sz="1100" dirty="0" smtClean="0">
                          <a:solidFill>
                            <a:srgbClr val="000000"/>
                          </a:solidFill>
                          <a:latin typeface="Times New Roman" pitchFamily="18" charset="0"/>
                          <a:cs typeface="Times New Roman" pitchFamily="18" charset="0"/>
                        </a:rPr>
                        <a:t>Mix </a:t>
                      </a:r>
                      <a:r>
                        <a:rPr lang="en-AU" sz="1100" dirty="0" smtClean="0">
                          <a:solidFill>
                            <a:srgbClr val="000000"/>
                          </a:solidFill>
                          <a:latin typeface="Times New Roman" pitchFamily="18" charset="0"/>
                          <a:cs typeface="Times New Roman" pitchFamily="18" charset="0"/>
                        </a:rPr>
                        <a:t>market</a:t>
                      </a:r>
                      <a:endParaRPr lang="ru-RU" sz="1100" dirty="0">
                        <a:solidFill>
                          <a:srgbClr val="000000"/>
                        </a:solidFill>
                        <a:latin typeface="Times New Roman" pitchFamily="18" charset="0"/>
                        <a:cs typeface="Times New Roman" pitchFamily="18" charset="0"/>
                      </a:endParaRPr>
                    </a:p>
                  </a:txBody>
                  <a:tcPr anchor="ctr">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10170</a:t>
                      </a:r>
                      <a:endParaRPr lang="ru-RU" sz="1100" dirty="0">
                        <a:solidFill>
                          <a:srgbClr val="000000"/>
                        </a:solidFill>
                        <a:latin typeface="Times New Roman" pitchFamily="18" charset="0"/>
                        <a:cs typeface="Times New Roman" pitchFamily="18" charset="0"/>
                      </a:endParaRPr>
                    </a:p>
                  </a:txBody>
                  <a:tcPr anchor="ctr">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9187,0</a:t>
                      </a:r>
                      <a:endParaRPr lang="ru-RU" sz="1100" dirty="0">
                        <a:solidFill>
                          <a:srgbClr val="000000"/>
                        </a:solidFill>
                        <a:latin typeface="Times New Roman" pitchFamily="18" charset="0"/>
                        <a:cs typeface="Times New Roman" pitchFamily="18" charset="0"/>
                      </a:endParaRPr>
                    </a:p>
                  </a:txBody>
                  <a:tcPr anchor="ctr">
                    <a:lnT w="127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5287,4</a:t>
                      </a:r>
                      <a:endParaRPr lang="ru-RU" sz="1100" dirty="0">
                        <a:solidFill>
                          <a:srgbClr val="000000"/>
                        </a:solidFill>
                        <a:latin typeface="Times New Roman" pitchFamily="18" charset="0"/>
                        <a:cs typeface="Times New Roman" pitchFamily="18" charset="0"/>
                      </a:endParaRPr>
                    </a:p>
                  </a:txBody>
                  <a:tcPr anchor="ctr">
                    <a:lnT w="12700" cap="flat" cmpd="sng" algn="ctr">
                      <a:solidFill>
                        <a:schemeClr val="tx1"/>
                      </a:solidFill>
                      <a:prstDash val="solid"/>
                      <a:round/>
                      <a:headEnd type="none" w="med" len="med"/>
                      <a:tailEnd type="none" w="med" len="med"/>
                    </a:lnT>
                    <a:solidFill>
                      <a:schemeClr val="accent3">
                        <a:lumMod val="40000"/>
                        <a:lumOff val="60000"/>
                      </a:schemeClr>
                    </a:solidFill>
                  </a:tcPr>
                </a:tc>
              </a:tr>
            </a:tbl>
          </a:graphicData>
        </a:graphic>
      </p:graphicFrame>
      <p:sp>
        <p:nvSpPr>
          <p:cNvPr id="6" name="Заголовок 1"/>
          <p:cNvSpPr txBox="1">
            <a:spLocks/>
          </p:cNvSpPr>
          <p:nvPr/>
        </p:nvSpPr>
        <p:spPr>
          <a:xfrm>
            <a:off x="884312" y="1115616"/>
            <a:ext cx="5486400" cy="144016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sz="1400" dirty="0" smtClean="0">
                <a:solidFill>
                  <a:srgbClr val="000000"/>
                </a:solidFill>
                <a:latin typeface="Times New Roman" pitchFamily="18" charset="0"/>
                <a:cs typeface="Times New Roman" pitchFamily="18" charset="0"/>
              </a:rPr>
              <a:t>As of </a:t>
            </a:r>
            <a:r>
              <a:rPr lang="en-US" sz="1400" dirty="0" smtClean="0">
                <a:solidFill>
                  <a:srgbClr val="000000"/>
                </a:solidFill>
                <a:latin typeface="Times New Roman" pitchFamily="18" charset="0"/>
                <a:cs typeface="Times New Roman" pitchFamily="18" charset="0"/>
              </a:rPr>
              <a:t>01.01.20</a:t>
            </a:r>
            <a:r>
              <a:rPr lang="uk-UA" sz="1400" dirty="0" smtClean="0">
                <a:solidFill>
                  <a:srgbClr val="000000"/>
                </a:solidFill>
                <a:latin typeface="Times New Roman" pitchFamily="18" charset="0"/>
                <a:cs typeface="Times New Roman" pitchFamily="18" charset="0"/>
              </a:rPr>
              <a:t>20</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there are 22 markets and micro-markets in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(including 12 </a:t>
            </a:r>
            <a:r>
              <a:rPr lang="en-US" sz="1400" dirty="0" err="1" smtClean="0">
                <a:solidFill>
                  <a:srgbClr val="000000"/>
                </a:solidFill>
                <a:latin typeface="Times New Roman" pitchFamily="18" charset="0"/>
                <a:cs typeface="Times New Roman" pitchFamily="18" charset="0"/>
              </a:rPr>
              <a:t>foodmarkets</a:t>
            </a:r>
            <a:r>
              <a:rPr lang="en-US" sz="1400" dirty="0" smtClean="0">
                <a:solidFill>
                  <a:srgbClr val="000000"/>
                </a:solidFill>
                <a:latin typeface="Times New Roman" pitchFamily="18" charset="0"/>
                <a:cs typeface="Times New Roman" pitchFamily="18" charset="0"/>
              </a:rPr>
              <a:t>, 6 non-food markets, 3 mixed markets and 1 flower market). The total trading area of the markets, which located in the city is 226.9368 thousand m2 with16,000 retail trading places.</a:t>
            </a:r>
            <a:endParaRPr lang="ru-RU" sz="1400" dirty="0" smtClean="0">
              <a:solidFill>
                <a:srgbClr val="000000"/>
              </a:solidFill>
              <a:latin typeface="Times New Roman" pitchFamily="18" charset="0"/>
              <a:cs typeface="Times New Roman" pitchFamily="18" charset="0"/>
            </a:endParaRPr>
          </a:p>
        </p:txBody>
      </p:sp>
      <p:sp>
        <p:nvSpPr>
          <p:cNvPr id="8" name="Заголовок 1"/>
          <p:cNvSpPr txBox="1">
            <a:spLocks/>
          </p:cNvSpPr>
          <p:nvPr/>
        </p:nvSpPr>
        <p:spPr>
          <a:xfrm>
            <a:off x="851520" y="755576"/>
            <a:ext cx="5486400" cy="455176"/>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1600" b="1" dirty="0" smtClean="0">
                <a:solidFill>
                  <a:schemeClr val="accent5">
                    <a:lumMod val="75000"/>
                  </a:schemeClr>
                </a:solidFill>
                <a:latin typeface="Times New Roman" pitchFamily="18" charset="0"/>
                <a:cs typeface="Times New Roman" pitchFamily="18" charset="0"/>
              </a:rPr>
              <a:t>CITY</a:t>
            </a:r>
            <a:r>
              <a:rPr lang="uk-UA" sz="1600" b="1" dirty="0" smtClean="0">
                <a:solidFill>
                  <a:schemeClr val="accent5">
                    <a:lumMod val="75000"/>
                  </a:schemeClr>
                </a:solidFill>
                <a:latin typeface="Times New Roman" pitchFamily="18" charset="0"/>
                <a:cs typeface="Times New Roman" pitchFamily="18" charset="0"/>
              </a:rPr>
              <a:t> </a:t>
            </a:r>
            <a:r>
              <a:rPr lang="en-AU" sz="1600" b="1" dirty="0" smtClean="0">
                <a:solidFill>
                  <a:schemeClr val="accent5">
                    <a:lumMod val="75000"/>
                  </a:schemeClr>
                </a:solidFill>
                <a:latin typeface="Times New Roman" pitchFamily="18" charset="0"/>
                <a:cs typeface="Times New Roman" pitchFamily="18" charset="0"/>
              </a:rPr>
              <a:t>MARKETS</a:t>
            </a:r>
            <a:endParaRPr lang="ru-RU" sz="1600" b="1" dirty="0">
              <a:solidFill>
                <a:schemeClr val="accent5">
                  <a:lumMod val="75000"/>
                </a:schemeClr>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Заголовок 1"/>
          <p:cNvSpPr txBox="1">
            <a:spLocks/>
          </p:cNvSpPr>
          <p:nvPr/>
        </p:nvSpPr>
        <p:spPr>
          <a:xfrm>
            <a:off x="560393" y="4441935"/>
            <a:ext cx="5663849" cy="432048"/>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n-US" sz="1600" b="1" dirty="0">
              <a:solidFill>
                <a:schemeClr val="accent5">
                  <a:lumMod val="75000"/>
                </a:schemeClr>
              </a:solidFill>
              <a:latin typeface="Times New Roman" pitchFamily="18" charset="0"/>
              <a:cs typeface="Times New Roman" pitchFamily="18" charset="0"/>
            </a:endParaRPr>
          </a:p>
        </p:txBody>
      </p:sp>
      <p:sp>
        <p:nvSpPr>
          <p:cNvPr id="9" name="Заголовок 1"/>
          <p:cNvSpPr txBox="1">
            <a:spLocks/>
          </p:cNvSpPr>
          <p:nvPr/>
        </p:nvSpPr>
        <p:spPr>
          <a:xfrm>
            <a:off x="576859" y="755576"/>
            <a:ext cx="5663849" cy="432048"/>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1600" b="1" dirty="0" smtClean="0">
                <a:solidFill>
                  <a:schemeClr val="accent5">
                    <a:lumMod val="75000"/>
                  </a:schemeClr>
                </a:solidFill>
                <a:latin typeface="Times New Roman" pitchFamily="18" charset="0"/>
                <a:cs typeface="Times New Roman" pitchFamily="18" charset="0"/>
              </a:rPr>
              <a:t>KALINOVSKY MARKET</a:t>
            </a:r>
            <a:endParaRPr lang="en-US" sz="1600" b="1" dirty="0">
              <a:solidFill>
                <a:schemeClr val="accent5">
                  <a:lumMod val="75000"/>
                </a:schemeClr>
              </a:solidFill>
              <a:latin typeface="Times New Roman" pitchFamily="18" charset="0"/>
              <a:cs typeface="Times New Roman" pitchFamily="18" charset="0"/>
            </a:endParaRPr>
          </a:p>
        </p:txBody>
      </p:sp>
      <p:pic>
        <p:nvPicPr>
          <p:cNvPr id="10" name="Picture 22" descr="Изображение 036"/>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a:xfrm>
            <a:off x="3547282" y="1238350"/>
            <a:ext cx="2920730" cy="3766385"/>
          </a:xfrm>
          <a:prstGeom prst="rect">
            <a:avLst/>
          </a:prstGeom>
          <a:ln w="38100" cmpd="dbl">
            <a:noFill/>
            <a:miter lim="800000"/>
            <a:headEnd/>
            <a:tailEnd/>
          </a:ln>
          <a:scene3d>
            <a:camera prst="orthographicFront"/>
            <a:lightRig rig="threePt" dir="t"/>
          </a:scene3d>
          <a:sp3d>
            <a:bevelT prst="slope"/>
          </a:sp3d>
        </p:spPr>
      </p:pic>
      <p:pic>
        <p:nvPicPr>
          <p:cNvPr id="11" name="Picture 20" descr="Изображение 03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a:xfrm>
            <a:off x="726042" y="1258938"/>
            <a:ext cx="2742224" cy="3745797"/>
          </a:xfrm>
          <a:prstGeom prst="rect">
            <a:avLst/>
          </a:prstGeom>
          <a:ln w="38100" cmpd="dbl">
            <a:noFill/>
            <a:miter lim="800000"/>
            <a:headEnd/>
            <a:tailEnd/>
          </a:ln>
          <a:scene3d>
            <a:camera prst="orthographicFront"/>
            <a:lightRig rig="threePt" dir="t"/>
          </a:scene3d>
          <a:sp3d>
            <a:bevelT prst="slope"/>
          </a:sp3d>
        </p:spPr>
      </p:pic>
      <p:pic>
        <p:nvPicPr>
          <p:cNvPr id="12" name="Picture 2" descr="C:\Documents and Settings\invest4\Рабочий стол\Нуна на паспорт\расходники\калинка.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26042" y="5292080"/>
            <a:ext cx="5741970" cy="2437586"/>
          </a:xfrm>
          <a:prstGeom prst="rect">
            <a:avLst/>
          </a:prstGeom>
          <a:noFill/>
          <a:scene3d>
            <a:camera prst="orthographicFront"/>
            <a:lightRig rig="threePt" dir="t"/>
          </a:scene3d>
          <a:sp3d>
            <a:bevelT prst="slope"/>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9865681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Заголовок 1"/>
          <p:cNvSpPr txBox="1">
            <a:spLocks/>
          </p:cNvSpPr>
          <p:nvPr/>
        </p:nvSpPr>
        <p:spPr>
          <a:xfrm>
            <a:off x="692696" y="755576"/>
            <a:ext cx="5786478" cy="357191"/>
          </a:xfrm>
          <a:prstGeom prst="rect">
            <a:avLst/>
          </a:prstGeom>
        </p:spPr>
        <p:txBody>
          <a:bodyPr vert="horz" lIns="91440" tIns="45720" rIns="91440" bIns="45720" rtlCol="0" anchor="t">
            <a:normAutofit/>
          </a:bodyPr>
          <a:lstStyle/>
          <a:p>
            <a:pPr lvl="0" algn="ctr" defTabSz="447675">
              <a:spcBef>
                <a:spcPct val="0"/>
              </a:spcBef>
              <a:defRPr/>
            </a:pPr>
            <a:r>
              <a:rPr kumimoji="0" lang="en-US" sz="1600" b="1" i="0" u="none" strike="noStrike" kern="1200" cap="none" spc="0" normalizeH="0" baseline="0" noProof="0" dirty="0" smtClean="0">
                <a:ln>
                  <a:noFill/>
                </a:ln>
                <a:solidFill>
                  <a:schemeClr val="accent5">
                    <a:lumMod val="75000"/>
                  </a:schemeClr>
                </a:solidFill>
                <a:effectLst/>
                <a:uLnTx/>
                <a:uFillTx/>
                <a:latin typeface="Times New Roman" pitchFamily="18" charset="0"/>
                <a:ea typeface="+mj-ea"/>
                <a:cs typeface="Times New Roman" pitchFamily="18" charset="0"/>
              </a:rPr>
              <a:t>	</a:t>
            </a:r>
            <a:r>
              <a:rPr lang="en-AU" sz="1600" b="1" dirty="0" smtClean="0">
                <a:solidFill>
                  <a:schemeClr val="accent5">
                    <a:lumMod val="75000"/>
                  </a:schemeClr>
                </a:solidFill>
                <a:latin typeface="Times New Roman" pitchFamily="18" charset="0"/>
                <a:ea typeface="+mj-ea"/>
                <a:cs typeface="Times New Roman" pitchFamily="18" charset="0"/>
              </a:rPr>
              <a:t> FOREIGN ECONOMIC ACTIVITIES</a:t>
            </a:r>
            <a:endParaRPr kumimoji="0" lang="ru-RU" sz="1600" b="1" i="0" u="none" strike="noStrike" kern="1200" cap="none" spc="0" normalizeH="0" baseline="0" noProof="0" dirty="0">
              <a:ln>
                <a:noFill/>
              </a:ln>
              <a:solidFill>
                <a:schemeClr val="accent5">
                  <a:lumMod val="75000"/>
                </a:schemeClr>
              </a:solidFill>
              <a:effectLst/>
              <a:uLnTx/>
              <a:uFillTx/>
              <a:latin typeface="Times New Roman" pitchFamily="18" charset="0"/>
              <a:ea typeface="+mj-ea"/>
              <a:cs typeface="Times New Roman" pitchFamily="18" charset="0"/>
            </a:endParaRPr>
          </a:p>
        </p:txBody>
      </p:sp>
      <p:sp>
        <p:nvSpPr>
          <p:cNvPr id="5" name="Заголовок 1"/>
          <p:cNvSpPr txBox="1">
            <a:spLocks/>
          </p:cNvSpPr>
          <p:nvPr/>
        </p:nvSpPr>
        <p:spPr>
          <a:xfrm>
            <a:off x="692696" y="1112767"/>
            <a:ext cx="5786478" cy="2163090"/>
          </a:xfrm>
          <a:prstGeom prst="rect">
            <a:avLst/>
          </a:prstGeom>
        </p:spPr>
        <p:txBody>
          <a:bodyPr vert="horz" lIns="91440" tIns="45720" rIns="91440" bIns="45720" rtlCol="0" anchor="t">
            <a:normAutofit/>
          </a:bodyPr>
          <a:lstStyle/>
          <a:p>
            <a:pPr algn="just"/>
            <a:r>
              <a:rPr lang="en-US" sz="1400" dirty="0" smtClean="0">
                <a:solidFill>
                  <a:srgbClr val="000000"/>
                </a:solidFill>
                <a:latin typeface="Times New Roman" pitchFamily="18" charset="0"/>
                <a:cs typeface="Times New Roman" pitchFamily="18" charset="0"/>
              </a:rPr>
              <a:t>        In 2018, the volume of export and import of goods in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become equal to USD </a:t>
            </a:r>
            <a:r>
              <a:rPr lang="uk-UA" sz="1400" dirty="0" smtClean="0">
                <a:solidFill>
                  <a:srgbClr val="000000"/>
                </a:solidFill>
                <a:latin typeface="Times New Roman" pitchFamily="18" charset="0"/>
                <a:cs typeface="Times New Roman" pitchFamily="18" charset="0"/>
              </a:rPr>
              <a:t>164,3 </a:t>
            </a:r>
            <a:r>
              <a:rPr lang="en-US" sz="1400" dirty="0" smtClean="0">
                <a:solidFill>
                  <a:srgbClr val="000000"/>
                </a:solidFill>
                <a:latin typeface="Times New Roman" pitchFamily="18" charset="0"/>
                <a:cs typeface="Times New Roman" pitchFamily="18" charset="0"/>
              </a:rPr>
              <a:t>million</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and USD </a:t>
            </a:r>
            <a:r>
              <a:rPr lang="uk-UA" sz="1400" dirty="0" smtClean="0">
                <a:solidFill>
                  <a:srgbClr val="000000"/>
                </a:solidFill>
                <a:latin typeface="Times New Roman" pitchFamily="18" charset="0"/>
                <a:cs typeface="Times New Roman" pitchFamily="18" charset="0"/>
              </a:rPr>
              <a:t>135,2</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million, </a:t>
            </a:r>
            <a:r>
              <a:rPr lang="en-US" sz="1400" dirty="0" smtClean="0">
                <a:solidFill>
                  <a:srgbClr val="000000"/>
                </a:solidFill>
                <a:latin typeface="Times New Roman" pitchFamily="18" charset="0"/>
                <a:cs typeface="Times New Roman" pitchFamily="18" charset="0"/>
              </a:rPr>
              <a:t>or </a:t>
            </a:r>
            <a:r>
              <a:rPr lang="uk-UA" sz="1400" dirty="0" smtClean="0">
                <a:solidFill>
                  <a:srgbClr val="000000"/>
                </a:solidFill>
                <a:latin typeface="Times New Roman" pitchFamily="18" charset="0"/>
                <a:cs typeface="Times New Roman" pitchFamily="18" charset="0"/>
              </a:rPr>
              <a:t>76,8 </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and </a:t>
            </a:r>
            <a:r>
              <a:rPr lang="uk-UA" sz="1400" dirty="0" smtClean="0">
                <a:solidFill>
                  <a:srgbClr val="000000"/>
                </a:solidFill>
                <a:latin typeface="Times New Roman" pitchFamily="18" charset="0"/>
                <a:cs typeface="Times New Roman" pitchFamily="18" charset="0"/>
              </a:rPr>
              <a:t>64,8 </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of total regions indicators</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Compared with the </a:t>
            </a:r>
            <a:r>
              <a:rPr lang="en-US" sz="1400" dirty="0" smtClean="0">
                <a:solidFill>
                  <a:srgbClr val="000000"/>
                </a:solidFill>
                <a:latin typeface="Times New Roman" pitchFamily="18" charset="0"/>
                <a:cs typeface="Times New Roman" pitchFamily="18" charset="0"/>
              </a:rPr>
              <a:t>201</a:t>
            </a:r>
            <a:r>
              <a:rPr lang="uk-UA" sz="1400" dirty="0" smtClean="0">
                <a:solidFill>
                  <a:srgbClr val="000000"/>
                </a:solidFill>
                <a:latin typeface="Times New Roman" pitchFamily="18" charset="0"/>
                <a:cs typeface="Times New Roman" pitchFamily="18" charset="0"/>
              </a:rPr>
              <a:t>8</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figures, exports grew up on </a:t>
            </a:r>
            <a:r>
              <a:rPr lang="uk-UA" sz="1400" dirty="0" smtClean="0">
                <a:solidFill>
                  <a:srgbClr val="000000"/>
                </a:solidFill>
                <a:latin typeface="Times New Roman" pitchFamily="18" charset="0"/>
                <a:cs typeface="Times New Roman" pitchFamily="18" charset="0"/>
              </a:rPr>
              <a:t>18,9</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and imports on </a:t>
            </a:r>
            <a:r>
              <a:rPr lang="en-US" sz="1400" dirty="0" smtClean="0">
                <a:solidFill>
                  <a:srgbClr val="000000"/>
                </a:solidFill>
                <a:latin typeface="Times New Roman" pitchFamily="18" charset="0"/>
                <a:cs typeface="Times New Roman" pitchFamily="18" charset="0"/>
              </a:rPr>
              <a:t>2</a:t>
            </a:r>
            <a:r>
              <a:rPr lang="uk-UA" sz="1400" dirty="0" smtClean="0">
                <a:solidFill>
                  <a:srgbClr val="000000"/>
                </a:solidFill>
                <a:latin typeface="Times New Roman" pitchFamily="18" charset="0"/>
                <a:cs typeface="Times New Roman" pitchFamily="18" charset="0"/>
              </a:rPr>
              <a:t>4,2</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Positive foreign trade balance as of </a:t>
            </a:r>
            <a:r>
              <a:rPr lang="en-US" sz="1400" dirty="0" smtClean="0">
                <a:solidFill>
                  <a:srgbClr val="000000"/>
                </a:solidFill>
                <a:latin typeface="Times New Roman" pitchFamily="18" charset="0"/>
                <a:cs typeface="Times New Roman" pitchFamily="18" charset="0"/>
              </a:rPr>
              <a:t>01.01.20</a:t>
            </a:r>
            <a:r>
              <a:rPr lang="uk-UA" sz="1400" dirty="0" smtClean="0">
                <a:solidFill>
                  <a:srgbClr val="000000"/>
                </a:solidFill>
                <a:latin typeface="Times New Roman" pitchFamily="18" charset="0"/>
                <a:cs typeface="Times New Roman" pitchFamily="18" charset="0"/>
              </a:rPr>
              <a:t>20</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amounted to USD </a:t>
            </a:r>
            <a:r>
              <a:rPr lang="uk-UA" sz="1400" dirty="0" smtClean="0">
                <a:solidFill>
                  <a:srgbClr val="000000"/>
                </a:solidFill>
                <a:latin typeface="Times New Roman" pitchFamily="18" charset="0"/>
                <a:cs typeface="Times New Roman" pitchFamily="18" charset="0"/>
              </a:rPr>
              <a:t>29,1</a:t>
            </a:r>
            <a:r>
              <a:rPr lang="en-US" sz="1400" dirty="0" smtClean="0">
                <a:solidFill>
                  <a:srgbClr val="000000"/>
                </a:solidFill>
                <a:latin typeface="Times New Roman" pitchFamily="18" charset="0"/>
                <a:cs typeface="Times New Roman" pitchFamily="18" charset="0"/>
              </a:rPr>
              <a:t> million.</a:t>
            </a:r>
            <a:endParaRPr lang="en-US" sz="1400" dirty="0" smtClean="0">
              <a:solidFill>
                <a:srgbClr val="000000"/>
              </a:solidFill>
              <a:latin typeface="Times New Roman" pitchFamily="18" charset="0"/>
              <a:cs typeface="Times New Roman" pitchFamily="18" charset="0"/>
            </a:endParaRPr>
          </a:p>
          <a:p>
            <a:pPr algn="just"/>
            <a:r>
              <a:rPr lang="en-US" sz="1400" dirty="0" smtClean="0">
                <a:solidFill>
                  <a:srgbClr val="000000"/>
                </a:solidFill>
                <a:latin typeface="Times New Roman" pitchFamily="18" charset="0"/>
                <a:cs typeface="Times New Roman" pitchFamily="18" charset="0"/>
              </a:rPr>
              <a:t>       Foreign trade operations were conducted with partners from 89 countries of the world.</a:t>
            </a:r>
          </a:p>
          <a:p>
            <a:pPr algn="just"/>
            <a:r>
              <a:rPr lang="en-US" sz="1400" dirty="0" smtClean="0">
                <a:solidFill>
                  <a:srgbClr val="000000"/>
                </a:solidFill>
                <a:latin typeface="Times New Roman" pitchFamily="18" charset="0"/>
                <a:cs typeface="Times New Roman" pitchFamily="18" charset="0"/>
              </a:rPr>
              <a:t>       Export to the EU countries amounted to </a:t>
            </a:r>
            <a:r>
              <a:rPr lang="en-US" sz="1400" dirty="0" smtClean="0">
                <a:solidFill>
                  <a:srgbClr val="000000"/>
                </a:solidFill>
                <a:latin typeface="Times New Roman" pitchFamily="18" charset="0"/>
                <a:cs typeface="Times New Roman" pitchFamily="18" charset="0"/>
              </a:rPr>
              <a:t>7</a:t>
            </a:r>
            <a:r>
              <a:rPr lang="uk-UA" sz="1400" dirty="0" smtClean="0">
                <a:solidFill>
                  <a:srgbClr val="000000"/>
                </a:solidFill>
                <a:latin typeface="Times New Roman" pitchFamily="18" charset="0"/>
                <a:cs typeface="Times New Roman" pitchFamily="18" charset="0"/>
              </a:rPr>
              <a:t>9,8</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of the total exports, imported from these countries </a:t>
            </a:r>
            <a:r>
              <a:rPr lang="en-US" sz="1400" dirty="0" smtClean="0">
                <a:solidFill>
                  <a:srgbClr val="000000"/>
                </a:solidFill>
                <a:latin typeface="Times New Roman" pitchFamily="18" charset="0"/>
                <a:cs typeface="Times New Roman" pitchFamily="18" charset="0"/>
              </a:rPr>
              <a:t>– </a:t>
            </a:r>
            <a:r>
              <a:rPr lang="uk-UA" sz="1400" dirty="0" smtClean="0">
                <a:solidFill>
                  <a:srgbClr val="000000"/>
                </a:solidFill>
                <a:latin typeface="Times New Roman" pitchFamily="18" charset="0"/>
                <a:cs typeface="Times New Roman" pitchFamily="18" charset="0"/>
              </a:rPr>
              <a:t>63,9</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of total imports.</a:t>
            </a:r>
            <a:endParaRPr kumimoji="0" lang="ru-RU" sz="1400" i="0" u="none" strike="noStrike" kern="1200" cap="none" spc="0" normalizeH="0" baseline="0" noProof="0" dirty="0">
              <a:ln>
                <a:noFill/>
              </a:ln>
              <a:solidFill>
                <a:srgbClr val="000000"/>
              </a:solidFill>
              <a:effectLst/>
              <a:uLnTx/>
              <a:uFillTx/>
              <a:latin typeface="Times New Roman" pitchFamily="18" charset="0"/>
              <a:ea typeface="+mj-ea"/>
              <a:cs typeface="Times New Roman" pitchFamily="18" charset="0"/>
            </a:endParaRPr>
          </a:p>
        </p:txBody>
      </p:sp>
      <p:sp>
        <p:nvSpPr>
          <p:cNvPr id="7" name="Заголовок 1"/>
          <p:cNvSpPr txBox="1">
            <a:spLocks/>
          </p:cNvSpPr>
          <p:nvPr/>
        </p:nvSpPr>
        <p:spPr>
          <a:xfrm>
            <a:off x="731124" y="3635896"/>
            <a:ext cx="5074140" cy="576063"/>
          </a:xfrm>
          <a:prstGeom prst="rect">
            <a:avLst/>
          </a:prstGeom>
        </p:spPr>
        <p:txBody>
          <a:bodyPr vert="horz" lIns="91440" tIns="45720" rIns="91440" bIns="45720" rtlCol="0" anchor="t">
            <a:noAutofit/>
          </a:bodyPr>
          <a:lstStyle/>
          <a:p>
            <a:pPr lvl="0" algn="ctr">
              <a:spcBef>
                <a:spcPct val="0"/>
              </a:spcBef>
              <a:tabLst>
                <a:tab pos="447675" algn="l"/>
              </a:tabLst>
              <a:defRPr/>
            </a:pPr>
            <a:r>
              <a:rPr lang="en-US" sz="1400" b="1" dirty="0" smtClean="0">
                <a:solidFill>
                  <a:schemeClr val="accent5">
                    <a:lumMod val="75000"/>
                  </a:schemeClr>
                </a:solidFill>
                <a:latin typeface="Times New Roman" pitchFamily="18" charset="0"/>
                <a:ea typeface="+mj-ea"/>
                <a:cs typeface="Times New Roman" pitchFamily="18" charset="0"/>
              </a:rPr>
              <a:t>MAIN </a:t>
            </a:r>
            <a:r>
              <a:rPr lang="en-US" sz="1400" b="1" dirty="0" smtClean="0">
                <a:solidFill>
                  <a:schemeClr val="accent5">
                    <a:lumMod val="75000"/>
                  </a:schemeClr>
                </a:solidFill>
                <a:latin typeface="Times New Roman" pitchFamily="18" charset="0"/>
                <a:cs typeface="Times New Roman" pitchFamily="18" charset="0"/>
              </a:rPr>
              <a:t>EXPORT </a:t>
            </a:r>
            <a:r>
              <a:rPr lang="en-US" sz="1400" b="1" dirty="0" smtClean="0">
                <a:solidFill>
                  <a:schemeClr val="accent5">
                    <a:lumMod val="75000"/>
                  </a:schemeClr>
                </a:solidFill>
                <a:latin typeface="Times New Roman" pitchFamily="18" charset="0"/>
                <a:ea typeface="+mj-ea"/>
                <a:cs typeface="Times New Roman" pitchFamily="18" charset="0"/>
              </a:rPr>
              <a:t>PARTNERS </a:t>
            </a:r>
            <a:endParaRPr kumimoji="0" lang="ru-RU" sz="1400" b="1" i="0" u="none" strike="noStrike" kern="1200" cap="none" spc="0" normalizeH="0" baseline="0" noProof="0" dirty="0">
              <a:ln>
                <a:noFill/>
              </a:ln>
              <a:solidFill>
                <a:schemeClr val="accent5">
                  <a:lumMod val="75000"/>
                </a:schemeClr>
              </a:solidFill>
              <a:effectLst/>
              <a:uLnTx/>
              <a:uFillTx/>
              <a:latin typeface="Times New Roman" pitchFamily="18" charset="0"/>
              <a:ea typeface="+mj-ea"/>
              <a:cs typeface="Times New Roman" pitchFamily="18" charset="0"/>
            </a:endParaRPr>
          </a:p>
        </p:txBody>
      </p:sp>
      <p:graphicFrame>
        <p:nvGraphicFramePr>
          <p:cNvPr id="8" name="Содержимое 5"/>
          <p:cNvGraphicFramePr>
            <a:graphicFrameLocks noGrp="1"/>
          </p:cNvGraphicFramePr>
          <p:nvPr>
            <p:ph idx="1"/>
            <p:extLst>
              <p:ext uri="{D42A27DB-BD31-4B8C-83A1-F6EECF244321}">
                <p14:modId xmlns="" xmlns:p14="http://schemas.microsoft.com/office/powerpoint/2010/main" val="3517720320"/>
              </p:ext>
            </p:extLst>
          </p:nvPr>
        </p:nvGraphicFramePr>
        <p:xfrm>
          <a:off x="332656" y="4211959"/>
          <a:ext cx="6408712" cy="38164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7722686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Заголовок 1"/>
          <p:cNvSpPr txBox="1">
            <a:spLocks/>
          </p:cNvSpPr>
          <p:nvPr/>
        </p:nvSpPr>
        <p:spPr>
          <a:xfrm>
            <a:off x="771556" y="6300192"/>
            <a:ext cx="5703674" cy="1709003"/>
          </a:xfrm>
          <a:prstGeom prst="rect">
            <a:avLst/>
          </a:prstGeom>
        </p:spPr>
        <p:txBody>
          <a:bodyPr vert="horz" lIns="91440" tIns="45720" rIns="91440" bIns="45720" rtlCol="0" anchor="t">
            <a:noAutofit/>
          </a:bodyPr>
          <a:lstStyle/>
          <a:p>
            <a:pPr lvl="0" algn="just">
              <a:spcBef>
                <a:spcPct val="0"/>
              </a:spcBef>
              <a:tabLst>
                <a:tab pos="447675" algn="l"/>
              </a:tabLst>
              <a:defRPr/>
            </a:pPr>
            <a:r>
              <a:rPr kumimoji="0" lang="uk-UA" sz="1400" b="0" i="0" u="none" strike="noStrike" kern="1200" cap="none" spc="0" normalizeH="0" baseline="0" noProof="0" dirty="0" smtClean="0">
                <a:ln>
                  <a:noFill/>
                </a:ln>
                <a:solidFill>
                  <a:schemeClr val="bg1">
                    <a:lumMod val="50000"/>
                  </a:schemeClr>
                </a:solidFill>
                <a:effectLst/>
                <a:uLnTx/>
                <a:uFillTx/>
                <a:latin typeface="Times New Roman" pitchFamily="18" charset="0"/>
                <a:ea typeface="+mj-ea"/>
                <a:cs typeface="Times New Roman" pitchFamily="18" charset="0"/>
              </a:rPr>
              <a:t>	</a:t>
            </a:r>
            <a:r>
              <a:rPr kumimoji="0" lang="en-US" sz="1400" b="0" i="0" u="none" strike="noStrike" kern="1200" cap="none" spc="0" normalizeH="0" baseline="0" noProof="0" dirty="0" smtClean="0">
                <a:ln>
                  <a:noFill/>
                </a:ln>
                <a:solidFill>
                  <a:schemeClr val="bg1">
                    <a:lumMod val="50000"/>
                  </a:schemeClr>
                </a:solidFill>
                <a:effectLst/>
                <a:uLnTx/>
                <a:uFillTx/>
                <a:latin typeface="Times New Roman" pitchFamily="18" charset="0"/>
                <a:ea typeface="+mj-ea"/>
                <a:cs typeface="Times New Roman" pitchFamily="18" charset="0"/>
              </a:rPr>
              <a:t>In </a:t>
            </a:r>
            <a:r>
              <a:rPr kumimoji="0" lang="en-US" sz="1400" b="0" i="0" u="none" strike="noStrike" kern="1200" cap="none" spc="0" normalizeH="0" baseline="0" noProof="0" dirty="0" smtClean="0">
                <a:ln>
                  <a:noFill/>
                </a:ln>
                <a:solidFill>
                  <a:schemeClr val="bg1">
                    <a:lumMod val="50000"/>
                  </a:schemeClr>
                </a:solidFill>
                <a:effectLst/>
                <a:uLnTx/>
                <a:uFillTx/>
                <a:latin typeface="Times New Roman" pitchFamily="18" charset="0"/>
                <a:ea typeface="+mj-ea"/>
                <a:cs typeface="Times New Roman" pitchFamily="18" charset="0"/>
              </a:rPr>
              <a:t>201</a:t>
            </a:r>
            <a:r>
              <a:rPr kumimoji="0" lang="uk-UA" sz="1400" b="0" i="0" u="none" strike="noStrike" kern="1200" cap="none" spc="0" normalizeH="0" baseline="0" noProof="0" dirty="0" smtClean="0">
                <a:ln>
                  <a:noFill/>
                </a:ln>
                <a:solidFill>
                  <a:schemeClr val="bg1">
                    <a:lumMod val="50000"/>
                  </a:schemeClr>
                </a:solidFill>
                <a:effectLst/>
                <a:uLnTx/>
                <a:uFillTx/>
                <a:latin typeface="Times New Roman" pitchFamily="18" charset="0"/>
                <a:ea typeface="+mj-ea"/>
                <a:cs typeface="Times New Roman" pitchFamily="18" charset="0"/>
              </a:rPr>
              <a:t>9</a:t>
            </a:r>
            <a:r>
              <a:rPr kumimoji="0" lang="en-US" sz="1400" b="0" i="0" u="none" strike="noStrike" kern="1200" cap="none" spc="0" normalizeH="0" baseline="0" noProof="0" dirty="0" smtClean="0">
                <a:ln>
                  <a:noFill/>
                </a:ln>
                <a:solidFill>
                  <a:schemeClr val="bg1">
                    <a:lumMod val="50000"/>
                  </a:schemeClr>
                </a:solidFill>
                <a:effectLst/>
                <a:uLnTx/>
                <a:uFillTx/>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t</a:t>
            </a:r>
            <a:r>
              <a:rPr lang="en-US" sz="1400" noProof="0" dirty="0" smtClean="0">
                <a:solidFill>
                  <a:srgbClr val="000000"/>
                </a:solidFill>
                <a:latin typeface="Times New Roman" pitchFamily="18" charset="0"/>
                <a:ea typeface="+mj-ea"/>
                <a:cs typeface="Times New Roman" pitchFamily="18" charset="0"/>
              </a:rPr>
              <a:t>he </a:t>
            </a:r>
            <a:r>
              <a:rPr lang="en-US" sz="1400" dirty="0" smtClean="0">
                <a:solidFill>
                  <a:srgbClr val="000000"/>
                </a:solidFill>
                <a:latin typeface="Times New Roman" pitchFamily="18" charset="0"/>
                <a:ea typeface="+mj-ea"/>
                <a:cs typeface="Times New Roman" pitchFamily="18" charset="0"/>
              </a:rPr>
              <a:t>textile materials and textiles were exported for an amount of USD </a:t>
            </a:r>
            <a:r>
              <a:rPr lang="en-US" sz="1400" dirty="0" smtClean="0">
                <a:solidFill>
                  <a:srgbClr val="000000"/>
                </a:solidFill>
                <a:latin typeface="Times New Roman" pitchFamily="18" charset="0"/>
                <a:ea typeface="+mj-ea"/>
                <a:cs typeface="Times New Roman" pitchFamily="18" charset="0"/>
              </a:rPr>
              <a:t>2</a:t>
            </a:r>
            <a:r>
              <a:rPr lang="uk-UA" sz="1400" dirty="0" smtClean="0">
                <a:solidFill>
                  <a:srgbClr val="000000"/>
                </a:solidFill>
                <a:latin typeface="Times New Roman" pitchFamily="18" charset="0"/>
                <a:ea typeface="+mj-ea"/>
                <a:cs typeface="Times New Roman" pitchFamily="18" charset="0"/>
              </a:rPr>
              <a:t>6,3</a:t>
            </a:r>
            <a:r>
              <a:rPr lang="en-US" sz="1400" dirty="0" smtClean="0">
                <a:solidFill>
                  <a:srgbClr val="000000"/>
                </a:solidFill>
                <a:latin typeface="Times New Roman" pitchFamily="18" charset="0"/>
                <a:cs typeface="Times New Roman" pitchFamily="18" charset="0"/>
              </a:rPr>
              <a:t> million</a:t>
            </a:r>
            <a:r>
              <a:rPr lang="en-US" sz="140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cs typeface="Times New Roman" pitchFamily="18" charset="0"/>
              </a:rPr>
              <a:t>in </a:t>
            </a:r>
            <a:r>
              <a:rPr lang="en-US" sz="1400" dirty="0" smtClean="0">
                <a:solidFill>
                  <a:srgbClr val="000000"/>
                </a:solidFill>
                <a:latin typeface="Times New Roman" pitchFamily="18" charset="0"/>
                <a:cs typeface="Times New Roman" pitchFamily="18" charset="0"/>
              </a:rPr>
              <a:t>201</a:t>
            </a:r>
            <a:r>
              <a:rPr lang="uk-UA" sz="1400" dirty="0" smtClean="0">
                <a:solidFill>
                  <a:srgbClr val="000000"/>
                </a:solidFill>
                <a:latin typeface="Times New Roman" pitchFamily="18" charset="0"/>
                <a:cs typeface="Times New Roman" pitchFamily="18" charset="0"/>
              </a:rPr>
              <a:t>9</a:t>
            </a:r>
            <a:r>
              <a:rPr lang="en-US" sz="1400" dirty="0" smtClean="0">
                <a:solidFill>
                  <a:srgbClr val="000000"/>
                </a:solidFill>
                <a:latin typeface="Times New Roman" pitchFamily="18" charset="0"/>
                <a:ea typeface="+mj-ea"/>
                <a:cs typeface="Times New Roman" pitchFamily="18" charset="0"/>
              </a:rPr>
              <a:t>.</a:t>
            </a:r>
            <a:r>
              <a:rPr lang="uk-UA" sz="140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Almost all of the goods supplied by this group belonged to clothing and accessories to clothing, textile.</a:t>
            </a:r>
            <a:endParaRPr lang="uk-UA" sz="1400" dirty="0" smtClean="0">
              <a:solidFill>
                <a:srgbClr val="000000"/>
              </a:solidFill>
              <a:latin typeface="Times New Roman" pitchFamily="18" charset="0"/>
              <a:ea typeface="+mj-ea"/>
              <a:cs typeface="Times New Roman" pitchFamily="18" charset="0"/>
            </a:endParaRPr>
          </a:p>
          <a:p>
            <a:pPr lvl="0" algn="just">
              <a:spcBef>
                <a:spcPct val="0"/>
              </a:spcBef>
              <a:tabLst>
                <a:tab pos="447675" algn="l"/>
              </a:tabLst>
              <a:defRPr/>
            </a:pPr>
            <a:r>
              <a:rPr kumimoji="0" lang="uk-UA" sz="1400" b="0" i="0" u="none" strike="noStrike" kern="1200" cap="none" spc="0" normalizeH="0" baseline="0" noProof="0" dirty="0" smtClean="0">
                <a:ln>
                  <a:noFill/>
                </a:ln>
                <a:solidFill>
                  <a:srgbClr val="000000"/>
                </a:solidFill>
                <a:effectLst/>
                <a:uLnTx/>
                <a:uFillTx/>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 Export deliveries of machinery, equipment, electrical equipment were carried out at the amount of </a:t>
            </a:r>
            <a:r>
              <a:rPr lang="en-US" sz="1400" dirty="0" smtClean="0">
                <a:solidFill>
                  <a:srgbClr val="000000"/>
                </a:solidFill>
                <a:latin typeface="Times New Roman" pitchFamily="18" charset="0"/>
                <a:cs typeface="Times New Roman" pitchFamily="18" charset="0"/>
              </a:rPr>
              <a:t>USD </a:t>
            </a:r>
            <a:r>
              <a:rPr lang="uk-UA" sz="1400" dirty="0" smtClean="0">
                <a:solidFill>
                  <a:srgbClr val="000000"/>
                </a:solidFill>
                <a:latin typeface="Times New Roman" pitchFamily="18" charset="0"/>
                <a:ea typeface="+mj-ea"/>
                <a:cs typeface="Times New Roman" pitchFamily="18" charset="0"/>
              </a:rPr>
              <a:t>53,6</a:t>
            </a:r>
            <a:r>
              <a:rPr lang="en-US" sz="1400" dirty="0" smtClean="0">
                <a:solidFill>
                  <a:srgbClr val="000000"/>
                </a:solidFill>
                <a:latin typeface="Times New Roman" pitchFamily="18" charset="0"/>
                <a:cs typeface="Times New Roman" pitchFamily="18" charset="0"/>
              </a:rPr>
              <a:t> million</a:t>
            </a:r>
            <a:r>
              <a:rPr lang="en-US" sz="140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which is more in </a:t>
            </a:r>
            <a:r>
              <a:rPr lang="uk-UA" sz="1400" dirty="0" smtClean="0">
                <a:solidFill>
                  <a:srgbClr val="000000"/>
                </a:solidFill>
                <a:latin typeface="Times New Roman" pitchFamily="18" charset="0"/>
                <a:ea typeface="+mj-ea"/>
                <a:cs typeface="Times New Roman" pitchFamily="18" charset="0"/>
              </a:rPr>
              <a:t>31,4%</a:t>
            </a:r>
            <a:r>
              <a:rPr lang="en-US" sz="140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comparing with </a:t>
            </a:r>
            <a:r>
              <a:rPr lang="en-US" sz="1400" dirty="0" smtClean="0">
                <a:solidFill>
                  <a:srgbClr val="000000"/>
                </a:solidFill>
                <a:latin typeface="Times New Roman" pitchFamily="18" charset="0"/>
                <a:ea typeface="+mj-ea"/>
                <a:cs typeface="Times New Roman" pitchFamily="18" charset="0"/>
              </a:rPr>
              <a:t>201</a:t>
            </a:r>
            <a:r>
              <a:rPr lang="uk-UA" sz="1400" dirty="0" smtClean="0">
                <a:solidFill>
                  <a:srgbClr val="000000"/>
                </a:solidFill>
                <a:latin typeface="Times New Roman" pitchFamily="18" charset="0"/>
                <a:ea typeface="+mj-ea"/>
                <a:cs typeface="Times New Roman" pitchFamily="18" charset="0"/>
              </a:rPr>
              <a:t>8</a:t>
            </a:r>
            <a:r>
              <a:rPr lang="en-US" sz="1400" dirty="0" smtClean="0">
                <a:solidFill>
                  <a:srgbClr val="000000"/>
                </a:solidFill>
                <a:latin typeface="Times New Roman" pitchFamily="18" charset="0"/>
                <a:ea typeface="+mj-ea"/>
                <a:cs typeface="Times New Roman" pitchFamily="18" charset="0"/>
              </a:rPr>
              <a:t>.</a:t>
            </a:r>
            <a:endParaRPr kumimoji="0" lang="ru-RU" sz="1400" b="0" i="0" u="none" strike="noStrike" kern="1200" cap="none" spc="0" normalizeH="0" baseline="0" noProof="0" dirty="0">
              <a:ln>
                <a:noFill/>
              </a:ln>
              <a:solidFill>
                <a:srgbClr val="000000"/>
              </a:solidFill>
              <a:effectLst/>
              <a:uLnTx/>
              <a:uFillTx/>
              <a:latin typeface="Times New Roman" pitchFamily="18" charset="0"/>
              <a:ea typeface="+mj-ea"/>
              <a:cs typeface="Times New Roman" pitchFamily="18" charset="0"/>
            </a:endParaRPr>
          </a:p>
        </p:txBody>
      </p:sp>
      <p:sp>
        <p:nvSpPr>
          <p:cNvPr id="5" name="Заголовок 1"/>
          <p:cNvSpPr txBox="1">
            <a:spLocks/>
          </p:cNvSpPr>
          <p:nvPr/>
        </p:nvSpPr>
        <p:spPr>
          <a:xfrm>
            <a:off x="1412776" y="755576"/>
            <a:ext cx="4752528" cy="395309"/>
          </a:xfrm>
          <a:prstGeom prst="rect">
            <a:avLst/>
          </a:prstGeom>
        </p:spPr>
        <p:txBody>
          <a:bodyPr vert="horz" lIns="91440" tIns="45720" rIns="91440" bIns="45720" rtlCol="0" anchor="t">
            <a:noAutofit/>
          </a:bodyPr>
          <a:lstStyle/>
          <a:p>
            <a:pPr lvl="0" algn="ctr">
              <a:spcBef>
                <a:spcPct val="0"/>
              </a:spcBef>
              <a:tabLst>
                <a:tab pos="447675" algn="l"/>
              </a:tabLst>
              <a:defRPr/>
            </a:pPr>
            <a:r>
              <a:rPr lang="en-AU" sz="1400" b="1" dirty="0" smtClean="0">
                <a:solidFill>
                  <a:schemeClr val="accent5">
                    <a:lumMod val="75000"/>
                  </a:schemeClr>
                </a:solidFill>
                <a:latin typeface="Times New Roman" pitchFamily="18" charset="0"/>
                <a:ea typeface="+mj-ea"/>
                <a:cs typeface="Times New Roman" pitchFamily="18" charset="0"/>
              </a:rPr>
              <a:t>MAIN </a:t>
            </a:r>
            <a:r>
              <a:rPr lang="en-AU" sz="1400" b="1" dirty="0" smtClean="0">
                <a:solidFill>
                  <a:schemeClr val="accent5">
                    <a:lumMod val="75000"/>
                  </a:schemeClr>
                </a:solidFill>
                <a:latin typeface="Times New Roman" pitchFamily="18" charset="0"/>
                <a:cs typeface="Times New Roman" pitchFamily="18" charset="0"/>
              </a:rPr>
              <a:t>IMPORT </a:t>
            </a:r>
            <a:r>
              <a:rPr lang="en-AU" sz="1400" b="1" dirty="0" smtClean="0">
                <a:solidFill>
                  <a:schemeClr val="accent5">
                    <a:lumMod val="75000"/>
                  </a:schemeClr>
                </a:solidFill>
                <a:latin typeface="Times New Roman" pitchFamily="18" charset="0"/>
                <a:ea typeface="+mj-ea"/>
                <a:cs typeface="Times New Roman" pitchFamily="18" charset="0"/>
              </a:rPr>
              <a:t>PARTNERS </a:t>
            </a:r>
            <a:endParaRPr kumimoji="0" lang="ru-RU" sz="1400" b="1" i="0" u="none" strike="noStrike" kern="1200" cap="none" spc="0" normalizeH="0" baseline="0" noProof="0" dirty="0">
              <a:ln>
                <a:noFill/>
              </a:ln>
              <a:solidFill>
                <a:schemeClr val="accent5">
                  <a:lumMod val="75000"/>
                </a:schemeClr>
              </a:solidFill>
              <a:effectLst/>
              <a:uLnTx/>
              <a:uFillTx/>
              <a:latin typeface="Times New Roman" pitchFamily="18" charset="0"/>
              <a:ea typeface="+mj-ea"/>
              <a:cs typeface="Times New Roman" pitchFamily="18" charset="0"/>
            </a:endParaRPr>
          </a:p>
        </p:txBody>
      </p:sp>
      <p:graphicFrame>
        <p:nvGraphicFramePr>
          <p:cNvPr id="6" name="Диаграмма 6"/>
          <p:cNvGraphicFramePr/>
          <p:nvPr>
            <p:extLst>
              <p:ext uri="{D42A27DB-BD31-4B8C-83A1-F6EECF244321}">
                <p14:modId xmlns="" xmlns:p14="http://schemas.microsoft.com/office/powerpoint/2010/main" val="2761830457"/>
              </p:ext>
            </p:extLst>
          </p:nvPr>
        </p:nvGraphicFramePr>
        <p:xfrm>
          <a:off x="188640" y="1259632"/>
          <a:ext cx="6669360" cy="50405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2800274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alpha val="33000"/>
          </a:schemeClr>
        </a:solidFill>
        <a:effectLst/>
      </p:bgPr>
    </p:bg>
    <p:spTree>
      <p:nvGrpSpPr>
        <p:cNvPr id="1" name=""/>
        <p:cNvGrpSpPr/>
        <p:nvPr/>
      </p:nvGrpSpPr>
      <p:grpSpPr>
        <a:xfrm>
          <a:off x="0" y="0"/>
          <a:ext cx="0" cy="0"/>
          <a:chOff x="0" y="0"/>
          <a:chExt cx="0" cy="0"/>
        </a:xfrm>
      </p:grpSpPr>
      <p:pic>
        <p:nvPicPr>
          <p:cNvPr id="2051" name="Picture 3" descr="D:\ПРОФіЛЬ міста 2015\2017\расходники\chernvtsi-crosshill-8.jpg"/>
          <p:cNvPicPr>
            <a:picLocks noChangeAspect="1" noChangeArrowheads="1"/>
          </p:cNvPicPr>
          <p:nvPr/>
        </p:nvPicPr>
        <p:blipFill>
          <a:blip r:embed="rId2" cstate="print"/>
          <a:srcRect/>
          <a:stretch>
            <a:fillRect/>
          </a:stretch>
        </p:blipFill>
        <p:spPr bwMode="auto">
          <a:xfrm>
            <a:off x="404664" y="755576"/>
            <a:ext cx="6120680" cy="4536504"/>
          </a:xfrm>
          <a:prstGeom prst="rect">
            <a:avLst/>
          </a:prstGeom>
          <a:noFill/>
        </p:spPr>
      </p:pic>
      <p:sp>
        <p:nvSpPr>
          <p:cNvPr id="2" name="Заголовок 1"/>
          <p:cNvSpPr>
            <a:spLocks noGrp="1"/>
          </p:cNvSpPr>
          <p:nvPr>
            <p:ph type="title"/>
          </p:nvPr>
        </p:nvSpPr>
        <p:spPr>
          <a:xfrm>
            <a:off x="273415" y="5580112"/>
            <a:ext cx="6408712" cy="3168351"/>
          </a:xfrm>
        </p:spPr>
        <p:txBody>
          <a:bodyPr numCol="2">
            <a:normAutofit/>
          </a:bodyPr>
          <a:lstStyle/>
          <a:p>
            <a:pPr marL="85725"/>
            <a:r>
              <a:rPr lang="en-AU" sz="1400" b="1" dirty="0" smtClean="0">
                <a:solidFill>
                  <a:schemeClr val="accent5">
                    <a:lumMod val="75000"/>
                  </a:schemeClr>
                </a:solidFill>
                <a:latin typeface="Times New Roman" pitchFamily="18" charset="0"/>
                <a:cs typeface="Times New Roman" pitchFamily="18" charset="0"/>
              </a:rPr>
              <a:t>CITY AREA </a:t>
            </a:r>
            <a:r>
              <a:rPr lang="uk-UA" sz="1400" dirty="0" smtClean="0">
                <a:solidFill>
                  <a:srgbClr val="000000"/>
                </a:solidFill>
                <a:latin typeface="Times New Roman" pitchFamily="18" charset="0"/>
                <a:cs typeface="Times New Roman" pitchFamily="18" charset="0"/>
              </a:rPr>
              <a:t>– 153 </a:t>
            </a:r>
            <a:r>
              <a:rPr lang="en-US" sz="1400" dirty="0" smtClean="0">
                <a:solidFill>
                  <a:srgbClr val="000000"/>
                </a:solidFill>
                <a:latin typeface="Times New Roman" pitchFamily="18" charset="0"/>
                <a:cs typeface="Times New Roman" pitchFamily="18" charset="0"/>
              </a:rPr>
              <a:t>km</a:t>
            </a:r>
            <a:r>
              <a:rPr lang="uk-UA" sz="1400" baseline="30000" dirty="0" smtClean="0">
                <a:solidFill>
                  <a:srgbClr val="000000"/>
                </a:solidFill>
                <a:latin typeface="Times New Roman" pitchFamily="18" charset="0"/>
                <a:cs typeface="Times New Roman" pitchFamily="18" charset="0"/>
              </a:rPr>
              <a:t>2</a:t>
            </a:r>
            <a:r>
              <a:rPr lang="uk-UA" sz="1400" baseline="30000" dirty="0" smtClean="0">
                <a:solidFill>
                  <a:schemeClr val="bg1"/>
                </a:solidFill>
                <a:latin typeface="Times New Roman" pitchFamily="18" charset="0"/>
                <a:cs typeface="Times New Roman" pitchFamily="18" charset="0"/>
              </a:rPr>
              <a:t/>
            </a:r>
            <a:br>
              <a:rPr lang="uk-UA" sz="1400" baseline="30000" dirty="0" smtClean="0">
                <a:solidFill>
                  <a:schemeClr val="bg1"/>
                </a:solidFill>
                <a:latin typeface="Times New Roman" pitchFamily="18" charset="0"/>
                <a:cs typeface="Times New Roman" pitchFamily="18" charset="0"/>
              </a:rPr>
            </a:br>
            <a:r>
              <a:rPr lang="uk-UA" sz="1400" baseline="30000" dirty="0" smtClean="0">
                <a:solidFill>
                  <a:schemeClr val="bg1"/>
                </a:solidFill>
                <a:latin typeface="Times New Roman" pitchFamily="18" charset="0"/>
                <a:cs typeface="Times New Roman" pitchFamily="18" charset="0"/>
              </a:rPr>
              <a:t/>
            </a:r>
            <a:br>
              <a:rPr lang="uk-UA" sz="1400" baseline="30000" dirty="0" smtClean="0">
                <a:solidFill>
                  <a:schemeClr val="bg1"/>
                </a:solidFill>
                <a:latin typeface="Times New Roman" pitchFamily="18" charset="0"/>
                <a:cs typeface="Times New Roman" pitchFamily="18" charset="0"/>
              </a:rPr>
            </a:br>
            <a:r>
              <a:rPr lang="en-AU" sz="1400" b="1" dirty="0" smtClean="0">
                <a:solidFill>
                  <a:schemeClr val="accent5">
                    <a:lumMod val="75000"/>
                  </a:schemeClr>
                </a:solidFill>
                <a:latin typeface="Times New Roman" pitchFamily="18" charset="0"/>
                <a:cs typeface="Times New Roman" pitchFamily="18" charset="0"/>
              </a:rPr>
              <a:t> SEA LEVEL ALTITUDE </a:t>
            </a:r>
            <a:r>
              <a:rPr lang="uk-UA" sz="1400" dirty="0" smtClean="0">
                <a:solidFill>
                  <a:schemeClr val="accent5">
                    <a:lumMod val="75000"/>
                  </a:schemeClr>
                </a:solidFill>
                <a:latin typeface="Times New Roman" pitchFamily="18" charset="0"/>
                <a:cs typeface="Times New Roman" pitchFamily="18" charset="0"/>
              </a:rPr>
              <a:t/>
            </a:r>
            <a:br>
              <a:rPr lang="uk-UA" sz="1400" dirty="0" smtClean="0">
                <a:solidFill>
                  <a:schemeClr val="accent5">
                    <a:lumMod val="75000"/>
                  </a:schemeClr>
                </a:solidFill>
                <a:latin typeface="Times New Roman" pitchFamily="18" charset="0"/>
                <a:cs typeface="Times New Roman" pitchFamily="18" charset="0"/>
              </a:rPr>
            </a:br>
            <a:r>
              <a:rPr lang="en-US" sz="1200" dirty="0" smtClean="0">
                <a:solidFill>
                  <a:srgbClr val="000000"/>
                </a:solidFill>
                <a:latin typeface="Times New Roman" pitchFamily="18" charset="0"/>
                <a:cs typeface="Times New Roman" pitchFamily="18" charset="0"/>
              </a:rPr>
              <a:t>The relief of the city is characterized by significant fluctuations - from 30 meters above sea level in the Prut valleys to 537 meters on the western city outskirts</a:t>
            </a:r>
            <a:r>
              <a:rPr lang="uk-UA" sz="1200" dirty="0" smtClean="0">
                <a:solidFill>
                  <a:srgbClr val="000000"/>
                </a:solidFill>
                <a:latin typeface="Times New Roman" pitchFamily="18" charset="0"/>
                <a:cs typeface="Times New Roman" pitchFamily="18" charset="0"/>
              </a:rPr>
              <a:t>.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en-AU" sz="1400" b="1" dirty="0" smtClean="0">
                <a:solidFill>
                  <a:schemeClr val="accent5">
                    <a:lumMod val="75000"/>
                  </a:schemeClr>
                </a:solidFill>
                <a:latin typeface="Times New Roman" pitchFamily="18" charset="0"/>
                <a:cs typeface="Times New Roman" pitchFamily="18" charset="0"/>
              </a:rPr>
              <a:t>PRECIPITATION</a:t>
            </a:r>
            <a:r>
              <a:rPr lang="uk-UA" sz="1200" dirty="0" smtClean="0">
                <a:solidFill>
                  <a:schemeClr val="tx1"/>
                </a:solidFill>
                <a:latin typeface="Times New Roman" pitchFamily="18" charset="0"/>
                <a:cs typeface="Times New Roman" pitchFamily="18" charset="0"/>
              </a:rPr>
              <a:t>.</a:t>
            </a:r>
            <a:r>
              <a:rPr lang="en-AU" sz="1200" b="1" dirty="0" smtClean="0">
                <a:solidFill>
                  <a:schemeClr val="accent5">
                    <a:lumMod val="75000"/>
                  </a:schemeClr>
                </a:solidFill>
                <a:latin typeface="Times New Roman" pitchFamily="18" charset="0"/>
                <a:cs typeface="Times New Roman" pitchFamily="18" charset="0"/>
              </a:rPr>
              <a:t> AMOUNT </a:t>
            </a:r>
            <a:r>
              <a:rPr lang="uk-UA" sz="1200" dirty="0" smtClean="0">
                <a:solidFill>
                  <a:schemeClr val="tx1"/>
                </a:solidFill>
                <a:latin typeface="Times New Roman" pitchFamily="18" charset="0"/>
                <a:cs typeface="Times New Roman" pitchFamily="18" charset="0"/>
              </a:rPr>
              <a:t/>
            </a:r>
            <a:br>
              <a:rPr lang="uk-UA" sz="1200" dirty="0" smtClean="0">
                <a:solidFill>
                  <a:schemeClr val="tx1"/>
                </a:solidFill>
                <a:latin typeface="Times New Roman" pitchFamily="18" charset="0"/>
                <a:cs typeface="Times New Roman" pitchFamily="18" charset="0"/>
              </a:rPr>
            </a:br>
            <a:r>
              <a:rPr lang="en-US" sz="1200" dirty="0" smtClean="0">
                <a:solidFill>
                  <a:srgbClr val="000000"/>
                </a:solidFill>
                <a:latin typeface="Times New Roman" pitchFamily="18" charset="0"/>
                <a:cs typeface="Times New Roman" pitchFamily="18" charset="0"/>
              </a:rPr>
              <a:t>On average, about 621 mm of precipitation per year falls in </a:t>
            </a:r>
            <a:r>
              <a:rPr lang="en-US" sz="1200" dirty="0" err="1" smtClean="0">
                <a:solidFill>
                  <a:srgbClr val="000000"/>
                </a:solidFill>
                <a:latin typeface="Times New Roman" pitchFamily="18" charset="0"/>
                <a:cs typeface="Times New Roman" pitchFamily="18" charset="0"/>
              </a:rPr>
              <a:t>Chernivtsi</a:t>
            </a:r>
            <a:r>
              <a:rPr lang="en-US" sz="1200" dirty="0" smtClean="0">
                <a:solidFill>
                  <a:srgbClr val="000000"/>
                </a:solidFill>
                <a:latin typeface="Times New Roman" pitchFamily="18" charset="0"/>
                <a:cs typeface="Times New Roman" pitchFamily="18" charset="0"/>
              </a:rPr>
              <a:t>. The climate is temperate continental</a:t>
            </a:r>
            <a:r>
              <a:rPr lang="uk-UA" sz="1200" dirty="0" smtClean="0">
                <a:solidFill>
                  <a:srgbClr val="000000"/>
                </a:solidFill>
                <a:latin typeface="Times New Roman" pitchFamily="18" charset="0"/>
                <a:cs typeface="Times New Roman" pitchFamily="18" charset="0"/>
              </a:rPr>
              <a:t>.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uk-UA" sz="1200" dirty="0">
                <a:solidFill>
                  <a:schemeClr val="bg1">
                    <a:lumMod val="50000"/>
                  </a:schemeClr>
                </a:solidFill>
                <a:latin typeface="Times New Roman" pitchFamily="18" charset="0"/>
                <a:cs typeface="Times New Roman" pitchFamily="18" charset="0"/>
              </a:rPr>
              <a:t/>
            </a:r>
            <a:br>
              <a:rPr lang="uk-UA" sz="1200" dirty="0">
                <a:solidFill>
                  <a:schemeClr val="bg1">
                    <a:lumMod val="50000"/>
                  </a:schemeClr>
                </a:solidFill>
                <a:latin typeface="Times New Roman" pitchFamily="18" charset="0"/>
                <a:cs typeface="Times New Roman" pitchFamily="18" charset="0"/>
              </a:rPr>
            </a:br>
            <a:r>
              <a:rPr lang="en-AU" sz="1400" b="1" dirty="0" smtClean="0">
                <a:solidFill>
                  <a:schemeClr val="accent5">
                    <a:lumMod val="75000"/>
                  </a:schemeClr>
                </a:solidFill>
                <a:latin typeface="Times New Roman" pitchFamily="18" charset="0"/>
                <a:cs typeface="Times New Roman" pitchFamily="18" charset="0"/>
              </a:rPr>
              <a:t>AIR AVERAGE TEMPERATURE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en-US" sz="1200" dirty="0" smtClean="0">
                <a:solidFill>
                  <a:srgbClr val="000000"/>
                </a:solidFill>
                <a:latin typeface="Times New Roman" pitchFamily="18" charset="0"/>
                <a:cs typeface="Times New Roman" pitchFamily="18" charset="0"/>
              </a:rPr>
              <a:t>January -</a:t>
            </a:r>
            <a:r>
              <a:rPr lang="uk-UA" sz="1200" dirty="0" smtClean="0">
                <a:solidFill>
                  <a:srgbClr val="000000"/>
                </a:solidFill>
                <a:latin typeface="Times New Roman" pitchFamily="18" charset="0"/>
                <a:cs typeface="Times New Roman" pitchFamily="18" charset="0"/>
              </a:rPr>
              <a:t>5,1</a:t>
            </a:r>
            <a:r>
              <a:rPr lang="en-US" sz="1200" dirty="0" smtClean="0">
                <a:solidFill>
                  <a:srgbClr val="000000"/>
                </a:solidFill>
                <a:latin typeface="Times New Roman" pitchFamily="18" charset="0"/>
                <a:cs typeface="Times New Roman" pitchFamily="18" charset="0"/>
              </a:rPr>
              <a:t>° C</a:t>
            </a:r>
            <a:r>
              <a:rPr lang="uk-UA" sz="1200" dirty="0" smtClean="0">
                <a:solidFill>
                  <a:srgbClr val="000000"/>
                </a:solidFill>
                <a:latin typeface="Times New Roman" pitchFamily="18" charset="0"/>
                <a:cs typeface="Times New Roman" pitchFamily="18" charset="0"/>
              </a:rPr>
              <a:t>; </a:t>
            </a:r>
            <a:r>
              <a:rPr lang="en-US" sz="1200" dirty="0" smtClean="0">
                <a:solidFill>
                  <a:srgbClr val="000000"/>
                </a:solidFill>
                <a:latin typeface="Times New Roman" pitchFamily="18" charset="0"/>
                <a:cs typeface="Times New Roman" pitchFamily="18" charset="0"/>
              </a:rPr>
              <a:t>July +</a:t>
            </a:r>
            <a:r>
              <a:rPr lang="uk-UA" sz="1200" dirty="0" smtClean="0">
                <a:solidFill>
                  <a:srgbClr val="000000"/>
                </a:solidFill>
                <a:latin typeface="Times New Roman" pitchFamily="18" charset="0"/>
                <a:cs typeface="Times New Roman" pitchFamily="18" charset="0"/>
              </a:rPr>
              <a:t>20,5</a:t>
            </a:r>
            <a:r>
              <a:rPr lang="en-US" sz="1200" dirty="0" smtClean="0">
                <a:solidFill>
                  <a:srgbClr val="000000"/>
                </a:solidFill>
                <a:latin typeface="Times New Roman" pitchFamily="18" charset="0"/>
                <a:cs typeface="Times New Roman" pitchFamily="18" charset="0"/>
              </a:rPr>
              <a:t>° C</a:t>
            </a:r>
            <a:r>
              <a:rPr lang="uk-UA" sz="1200" dirty="0" smtClean="0">
                <a:solidFill>
                  <a:srgbClr val="000000"/>
                </a:solidFill>
                <a:latin typeface="Times New Roman" pitchFamily="18" charset="0"/>
                <a:cs typeface="Times New Roman" pitchFamily="18" charset="0"/>
              </a:rPr>
              <a:t>                  </a:t>
            </a:r>
            <a:r>
              <a:rPr lang="uk-UA" sz="1200" dirty="0" smtClean="0">
                <a:solidFill>
                  <a:schemeClr val="tx1"/>
                </a:solidFill>
                <a:latin typeface="Times New Roman" pitchFamily="18" charset="0"/>
                <a:cs typeface="Times New Roman" pitchFamily="18" charset="0"/>
              </a:rPr>
              <a:t>.</a:t>
            </a:r>
            <a:r>
              <a:rPr lang="ru-RU" sz="1200" dirty="0" smtClean="0">
                <a:solidFill>
                  <a:schemeClr val="tx1"/>
                </a:solidFill>
                <a:latin typeface="Times New Roman" pitchFamily="18" charset="0"/>
                <a:cs typeface="Times New Roman" pitchFamily="18" charset="0"/>
              </a:rPr>
              <a:t>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en-AU" sz="1400" b="1" dirty="0" smtClean="0">
                <a:solidFill>
                  <a:schemeClr val="accent5">
                    <a:lumMod val="75000"/>
                  </a:schemeClr>
                </a:solidFill>
                <a:latin typeface="Times New Roman" pitchFamily="18" charset="0"/>
                <a:cs typeface="Times New Roman" pitchFamily="18" charset="0"/>
              </a:rPr>
              <a:t>CITY WATER RESOURCES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en-US" sz="1200" dirty="0" smtClean="0">
                <a:solidFill>
                  <a:srgbClr val="000000"/>
                </a:solidFill>
                <a:latin typeface="Times New Roman" pitchFamily="18" charset="0"/>
                <a:cs typeface="Times New Roman" pitchFamily="18" charset="0"/>
              </a:rPr>
              <a:t>The main waterway of the city is the Prut River in its upper reaches, which divides the city into two parts. Besides, there are nine lakes within the city. </a:t>
            </a:r>
            <a:r>
              <a:rPr lang="uk-UA" sz="1200" dirty="0" smtClean="0">
                <a:solidFill>
                  <a:srgbClr val="000000"/>
                </a:solidFill>
                <a:latin typeface="Times New Roman" pitchFamily="18" charset="0"/>
                <a:cs typeface="Times New Roman" pitchFamily="18" charset="0"/>
              </a:rPr>
              <a:t/>
            </a:r>
            <a:br>
              <a:rPr lang="uk-UA" sz="1200" dirty="0" smtClean="0">
                <a:solidFill>
                  <a:srgbClr val="000000"/>
                </a:solidFill>
                <a:latin typeface="Times New Roman" pitchFamily="18" charset="0"/>
                <a:cs typeface="Times New Roman" pitchFamily="18" charset="0"/>
              </a:rPr>
            </a:br>
            <a:r>
              <a:rPr lang="uk-UA" sz="1200" dirty="0">
                <a:solidFill>
                  <a:schemeClr val="bg1">
                    <a:lumMod val="50000"/>
                  </a:schemeClr>
                </a:solidFill>
                <a:latin typeface="Times New Roman" pitchFamily="18" charset="0"/>
                <a:cs typeface="Times New Roman" pitchFamily="18" charset="0"/>
              </a:rPr>
              <a:t/>
            </a:r>
            <a:br>
              <a:rPr lang="uk-UA" sz="1200" dirty="0">
                <a:solidFill>
                  <a:schemeClr val="bg1">
                    <a:lumMod val="50000"/>
                  </a:schemeClr>
                </a:solidFill>
                <a:latin typeface="Times New Roman" pitchFamily="18" charset="0"/>
                <a:cs typeface="Times New Roman" pitchFamily="18" charset="0"/>
              </a:rPr>
            </a:br>
            <a:r>
              <a:rPr lang="en-AU" sz="1400" b="1" dirty="0" smtClean="0">
                <a:solidFill>
                  <a:schemeClr val="accent5">
                    <a:lumMod val="75000"/>
                  </a:schemeClr>
                </a:solidFill>
                <a:latin typeface="Times New Roman" pitchFamily="18" charset="0"/>
                <a:cs typeface="Times New Roman" pitchFamily="18" charset="0"/>
              </a:rPr>
              <a:t> LANDSCAPE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en-US" sz="1200" dirty="0" err="1" smtClean="0">
                <a:solidFill>
                  <a:srgbClr val="000000"/>
                </a:solidFill>
                <a:latin typeface="Times New Roman" pitchFamily="18" charset="0"/>
                <a:cs typeface="Times New Roman" pitchFamily="18" charset="0"/>
              </a:rPr>
              <a:t>Chernivtsi</a:t>
            </a:r>
            <a:r>
              <a:rPr lang="en-US" sz="1200" dirty="0" smtClean="0">
                <a:solidFill>
                  <a:srgbClr val="000000"/>
                </a:solidFill>
                <a:latin typeface="Times New Roman" pitchFamily="18" charset="0"/>
                <a:cs typeface="Times New Roman" pitchFamily="18" charset="0"/>
              </a:rPr>
              <a:t> is considered as a green city, a large area of which is occupied by parks, squares, gardens, alleys and flowerbeds. Nine objects are recognized as monuments of garden art.</a:t>
            </a:r>
            <a:endParaRPr lang="en-US" sz="1200" baseline="30000" dirty="0">
              <a:solidFill>
                <a:srgbClr val="0000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1547275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Заголовок 1"/>
          <p:cNvSpPr txBox="1">
            <a:spLocks/>
          </p:cNvSpPr>
          <p:nvPr/>
        </p:nvSpPr>
        <p:spPr>
          <a:xfrm>
            <a:off x="775872" y="755576"/>
            <a:ext cx="5486400" cy="1229836"/>
          </a:xfrm>
          <a:prstGeom prst="rect">
            <a:avLst/>
          </a:prstGeom>
        </p:spPr>
        <p:txBody>
          <a:bodyPr vert="horz" lIns="91440" tIns="45720" rIns="91440" bIns="45720" rtlCol="0" anchor="t">
            <a:noAutofit/>
          </a:bodyPr>
          <a:lstStyle/>
          <a:p>
            <a:pPr lvl="0" algn="just">
              <a:spcBef>
                <a:spcPct val="0"/>
              </a:spcBef>
              <a:tabLst>
                <a:tab pos="447675" algn="l"/>
              </a:tabLst>
              <a:defRPr/>
            </a:pPr>
            <a:r>
              <a:rPr kumimoji="0" lang="uk-UA" sz="1300" b="0" i="0" u="none" strike="noStrike" kern="1200" cap="none" spc="0" normalizeH="0" baseline="0" noProof="0" dirty="0" smtClean="0">
                <a:ln>
                  <a:noFill/>
                </a:ln>
                <a:solidFill>
                  <a:srgbClr val="000000"/>
                </a:solidFill>
                <a:effectLst/>
                <a:uLnTx/>
                <a:uFillTx/>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 For the same period textile materials and textile products  were imported in the amount of </a:t>
            </a:r>
            <a:r>
              <a:rPr lang="en-US" sz="1400" dirty="0" smtClean="0">
                <a:solidFill>
                  <a:srgbClr val="000000"/>
                </a:solidFill>
                <a:latin typeface="Times New Roman" pitchFamily="18" charset="0"/>
                <a:cs typeface="Times New Roman" pitchFamily="18" charset="0"/>
              </a:rPr>
              <a:t>USD </a:t>
            </a:r>
            <a:r>
              <a:rPr lang="uk-UA" sz="1400" dirty="0" smtClean="0">
                <a:solidFill>
                  <a:srgbClr val="000000"/>
                </a:solidFill>
                <a:latin typeface="Times New Roman" pitchFamily="18" charset="0"/>
                <a:ea typeface="+mj-ea"/>
                <a:cs typeface="Times New Roman" pitchFamily="18" charset="0"/>
              </a:rPr>
              <a:t>33,</a:t>
            </a:r>
            <a:r>
              <a:rPr lang="uk-UA" sz="1400" dirty="0" smtClean="0">
                <a:solidFill>
                  <a:srgbClr val="000000"/>
                </a:solidFill>
                <a:latin typeface="Times New Roman" pitchFamily="18" charset="0"/>
                <a:ea typeface="+mj-ea"/>
                <a:cs typeface="Times New Roman" pitchFamily="18" charset="0"/>
              </a:rPr>
              <a:t>0</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million</a:t>
            </a:r>
            <a:r>
              <a:rPr lang="uk-UA" sz="1400" dirty="0" smtClean="0">
                <a:solidFill>
                  <a:srgbClr val="000000"/>
                </a:solidFill>
                <a:latin typeface="Times New Roman" pitchFamily="18" charset="0"/>
                <a:cs typeface="Times New Roman" pitchFamily="18" charset="0"/>
              </a:rPr>
              <a:t>.</a:t>
            </a:r>
            <a:r>
              <a:rPr lang="en-US" sz="140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Besides, </a:t>
            </a:r>
            <a:r>
              <a:rPr lang="en-US" sz="1400" dirty="0" smtClean="0">
                <a:solidFill>
                  <a:srgbClr val="000000"/>
                </a:solidFill>
                <a:latin typeface="Times New Roman" pitchFamily="18" charset="0"/>
                <a:ea typeface="+mj-ea"/>
                <a:cs typeface="Times New Roman" pitchFamily="18" charset="0"/>
              </a:rPr>
              <a:t>polymeric </a:t>
            </a:r>
            <a:r>
              <a:rPr lang="en-US" sz="1400" dirty="0" smtClean="0">
                <a:solidFill>
                  <a:srgbClr val="000000"/>
                </a:solidFill>
                <a:latin typeface="Times New Roman" pitchFamily="18" charset="0"/>
                <a:ea typeface="+mj-ea"/>
                <a:cs typeface="Times New Roman" pitchFamily="18" charset="0"/>
              </a:rPr>
              <a:t>materials, plastics and articles thereof - </a:t>
            </a:r>
            <a:r>
              <a:rPr lang="en-US" sz="1400" dirty="0" smtClean="0">
                <a:solidFill>
                  <a:srgbClr val="000000"/>
                </a:solidFill>
                <a:latin typeface="Times New Roman" pitchFamily="18" charset="0"/>
                <a:cs typeface="Times New Roman" pitchFamily="18" charset="0"/>
              </a:rPr>
              <a:t>in the amount of </a:t>
            </a:r>
            <a:r>
              <a:rPr lang="en-US" sz="1400" dirty="0" smtClean="0">
                <a:solidFill>
                  <a:srgbClr val="000000"/>
                </a:solidFill>
                <a:latin typeface="Times New Roman" pitchFamily="18" charset="0"/>
                <a:ea typeface="+mj-ea"/>
                <a:cs typeface="Times New Roman" pitchFamily="18" charset="0"/>
              </a:rPr>
              <a:t>by </a:t>
            </a:r>
            <a:br>
              <a:rPr lang="en-US" sz="1400" dirty="0" smtClean="0">
                <a:solidFill>
                  <a:srgbClr val="000000"/>
                </a:solidFill>
                <a:latin typeface="Times New Roman" pitchFamily="18" charset="0"/>
                <a:ea typeface="+mj-ea"/>
                <a:cs typeface="Times New Roman" pitchFamily="18" charset="0"/>
              </a:rPr>
            </a:br>
            <a:r>
              <a:rPr lang="en-US" sz="1400" dirty="0" smtClean="0">
                <a:solidFill>
                  <a:srgbClr val="000000"/>
                </a:solidFill>
                <a:latin typeface="Times New Roman" pitchFamily="18" charset="0"/>
                <a:cs typeface="Times New Roman" pitchFamily="18" charset="0"/>
              </a:rPr>
              <a:t>USD </a:t>
            </a:r>
            <a:r>
              <a:rPr lang="uk-UA" sz="1400" dirty="0" smtClean="0">
                <a:solidFill>
                  <a:srgbClr val="000000"/>
                </a:solidFill>
                <a:latin typeface="Times New Roman" pitchFamily="18" charset="0"/>
                <a:cs typeface="Times New Roman" pitchFamily="18" charset="0"/>
              </a:rPr>
              <a:t>9,7 </a:t>
            </a:r>
            <a:r>
              <a:rPr lang="en-US" sz="1400" dirty="0" smtClean="0">
                <a:solidFill>
                  <a:srgbClr val="000000"/>
                </a:solidFill>
                <a:latin typeface="Times New Roman" pitchFamily="18" charset="0"/>
                <a:cs typeface="Times New Roman" pitchFamily="18" charset="0"/>
              </a:rPr>
              <a:t>million</a:t>
            </a:r>
            <a:r>
              <a:rPr lang="en-US" sz="140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as well as non-precious metals and products from them - </a:t>
            </a:r>
            <a:r>
              <a:rPr lang="en-US" sz="1400" dirty="0" smtClean="0">
                <a:solidFill>
                  <a:srgbClr val="000000"/>
                </a:solidFill>
                <a:latin typeface="Times New Roman" pitchFamily="18" charset="0"/>
                <a:cs typeface="Times New Roman" pitchFamily="18" charset="0"/>
              </a:rPr>
              <a:t>in the amount of </a:t>
            </a:r>
            <a:r>
              <a:rPr lang="en-US" sz="1400" dirty="0" smtClean="0">
                <a:solidFill>
                  <a:srgbClr val="000000"/>
                </a:solidFill>
                <a:latin typeface="Times New Roman" pitchFamily="18" charset="0"/>
                <a:ea typeface="+mj-ea"/>
                <a:cs typeface="Times New Roman" pitchFamily="18" charset="0"/>
              </a:rPr>
              <a:t>by </a:t>
            </a:r>
            <a:r>
              <a:rPr lang="en-US" sz="1400" dirty="0" smtClean="0">
                <a:solidFill>
                  <a:srgbClr val="000000"/>
                </a:solidFill>
                <a:latin typeface="Times New Roman" pitchFamily="18" charset="0"/>
                <a:cs typeface="Times New Roman" pitchFamily="18" charset="0"/>
              </a:rPr>
              <a:t>USD </a:t>
            </a:r>
            <a:r>
              <a:rPr lang="uk-UA" sz="1400" dirty="0" smtClean="0">
                <a:solidFill>
                  <a:srgbClr val="000000"/>
                </a:solidFill>
                <a:latin typeface="Times New Roman" pitchFamily="18" charset="0"/>
                <a:cs typeface="Times New Roman" pitchFamily="18" charset="0"/>
              </a:rPr>
              <a:t>9,9 </a:t>
            </a:r>
            <a:r>
              <a:rPr lang="en-US" sz="1400" dirty="0" smtClean="0">
                <a:solidFill>
                  <a:srgbClr val="000000"/>
                </a:solidFill>
                <a:latin typeface="Times New Roman" pitchFamily="18" charset="0"/>
                <a:cs typeface="Times New Roman" pitchFamily="18" charset="0"/>
              </a:rPr>
              <a:t>million</a:t>
            </a:r>
            <a:r>
              <a:rPr lang="en-US" sz="1400" dirty="0" smtClean="0">
                <a:solidFill>
                  <a:srgbClr val="000000"/>
                </a:solidFill>
                <a:latin typeface="Times New Roman" pitchFamily="18" charset="0"/>
                <a:ea typeface="+mj-ea"/>
                <a:cs typeface="Times New Roman" pitchFamily="18" charset="0"/>
              </a:rPr>
              <a:t>.</a:t>
            </a:r>
            <a:endParaRPr kumimoji="0" lang="ru-RU" sz="1400" b="0" i="0" u="none" strike="noStrike" kern="1200" cap="none" spc="0" normalizeH="0" baseline="0" noProof="0" dirty="0">
              <a:ln>
                <a:noFill/>
              </a:ln>
              <a:solidFill>
                <a:srgbClr val="000000"/>
              </a:solidFill>
              <a:effectLst/>
              <a:uLnTx/>
              <a:uFillTx/>
              <a:latin typeface="Times New Roman" pitchFamily="18" charset="0"/>
              <a:ea typeface="+mj-ea"/>
              <a:cs typeface="Times New Roman" pitchFamily="18" charset="0"/>
            </a:endParaRPr>
          </a:p>
        </p:txBody>
      </p:sp>
      <p:sp>
        <p:nvSpPr>
          <p:cNvPr id="3" name="Заголовок 1"/>
          <p:cNvSpPr>
            <a:spLocks noGrp="1"/>
          </p:cNvSpPr>
          <p:nvPr>
            <p:ph type="title"/>
          </p:nvPr>
        </p:nvSpPr>
        <p:spPr>
          <a:xfrm>
            <a:off x="775872" y="2008674"/>
            <a:ext cx="5486400" cy="561930"/>
          </a:xfrm>
        </p:spPr>
        <p:txBody>
          <a:bodyPr anchor="t">
            <a:noAutofit/>
          </a:bodyPr>
          <a:lstStyle/>
          <a:p>
            <a:pPr algn="ctr"/>
            <a:r>
              <a:rPr lang="en-US" sz="1400" b="1" dirty="0" smtClean="0">
                <a:solidFill>
                  <a:schemeClr val="accent5">
                    <a:lumMod val="75000"/>
                  </a:schemeClr>
                </a:solidFill>
                <a:latin typeface="Times New Roman" pitchFamily="18" charset="0"/>
                <a:cs typeface="Times New Roman" pitchFamily="18" charset="0"/>
              </a:rPr>
              <a:t>EXPORT/IMPORT STRUCTURE </a:t>
            </a:r>
            <a:r>
              <a:rPr lang="en-US" sz="1400" b="1" dirty="0" smtClean="0">
                <a:solidFill>
                  <a:schemeClr val="accent5">
                    <a:lumMod val="75000"/>
                  </a:schemeClr>
                </a:solidFill>
                <a:latin typeface="Times New Roman" pitchFamily="18" charset="0"/>
                <a:cs typeface="Times New Roman" pitchFamily="18" charset="0"/>
              </a:rPr>
              <a:t>201</a:t>
            </a:r>
            <a:r>
              <a:rPr lang="uk-UA" sz="1400" b="1" dirty="0" smtClean="0">
                <a:solidFill>
                  <a:schemeClr val="accent5">
                    <a:lumMod val="75000"/>
                  </a:schemeClr>
                </a:solidFill>
                <a:latin typeface="Times New Roman" pitchFamily="18" charset="0"/>
                <a:cs typeface="Times New Roman" pitchFamily="18" charset="0"/>
              </a:rPr>
              <a:t>9</a:t>
            </a:r>
            <a:endParaRPr lang="ru-RU" sz="1400" b="1" dirty="0">
              <a:solidFill>
                <a:schemeClr val="accent5">
                  <a:lumMod val="75000"/>
                </a:schemeClr>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extLst>
              <p:ext uri="{D42A27DB-BD31-4B8C-83A1-F6EECF244321}">
                <p14:modId xmlns="" xmlns:p14="http://schemas.microsoft.com/office/powerpoint/2010/main" val="1917607386"/>
              </p:ext>
            </p:extLst>
          </p:nvPr>
        </p:nvGraphicFramePr>
        <p:xfrm>
          <a:off x="188640" y="2483769"/>
          <a:ext cx="6040468" cy="295232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Диаграмма 4"/>
          <p:cNvGraphicFramePr/>
          <p:nvPr>
            <p:extLst>
              <p:ext uri="{D42A27DB-BD31-4B8C-83A1-F6EECF244321}">
                <p14:modId xmlns="" xmlns:p14="http://schemas.microsoft.com/office/powerpoint/2010/main" val="1987964318"/>
              </p:ext>
            </p:extLst>
          </p:nvPr>
        </p:nvGraphicFramePr>
        <p:xfrm>
          <a:off x="246322" y="5076056"/>
          <a:ext cx="6015950" cy="367240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4704" y="755576"/>
            <a:ext cx="5472608" cy="360040"/>
          </a:xfrm>
        </p:spPr>
        <p:txBody>
          <a:bodyPr anchor="ctr">
            <a:normAutofit/>
          </a:bodyPr>
          <a:lstStyle/>
          <a:p>
            <a:pPr algn="ctr"/>
            <a:r>
              <a:rPr lang="en-AU" sz="1600" b="1" dirty="0" smtClean="0">
                <a:solidFill>
                  <a:schemeClr val="accent5">
                    <a:lumMod val="75000"/>
                  </a:schemeClr>
                </a:solidFill>
                <a:latin typeface="Times New Roman" pitchFamily="18" charset="0"/>
                <a:cs typeface="Times New Roman" pitchFamily="18" charset="0"/>
              </a:rPr>
              <a:t>INVESTMENTS</a:t>
            </a:r>
            <a:endParaRPr lang="en-US" sz="1600" b="1" dirty="0">
              <a:solidFill>
                <a:schemeClr val="accent5">
                  <a:lumMod val="75000"/>
                </a:schemeClr>
              </a:solidFill>
              <a:latin typeface="Times New Roman" pitchFamily="18" charset="0"/>
              <a:cs typeface="Times New Roman" pitchFamily="18" charset="0"/>
            </a:endParaRPr>
          </a:p>
        </p:txBody>
      </p:sp>
      <p:graphicFrame>
        <p:nvGraphicFramePr>
          <p:cNvPr id="5" name="Місце для вмісту 4"/>
          <p:cNvGraphicFramePr>
            <a:graphicFrameLocks noGrp="1"/>
          </p:cNvGraphicFramePr>
          <p:nvPr>
            <p:ph idx="1"/>
            <p:extLst>
              <p:ext uri="{D42A27DB-BD31-4B8C-83A1-F6EECF244321}">
                <p14:modId xmlns="" xmlns:p14="http://schemas.microsoft.com/office/powerpoint/2010/main" val="3196209576"/>
              </p:ext>
            </p:extLst>
          </p:nvPr>
        </p:nvGraphicFramePr>
        <p:xfrm>
          <a:off x="692696" y="2483768"/>
          <a:ext cx="5486400" cy="5640365"/>
        </p:xfrm>
        <a:graphic>
          <a:graphicData uri="http://schemas.openxmlformats.org/drawingml/2006/chart">
            <c:chart xmlns:c="http://schemas.openxmlformats.org/drawingml/2006/chart" xmlns:r="http://schemas.openxmlformats.org/officeDocument/2006/relationships" r:id="rId3"/>
          </a:graphicData>
        </a:graphic>
      </p:graphicFrame>
      <p:sp>
        <p:nvSpPr>
          <p:cNvPr id="4" name="Заголовок 1"/>
          <p:cNvSpPr txBox="1">
            <a:spLocks/>
          </p:cNvSpPr>
          <p:nvPr/>
        </p:nvSpPr>
        <p:spPr>
          <a:xfrm>
            <a:off x="692696" y="1115616"/>
            <a:ext cx="5544616" cy="2592288"/>
          </a:xfrm>
          <a:prstGeom prst="rect">
            <a:avLst/>
          </a:prstGeom>
        </p:spPr>
        <p:txBody>
          <a:bodyPr vert="horz" lIns="91440" tIns="45720" rIns="91440" bIns="45720" rtlCol="0" anchor="t">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defTabSz="533400"/>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In </a:t>
            </a:r>
            <a:r>
              <a:rPr lang="en-US" sz="1400" dirty="0" smtClean="0">
                <a:solidFill>
                  <a:srgbClr val="000000"/>
                </a:solidFill>
                <a:latin typeface="Times New Roman" pitchFamily="18" charset="0"/>
                <a:cs typeface="Times New Roman" pitchFamily="18" charset="0"/>
              </a:rPr>
              <a:t>201</a:t>
            </a:r>
            <a:r>
              <a:rPr lang="uk-UA" sz="1400" dirty="0" smtClean="0">
                <a:solidFill>
                  <a:srgbClr val="000000"/>
                </a:solidFill>
                <a:latin typeface="Times New Roman" pitchFamily="18" charset="0"/>
                <a:cs typeface="Times New Roman" pitchFamily="18" charset="0"/>
              </a:rPr>
              <a:t>9</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foreign investors invested to the city economy </a:t>
            </a:r>
            <a:br>
              <a:rPr lang="en-US" sz="1400" dirty="0" smtClean="0">
                <a:solidFill>
                  <a:srgbClr val="000000"/>
                </a:solidFill>
                <a:latin typeface="Times New Roman" pitchFamily="18" charset="0"/>
                <a:cs typeface="Times New Roman" pitchFamily="18" charset="0"/>
              </a:rPr>
            </a:br>
            <a:r>
              <a:rPr lang="en-US" sz="1400" dirty="0" smtClean="0">
                <a:solidFill>
                  <a:srgbClr val="000000"/>
                </a:solidFill>
                <a:latin typeface="Times New Roman" pitchFamily="18" charset="0"/>
                <a:cs typeface="Times New Roman" pitchFamily="18" charset="0"/>
              </a:rPr>
              <a:t>USD </a:t>
            </a:r>
            <a:r>
              <a:rPr lang="uk-UA" sz="1400" dirty="0" smtClean="0">
                <a:solidFill>
                  <a:srgbClr val="000000"/>
                </a:solidFill>
                <a:latin typeface="Times New Roman" pitchFamily="18" charset="0"/>
                <a:cs typeface="Times New Roman" pitchFamily="18" charset="0"/>
              </a:rPr>
              <a:t>26958,7 </a:t>
            </a:r>
            <a:r>
              <a:rPr lang="en-US" sz="1400" dirty="0" smtClean="0">
                <a:solidFill>
                  <a:srgbClr val="000000"/>
                </a:solidFill>
                <a:latin typeface="Times New Roman" pitchFamily="18" charset="0"/>
                <a:cs typeface="Times New Roman" pitchFamily="18" charset="0"/>
              </a:rPr>
              <a:t>million </a:t>
            </a:r>
            <a:r>
              <a:rPr lang="en-US" sz="1400" dirty="0" smtClean="0">
                <a:solidFill>
                  <a:srgbClr val="000000"/>
                </a:solidFill>
                <a:latin typeface="Times New Roman" pitchFamily="18" charset="0"/>
                <a:cs typeface="Times New Roman" pitchFamily="18" charset="0"/>
              </a:rPr>
              <a:t>of foreign direct investment (share capital). USD </a:t>
            </a:r>
            <a:r>
              <a:rPr lang="uk-UA" sz="1400" dirty="0" smtClean="0">
                <a:solidFill>
                  <a:srgbClr val="000000"/>
                </a:solidFill>
                <a:latin typeface="Times New Roman" pitchFamily="18" charset="0"/>
                <a:cs typeface="Times New Roman" pitchFamily="18" charset="0"/>
              </a:rPr>
              <a:t>24264,0 </a:t>
            </a:r>
            <a:r>
              <a:rPr lang="en-US" sz="1400" dirty="0" smtClean="0">
                <a:solidFill>
                  <a:srgbClr val="000000"/>
                </a:solidFill>
                <a:latin typeface="Times New Roman" pitchFamily="18" charset="0"/>
                <a:cs typeface="Times New Roman" pitchFamily="18" charset="0"/>
              </a:rPr>
              <a:t>million </a:t>
            </a:r>
            <a:r>
              <a:rPr lang="en-US" sz="1400" dirty="0" smtClean="0">
                <a:solidFill>
                  <a:srgbClr val="000000"/>
                </a:solidFill>
                <a:latin typeface="Times New Roman" pitchFamily="18" charset="0"/>
                <a:cs typeface="Times New Roman" pitchFamily="18" charset="0"/>
              </a:rPr>
              <a:t>were invested from EU countries and USD </a:t>
            </a:r>
            <a:r>
              <a:rPr lang="uk-UA" sz="1400" dirty="0" smtClean="0">
                <a:solidFill>
                  <a:srgbClr val="000000"/>
                </a:solidFill>
                <a:latin typeface="Times New Roman" pitchFamily="18" charset="0"/>
                <a:cs typeface="Times New Roman" pitchFamily="18" charset="0"/>
              </a:rPr>
              <a:t>2694,7</a:t>
            </a:r>
            <a:r>
              <a:rPr lang="en-US" sz="1400" dirty="0" smtClean="0">
                <a:solidFill>
                  <a:srgbClr val="000000"/>
                </a:solidFill>
                <a:latin typeface="Times New Roman" pitchFamily="18" charset="0"/>
                <a:cs typeface="Times New Roman" pitchFamily="18" charset="0"/>
              </a:rPr>
              <a:t> million </a:t>
            </a:r>
            <a:r>
              <a:rPr lang="en-US" sz="1400" dirty="0" smtClean="0">
                <a:solidFill>
                  <a:srgbClr val="000000"/>
                </a:solidFill>
                <a:latin typeface="Times New Roman" pitchFamily="18" charset="0"/>
                <a:cs typeface="Times New Roman" pitchFamily="18" charset="0"/>
              </a:rPr>
              <a:t>(</a:t>
            </a:r>
            <a:r>
              <a:rPr lang="uk-UA" sz="1400" dirty="0" smtClean="0">
                <a:solidFill>
                  <a:srgbClr val="000000"/>
                </a:solidFill>
                <a:latin typeface="Times New Roman" pitchFamily="18" charset="0"/>
                <a:cs typeface="Times New Roman" pitchFamily="18" charset="0"/>
              </a:rPr>
              <a:t>10</a:t>
            </a:r>
            <a:r>
              <a:rPr lang="en-US" sz="1400" dirty="0" smtClean="0">
                <a:solidFill>
                  <a:srgbClr val="000000"/>
                </a:solidFill>
                <a:latin typeface="Times New Roman" pitchFamily="18" charset="0"/>
                <a:cs typeface="Times New Roman" pitchFamily="18" charset="0"/>
              </a:rPr>
              <a:t>.</a:t>
            </a:r>
            <a:r>
              <a:rPr lang="uk-UA" sz="1400" dirty="0" smtClean="0">
                <a:solidFill>
                  <a:srgbClr val="000000"/>
                </a:solidFill>
                <a:latin typeface="Times New Roman" pitchFamily="18" charset="0"/>
                <a:cs typeface="Times New Roman" pitchFamily="18" charset="0"/>
              </a:rPr>
              <a:t>0</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from the rest of the world.</a:t>
            </a:r>
            <a:endParaRPr lang="en-US" sz="1400" dirty="0">
              <a:solidFill>
                <a:srgbClr val="0000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4238332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2696" y="755576"/>
            <a:ext cx="5616624" cy="936104"/>
          </a:xfrm>
        </p:spPr>
        <p:txBody>
          <a:bodyPr anchor="t">
            <a:noAutofit/>
          </a:bodyPr>
          <a:lstStyle/>
          <a:p>
            <a:pPr algn="just" defTabSz="533400">
              <a:tabLst>
                <a:tab pos="539750" algn="l"/>
              </a:tabLst>
            </a:pP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3</a:t>
            </a:r>
            <a:r>
              <a:rPr lang="uk-UA" sz="1400" dirty="0" smtClean="0">
                <a:solidFill>
                  <a:srgbClr val="000000"/>
                </a:solidFill>
                <a:latin typeface="Times New Roman" pitchFamily="18" charset="0"/>
                <a:cs typeface="Times New Roman" pitchFamily="18" charset="0"/>
              </a:rPr>
              <a:t>1</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countries of the world were a source of investments. The largest investors are: Cyprus, Italy, Romania</a:t>
            </a:r>
            <a:r>
              <a:rPr lang="en-US" sz="1400" dirty="0" smtClean="0">
                <a:solidFill>
                  <a:srgbClr val="000000"/>
                </a:solidFill>
                <a:latin typeface="Times New Roman" pitchFamily="18" charset="0"/>
                <a:cs typeface="Times New Roman" pitchFamily="18" charset="0"/>
              </a:rPr>
              <a:t>,</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A</a:t>
            </a:r>
            <a:r>
              <a:rPr lang="en-US" sz="1400" dirty="0" smtClean="0">
                <a:solidFill>
                  <a:srgbClr val="000000"/>
                </a:solidFill>
                <a:latin typeface="Times New Roman" pitchFamily="18" charset="0"/>
                <a:cs typeface="Times New Roman" pitchFamily="18" charset="0"/>
              </a:rPr>
              <a:t>ustria, Estonia, Turkey, </a:t>
            </a:r>
            <a:r>
              <a:rPr lang="en-US" sz="1400" dirty="0" smtClean="0">
                <a:solidFill>
                  <a:srgbClr val="000000"/>
                </a:solidFill>
                <a:latin typeface="Times New Roman" pitchFamily="18" charset="0"/>
                <a:cs typeface="Times New Roman" pitchFamily="18" charset="0"/>
              </a:rPr>
              <a:t>Czech </a:t>
            </a:r>
            <a:r>
              <a:rPr lang="en-US" sz="1400" dirty="0" smtClean="0">
                <a:solidFill>
                  <a:srgbClr val="000000"/>
                </a:solidFill>
                <a:latin typeface="Times New Roman" pitchFamily="18" charset="0"/>
                <a:cs typeface="Times New Roman" pitchFamily="18" charset="0"/>
              </a:rPr>
              <a:t>Republic and </a:t>
            </a:r>
            <a:r>
              <a:rPr lang="en-US" sz="1400" dirty="0" smtClean="0">
                <a:solidFill>
                  <a:srgbClr val="000000"/>
                </a:solidFill>
                <a:latin typeface="Times New Roman" pitchFamily="18" charset="0"/>
                <a:cs typeface="Times New Roman" pitchFamily="18" charset="0"/>
              </a:rPr>
              <a:t>Poland</a:t>
            </a:r>
            <a:r>
              <a:rPr lang="en-US" sz="1400" dirty="0" smtClean="0">
                <a:solidFill>
                  <a:srgbClr val="000000"/>
                </a:solidFill>
                <a:latin typeface="Times New Roman" pitchFamily="18" charset="0"/>
                <a:cs typeface="Times New Roman" pitchFamily="18" charset="0"/>
              </a:rPr>
              <a:t>– 87,6% </a:t>
            </a:r>
            <a:r>
              <a:rPr lang="en-US" sz="1400" dirty="0" smtClean="0">
                <a:solidFill>
                  <a:srgbClr val="000000"/>
                </a:solidFill>
                <a:latin typeface="Times New Roman" pitchFamily="18" charset="0"/>
                <a:cs typeface="Times New Roman" pitchFamily="18" charset="0"/>
              </a:rPr>
              <a:t>of the total volume of investments</a:t>
            </a:r>
            <a:r>
              <a:rPr lang="uk-UA" sz="1400" dirty="0" smtClean="0">
                <a:solidFill>
                  <a:srgbClr val="000000"/>
                </a:solidFill>
                <a:latin typeface="Times New Roman" pitchFamily="18" charset="0"/>
                <a:cs typeface="Times New Roman" pitchFamily="18" charset="0"/>
              </a:rPr>
              <a:t>. </a:t>
            </a:r>
            <a:endParaRPr lang="en-US" sz="1400" dirty="0">
              <a:solidFill>
                <a:srgbClr val="000000"/>
              </a:solidFill>
              <a:latin typeface="Times New Roman" pitchFamily="18" charset="0"/>
              <a:cs typeface="Times New Roman" pitchFamily="18" charset="0"/>
            </a:endParaRPr>
          </a:p>
        </p:txBody>
      </p:sp>
      <p:graphicFrame>
        <p:nvGraphicFramePr>
          <p:cNvPr id="5" name="Місце для вмісту 4"/>
          <p:cNvGraphicFramePr>
            <a:graphicFrameLocks noGrp="1"/>
          </p:cNvGraphicFramePr>
          <p:nvPr>
            <p:ph idx="1"/>
            <p:extLst>
              <p:ext uri="{D42A27DB-BD31-4B8C-83A1-F6EECF244321}">
                <p14:modId xmlns="" xmlns:p14="http://schemas.microsoft.com/office/powerpoint/2010/main" val="3008251374"/>
              </p:ext>
            </p:extLst>
          </p:nvPr>
        </p:nvGraphicFramePr>
        <p:xfrm>
          <a:off x="764704" y="1691680"/>
          <a:ext cx="5486400" cy="7056784"/>
        </p:xfrm>
        <a:graphic>
          <a:graphicData uri="http://schemas.openxmlformats.org/drawingml/2006/chart">
            <c:chart xmlns:c="http://schemas.openxmlformats.org/drawingml/2006/chart" xmlns:r="http://schemas.openxmlformats.org/officeDocument/2006/relationships" r:id="rId2"/>
          </a:graphicData>
        </a:graphic>
      </p:graphicFrame>
      <p:sp>
        <p:nvSpPr>
          <p:cNvPr id="4" name="Заголовок 1"/>
          <p:cNvSpPr txBox="1">
            <a:spLocks/>
          </p:cNvSpPr>
          <p:nvPr/>
        </p:nvSpPr>
        <p:spPr>
          <a:xfrm>
            <a:off x="836712" y="6372200"/>
            <a:ext cx="5486400" cy="1728192"/>
          </a:xfrm>
          <a:prstGeom prst="rect">
            <a:avLst/>
          </a:prstGeom>
        </p:spPr>
        <p:txBody>
          <a:bodyPr vert="horz" lIns="91440" tIns="45720" rIns="91440" bIns="45720" rtlCol="0" anchor="t">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defTabSz="533400"/>
            <a:r>
              <a:rPr lang="en-US" sz="1400" dirty="0" smtClean="0">
                <a:solidFill>
                  <a:srgbClr val="000000"/>
                </a:solidFill>
                <a:latin typeface="Times New Roman" pitchFamily="18" charset="0"/>
                <a:cs typeface="Times New Roman" pitchFamily="18" charset="0"/>
              </a:rPr>
              <a:t>	 Significant volumes of investments are concentrated on the enterprises of real estate operations (non-residents invested USD </a:t>
            </a:r>
            <a:r>
              <a:rPr lang="en-US" sz="1400" dirty="0" smtClean="0">
                <a:solidFill>
                  <a:srgbClr val="000000"/>
                </a:solidFill>
                <a:latin typeface="Times New Roman" pitchFamily="18" charset="0"/>
                <a:cs typeface="Times New Roman" pitchFamily="18" charset="0"/>
              </a:rPr>
              <a:t>9800,4 million</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wholesale and retail trade, repair of motor vehicles and motorcycles - USD </a:t>
            </a:r>
            <a:r>
              <a:rPr lang="en-US" sz="1400" dirty="0" smtClean="0">
                <a:solidFill>
                  <a:srgbClr val="000000"/>
                </a:solidFill>
                <a:latin typeface="Times New Roman" pitchFamily="18" charset="0"/>
                <a:cs typeface="Times New Roman" pitchFamily="18" charset="0"/>
              </a:rPr>
              <a:t>7048,1 million</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Investment to industrial enterprises </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USD </a:t>
            </a:r>
            <a:r>
              <a:rPr lang="en-US" sz="1400" dirty="0" smtClean="0">
                <a:solidFill>
                  <a:srgbClr val="000000"/>
                </a:solidFill>
                <a:latin typeface="Times New Roman" pitchFamily="18" charset="0"/>
                <a:cs typeface="Times New Roman" pitchFamily="18" charset="0"/>
              </a:rPr>
              <a:t>5630,2 million.</a:t>
            </a:r>
            <a:endParaRPr lang="en-US" sz="1400" dirty="0">
              <a:solidFill>
                <a:srgbClr val="0000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8284085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836712" y="539552"/>
            <a:ext cx="5479504" cy="538586"/>
          </a:xfrm>
        </p:spPr>
        <p:txBody>
          <a:bodyPr>
            <a:noAutofit/>
          </a:bodyPr>
          <a:lstStyle/>
          <a:p>
            <a:pPr algn="ctr"/>
            <a:r>
              <a:rPr lang="en-AU" sz="1600" b="1" dirty="0" smtClean="0">
                <a:solidFill>
                  <a:schemeClr val="accent5">
                    <a:lumMod val="75000"/>
                  </a:schemeClr>
                </a:solidFill>
                <a:latin typeface="Times New Roman" pitchFamily="18" charset="0"/>
              </a:rPr>
              <a:t>AUTHORITY</a:t>
            </a:r>
            <a:endParaRPr lang="en-US" sz="1600" dirty="0">
              <a:solidFill>
                <a:schemeClr val="accent5">
                  <a:lumMod val="75000"/>
                </a:schemeClr>
              </a:solidFill>
              <a:latin typeface="Times New Roman" pitchFamily="18" charset="0"/>
              <a:cs typeface="Times New Roman" pitchFamily="18" charset="0"/>
            </a:endParaRPr>
          </a:p>
        </p:txBody>
      </p:sp>
      <p:pic>
        <p:nvPicPr>
          <p:cNvPr id="7" name="Picture 40" descr="DSC_0344"/>
          <p:cNvPicPr>
            <a:picLocks noChangeAspect="1" noChangeArrowheads="1"/>
          </p:cNvPicPr>
          <p:nvPr/>
        </p:nvPicPr>
        <p:blipFill>
          <a:blip r:embed="rId3" cstate="print">
            <a:lum bright="-6000" contrast="6000"/>
            <a:extLst>
              <a:ext uri="{28A0092B-C50C-407E-A947-70E740481C1C}">
                <a14:useLocalDpi xmlns="" xmlns:a14="http://schemas.microsoft.com/office/drawing/2010/main" val="0"/>
              </a:ext>
            </a:extLst>
          </a:blip>
          <a:srcRect l="5611" t="3142" r="11102" b="19908"/>
          <a:stretch>
            <a:fillRect/>
          </a:stretch>
        </p:blipFill>
        <p:spPr bwMode="auto">
          <a:xfrm>
            <a:off x="576313" y="1230014"/>
            <a:ext cx="2520950" cy="3502025"/>
          </a:xfrm>
          <a:prstGeom prst="rect">
            <a:avLst/>
          </a:prstGeom>
          <a:noFill/>
          <a:ln w="9525">
            <a:solidFill>
              <a:schemeClr val="tx1"/>
            </a:solidFill>
            <a:miter lim="800000"/>
            <a:headEnd/>
            <a:tailEnd/>
          </a:ln>
          <a:scene3d>
            <a:camera prst="orthographicFront"/>
            <a:lightRig rig="threePt" dir="t"/>
          </a:scene3d>
          <a:sp3d>
            <a:bevelT prst="slope"/>
          </a:sp3d>
          <a:extLst>
            <a:ext uri="{909E8E84-426E-40DD-AFC4-6F175D3DCCD1}">
              <a14:hiddenFill xmlns="" xmlns:a14="http://schemas.microsoft.com/office/drawing/2010/main">
                <a:solidFill>
                  <a:srgbClr val="FFFFFF"/>
                </a:solidFill>
              </a14:hiddenFill>
            </a:ext>
          </a:extLst>
        </p:spPr>
      </p:pic>
      <p:pic>
        <p:nvPicPr>
          <p:cNvPr id="8" name="Picture 38"/>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077072" y="1230012"/>
            <a:ext cx="1270906" cy="1368153"/>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35"/>
          <p:cNvSpPr>
            <a:spLocks noChangeArrowheads="1"/>
          </p:cNvSpPr>
          <p:nvPr/>
        </p:nvSpPr>
        <p:spPr bwMode="auto">
          <a:xfrm>
            <a:off x="3132139" y="2566688"/>
            <a:ext cx="3019277" cy="9233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nchor="ctr">
            <a:spAutoFit/>
          </a:bodyPr>
          <a:lstStyle/>
          <a:p>
            <a:pPr algn="just"/>
            <a:r>
              <a:rPr lang="en-US" dirty="0" smtClean="0">
                <a:solidFill>
                  <a:srgbClr val="000000"/>
                </a:solidFill>
                <a:latin typeface="Times New Roman" pitchFamily="18" charset="0"/>
              </a:rPr>
              <a:t>The representative body of the community is </a:t>
            </a:r>
            <a:r>
              <a:rPr lang="en-US" dirty="0" err="1" smtClean="0">
                <a:solidFill>
                  <a:srgbClr val="000000"/>
                </a:solidFill>
                <a:latin typeface="Times New Roman" pitchFamily="18" charset="0"/>
              </a:rPr>
              <a:t>Chernivtsi</a:t>
            </a:r>
            <a:r>
              <a:rPr lang="en-US" dirty="0" smtClean="0">
                <a:solidFill>
                  <a:srgbClr val="000000"/>
                </a:solidFill>
                <a:latin typeface="Times New Roman" pitchFamily="18" charset="0"/>
              </a:rPr>
              <a:t> City Council (42 members).</a:t>
            </a:r>
            <a:endParaRPr lang="uk-UA" dirty="0">
              <a:solidFill>
                <a:srgbClr val="000000"/>
              </a:solidFill>
              <a:latin typeface="Times New Roman" pitchFamily="18" charset="0"/>
            </a:endParaRPr>
          </a:p>
        </p:txBody>
      </p:sp>
      <p:graphicFrame>
        <p:nvGraphicFramePr>
          <p:cNvPr id="10" name="Group 37"/>
          <p:cNvGraphicFramePr>
            <a:graphicFrameLocks/>
          </p:cNvGraphicFramePr>
          <p:nvPr>
            <p:extLst>
              <p:ext uri="{D42A27DB-BD31-4B8C-83A1-F6EECF244321}">
                <p14:modId xmlns="" xmlns:p14="http://schemas.microsoft.com/office/powerpoint/2010/main" val="2568728923"/>
              </p:ext>
            </p:extLst>
          </p:nvPr>
        </p:nvGraphicFramePr>
        <p:xfrm>
          <a:off x="604119" y="4860032"/>
          <a:ext cx="5905471" cy="685969"/>
        </p:xfrm>
        <a:graphic>
          <a:graphicData uri="http://schemas.openxmlformats.org/drawingml/2006/table">
            <a:tbl>
              <a:tblPr>
                <a:tableStyleId>{327F97BB-C833-4FB7-BDE5-3F7075034690}</a:tableStyleId>
              </a:tblPr>
              <a:tblGrid>
                <a:gridCol w="2335516"/>
                <a:gridCol w="3569955"/>
              </a:tblGrid>
              <a:tr h="685969">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AU" sz="1400" u="none" strike="noStrike" cap="none" normalizeH="0" baseline="0" dirty="0" err="1" smtClean="0">
                          <a:ln>
                            <a:noFill/>
                          </a:ln>
                          <a:solidFill>
                            <a:schemeClr val="tx1"/>
                          </a:solidFill>
                          <a:effectLst/>
                          <a:latin typeface="Times New Roman" pitchFamily="18" charset="0"/>
                          <a:cs typeface="Times New Roman" pitchFamily="18" charset="0"/>
                        </a:rPr>
                        <a:t>Chernivtsi</a:t>
                      </a:r>
                      <a:r>
                        <a:rPr kumimoji="0" lang="en-AU" sz="1400" u="none" strike="noStrike" cap="none" normalizeH="0" baseline="0" dirty="0" smtClean="0">
                          <a:ln>
                            <a:noFill/>
                          </a:ln>
                          <a:solidFill>
                            <a:schemeClr val="tx1"/>
                          </a:solidFill>
                          <a:effectLst/>
                          <a:latin typeface="Times New Roman" pitchFamily="18" charset="0"/>
                          <a:cs typeface="Times New Roman" pitchFamily="18" charset="0"/>
                        </a:rPr>
                        <a:t> Mayor</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marL="342900" marR="0" lvl="0" indent="-228600" algn="ctr"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en-AU" sz="1400" u="none" strike="noStrike" cap="none" normalizeH="0" baseline="0" dirty="0" err="1" smtClean="0">
                          <a:ln>
                            <a:noFill/>
                          </a:ln>
                          <a:solidFill>
                            <a:schemeClr val="tx1"/>
                          </a:solidFill>
                          <a:effectLst/>
                          <a:latin typeface="Times New Roman" pitchFamily="18" charset="0"/>
                          <a:cs typeface="Times New Roman" pitchFamily="18" charset="0"/>
                        </a:rPr>
                        <a:t>Oleksii</a:t>
                      </a:r>
                      <a:r>
                        <a:rPr kumimoji="0" lang="en-AU" sz="1400" u="none" strike="noStrike" cap="none" normalizeH="0" baseline="0" dirty="0" smtClean="0">
                          <a:ln>
                            <a:noFill/>
                          </a:ln>
                          <a:solidFill>
                            <a:schemeClr val="tx1"/>
                          </a:solidFill>
                          <a:effectLst/>
                          <a:latin typeface="Times New Roman" pitchFamily="18" charset="0"/>
                          <a:cs typeface="Times New Roman" pitchFamily="18" charset="0"/>
                        </a:rPr>
                        <a:t> KASPRUK</a:t>
                      </a:r>
                    </a:p>
                    <a:p>
                      <a:pPr marL="342900" marR="0" lvl="0" indent="-228600" algn="ctr" defTabSz="914400" rtl="0" eaLnBrk="1" fontAlgn="base" latinLnBrk="0" hangingPunct="1">
                        <a:lnSpc>
                          <a:spcPct val="100000"/>
                        </a:lnSpc>
                        <a:spcBef>
                          <a:spcPct val="0"/>
                        </a:spcBef>
                        <a:spcAft>
                          <a:spcPct val="0"/>
                        </a:spcAft>
                        <a:buClr>
                          <a:schemeClr val="hlink"/>
                        </a:buClr>
                        <a:buSzPct val="75000"/>
                        <a:buFont typeface="Wingdings" pitchFamily="2" charset="2"/>
                        <a:buNone/>
                        <a:tabLst/>
                      </a:pPr>
                      <a:r>
                        <a:rPr kumimoji="0" lang="uk-UA" sz="140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1400" u="none" strike="noStrike" cap="none" normalizeH="0" baseline="0" dirty="0" smtClean="0">
                          <a:ln>
                            <a:noFill/>
                          </a:ln>
                          <a:solidFill>
                            <a:schemeClr val="tx1"/>
                          </a:solidFill>
                          <a:effectLst/>
                          <a:latin typeface="Times New Roman" pitchFamily="18" charset="0"/>
                          <a:cs typeface="Times New Roman" pitchFamily="18" charset="0"/>
                        </a:rPr>
                        <a:t>Phone</a:t>
                      </a:r>
                      <a:r>
                        <a:rPr kumimoji="0" lang="uk-UA" sz="140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US" sz="1400" u="none" strike="noStrike" cap="none" normalizeH="0" baseline="0" dirty="0" smtClean="0">
                          <a:ln>
                            <a:noFill/>
                          </a:ln>
                          <a:solidFill>
                            <a:schemeClr val="tx1"/>
                          </a:solidFill>
                          <a:effectLst/>
                          <a:latin typeface="Times New Roman" pitchFamily="18" charset="0"/>
                          <a:cs typeface="Times New Roman" pitchFamily="18" charset="0"/>
                        </a:rPr>
                        <a:t>+</a:t>
                      </a:r>
                      <a:r>
                        <a:rPr kumimoji="0" lang="uk-UA" sz="1400" u="none" strike="noStrike" cap="none" normalizeH="0" baseline="0" dirty="0" smtClean="0">
                          <a:ln>
                            <a:noFill/>
                          </a:ln>
                          <a:solidFill>
                            <a:schemeClr val="tx1"/>
                          </a:solidFill>
                          <a:effectLst/>
                          <a:latin typeface="Times New Roman" pitchFamily="18" charset="0"/>
                          <a:cs typeface="Times New Roman" pitchFamily="18" charset="0"/>
                        </a:rPr>
                        <a:t>38 (0372) 525 924</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solidFill>
                      <a:schemeClr val="accent5">
                        <a:lumMod val="75000"/>
                      </a:schemeClr>
                    </a:solidFill>
                  </a:tcPr>
                </a:tc>
              </a:tr>
            </a:tbl>
          </a:graphicData>
        </a:graphic>
      </p:graphicFrame>
      <p:sp>
        <p:nvSpPr>
          <p:cNvPr id="12" name="Rectangle 4"/>
          <p:cNvSpPr>
            <a:spLocks noGrp="1" noChangeArrowheads="1"/>
          </p:cNvSpPr>
          <p:nvPr>
            <p:ph idx="1"/>
          </p:nvPr>
        </p:nvSpPr>
        <p:spPr bwMode="auto">
          <a:xfrm>
            <a:off x="3164881" y="3519362"/>
            <a:ext cx="3393205" cy="11387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nchor="ctr">
            <a:spAutoFit/>
          </a:bodyPr>
          <a:lstStyle/>
          <a:p>
            <a:pPr marL="45720" indent="0">
              <a:buNone/>
            </a:pPr>
            <a:r>
              <a:rPr lang="uk-UA" u="sng" dirty="0" err="1" smtClean="0">
                <a:solidFill>
                  <a:srgbClr val="000000"/>
                </a:solidFill>
                <a:latin typeface="Times New Roman" pitchFamily="18" charset="0"/>
              </a:rPr>
              <a:t>www.city.cv.ua</a:t>
            </a:r>
            <a:endParaRPr lang="uk-UA" u="sng" dirty="0" smtClean="0">
              <a:solidFill>
                <a:srgbClr val="000000"/>
              </a:solidFill>
              <a:latin typeface="Times New Roman" pitchFamily="18" charset="0"/>
            </a:endParaRPr>
          </a:p>
          <a:p>
            <a:pPr marL="45720" indent="0">
              <a:buNone/>
            </a:pPr>
            <a:r>
              <a:rPr lang="uk-UA" u="sng" dirty="0" err="1">
                <a:solidFill>
                  <a:srgbClr val="000000"/>
                </a:solidFill>
                <a:latin typeface="Times New Roman" pitchFamily="18" charset="0"/>
              </a:rPr>
              <a:t>www.chernivtsy.eu</a:t>
            </a:r>
            <a:endParaRPr lang="uk-UA" u="sng" dirty="0" smtClean="0">
              <a:solidFill>
                <a:srgbClr val="000000"/>
              </a:solidFill>
              <a:latin typeface="Times New Roman" pitchFamily="18" charset="0"/>
            </a:endParaRPr>
          </a:p>
          <a:p>
            <a:pPr marL="45720" indent="0">
              <a:buNone/>
            </a:pPr>
            <a:r>
              <a:rPr lang="uk-UA" u="sng" dirty="0" smtClean="0">
                <a:solidFill>
                  <a:srgbClr val="000000"/>
                </a:solidFill>
                <a:latin typeface="Times New Roman" pitchFamily="18" charset="0"/>
              </a:rPr>
              <a:t>E-</a:t>
            </a:r>
            <a:r>
              <a:rPr lang="uk-UA" u="sng" dirty="0" err="1" smtClean="0">
                <a:solidFill>
                  <a:srgbClr val="000000"/>
                </a:solidFill>
                <a:latin typeface="Times New Roman" pitchFamily="18" charset="0"/>
              </a:rPr>
              <a:t>mail</a:t>
            </a:r>
            <a:r>
              <a:rPr lang="uk-UA" u="sng" dirty="0">
                <a:solidFill>
                  <a:srgbClr val="000000"/>
                </a:solidFill>
                <a:latin typeface="Times New Roman" pitchFamily="18" charset="0"/>
              </a:rPr>
              <a:t>:  </a:t>
            </a:r>
            <a:r>
              <a:rPr lang="uk-UA" u="sng" dirty="0" smtClean="0">
                <a:solidFill>
                  <a:srgbClr val="000000"/>
                </a:solidFill>
                <a:latin typeface="Times New Roman" pitchFamily="18" charset="0"/>
              </a:rPr>
              <a:t>document@rada.cv</a:t>
            </a:r>
            <a:r>
              <a:rPr lang="en-US" u="sng" dirty="0" smtClean="0">
                <a:solidFill>
                  <a:srgbClr val="000000"/>
                </a:solidFill>
                <a:latin typeface="Times New Roman" pitchFamily="18" charset="0"/>
              </a:rPr>
              <a:t>.</a:t>
            </a:r>
            <a:r>
              <a:rPr lang="en-US" u="sng" dirty="0" err="1" smtClean="0">
                <a:solidFill>
                  <a:srgbClr val="000000"/>
                </a:solidFill>
                <a:latin typeface="Times New Roman" pitchFamily="18" charset="0"/>
              </a:rPr>
              <a:t>ua</a:t>
            </a:r>
            <a:r>
              <a:rPr lang="uk-UA" u="sng" dirty="0" smtClean="0">
                <a:solidFill>
                  <a:srgbClr val="000000"/>
                </a:solidFill>
                <a:latin typeface="Times New Roman" pitchFamily="18" charset="0"/>
              </a:rPr>
              <a:t>  </a:t>
            </a:r>
            <a:endParaRPr lang="uk-UA" u="sng" dirty="0">
              <a:solidFill>
                <a:srgbClr val="000000"/>
              </a:solidFill>
              <a:latin typeface="Times New Roman" pitchFamily="18" charset="0"/>
            </a:endParaRPr>
          </a:p>
        </p:txBody>
      </p:sp>
      <p:sp>
        <p:nvSpPr>
          <p:cNvPr id="11" name="Rectangle 4"/>
          <p:cNvSpPr txBox="1">
            <a:spLocks noChangeArrowheads="1"/>
          </p:cNvSpPr>
          <p:nvPr/>
        </p:nvSpPr>
        <p:spPr bwMode="auto">
          <a:xfrm>
            <a:off x="576313" y="6271272"/>
            <a:ext cx="5877023" cy="19451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rtlCol="0" anchor="ctr">
            <a:spAutoFit/>
          </a:bodyPr>
          <a:lst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a:lstStyle>
          <a:p>
            <a:pPr marL="45720" indent="0">
              <a:buNone/>
            </a:pPr>
            <a:r>
              <a:rPr lang="en-US" sz="1400" dirty="0" smtClean="0">
                <a:solidFill>
                  <a:srgbClr val="000000"/>
                </a:solidFill>
                <a:latin typeface="Times New Roman" pitchFamily="18" charset="0"/>
              </a:rPr>
              <a:t>For questions regarding investment activities in </a:t>
            </a:r>
            <a:r>
              <a:rPr lang="en-US" sz="1400" dirty="0" err="1" smtClean="0">
                <a:solidFill>
                  <a:srgbClr val="000000"/>
                </a:solidFill>
                <a:latin typeface="Times New Roman" pitchFamily="18" charset="0"/>
              </a:rPr>
              <a:t>Chernivtsi</a:t>
            </a:r>
            <a:r>
              <a:rPr lang="en-US" sz="1400" dirty="0" smtClean="0">
                <a:solidFill>
                  <a:srgbClr val="000000"/>
                </a:solidFill>
                <a:latin typeface="Times New Roman" pitchFamily="18" charset="0"/>
              </a:rPr>
              <a:t> please. contact the Department for Development of the </a:t>
            </a:r>
            <a:r>
              <a:rPr lang="en-US" sz="1400" dirty="0" err="1" smtClean="0">
                <a:solidFill>
                  <a:srgbClr val="000000"/>
                </a:solidFill>
                <a:latin typeface="Times New Roman" pitchFamily="18" charset="0"/>
              </a:rPr>
              <a:t>Chernivtsi</a:t>
            </a:r>
            <a:r>
              <a:rPr lang="en-US" sz="1400" dirty="0" smtClean="0">
                <a:solidFill>
                  <a:srgbClr val="000000"/>
                </a:solidFill>
                <a:latin typeface="Times New Roman" pitchFamily="18" charset="0"/>
              </a:rPr>
              <a:t> City Council </a:t>
            </a:r>
            <a:r>
              <a:rPr lang="uk-UA" sz="1400" dirty="0" smtClean="0">
                <a:solidFill>
                  <a:srgbClr val="000000"/>
                </a:solidFill>
                <a:latin typeface="Times New Roman" pitchFamily="18" charset="0"/>
              </a:rPr>
              <a:t>:</a:t>
            </a:r>
            <a:endParaRPr lang="en-US" sz="1400" dirty="0" smtClean="0">
              <a:solidFill>
                <a:srgbClr val="000000"/>
              </a:solidFill>
              <a:latin typeface="Times New Roman" pitchFamily="18" charset="0"/>
            </a:endParaRPr>
          </a:p>
          <a:p>
            <a:pPr marL="45720" indent="0">
              <a:buNone/>
            </a:pPr>
            <a:r>
              <a:rPr lang="en-AU" sz="1400" dirty="0" err="1" smtClean="0">
                <a:solidFill>
                  <a:srgbClr val="000000"/>
                </a:solidFill>
                <a:latin typeface="Times New Roman" pitchFamily="18" charset="0"/>
              </a:rPr>
              <a:t>Vitalii</a:t>
            </a:r>
            <a:r>
              <a:rPr lang="en-AU" sz="1400" dirty="0" smtClean="0">
                <a:solidFill>
                  <a:srgbClr val="000000"/>
                </a:solidFill>
                <a:latin typeface="Times New Roman" pitchFamily="18" charset="0"/>
              </a:rPr>
              <a:t> HAVRYSH </a:t>
            </a:r>
            <a:r>
              <a:rPr lang="uk-UA" sz="1400" dirty="0" smtClean="0">
                <a:solidFill>
                  <a:srgbClr val="000000"/>
                </a:solidFill>
                <a:latin typeface="Times New Roman" pitchFamily="18" charset="0"/>
              </a:rPr>
              <a:t>(</a:t>
            </a:r>
            <a:r>
              <a:rPr lang="en-US" sz="1400" dirty="0" smtClean="0">
                <a:solidFill>
                  <a:srgbClr val="000000"/>
                </a:solidFill>
                <a:latin typeface="Times New Roman" pitchFamily="18" charset="0"/>
              </a:rPr>
              <a:t>Head </a:t>
            </a:r>
            <a:r>
              <a:rPr lang="en-AU" sz="1400" dirty="0" smtClean="0">
                <a:solidFill>
                  <a:srgbClr val="000000"/>
                </a:solidFill>
                <a:latin typeface="Times New Roman" pitchFamily="18" charset="0"/>
              </a:rPr>
              <a:t>of the Department for Development </a:t>
            </a:r>
            <a:r>
              <a:rPr lang="en-AU" sz="1400" dirty="0" err="1" smtClean="0">
                <a:solidFill>
                  <a:srgbClr val="000000"/>
                </a:solidFill>
                <a:latin typeface="Times New Roman" pitchFamily="18" charset="0"/>
              </a:rPr>
              <a:t>Chernivtsi</a:t>
            </a:r>
            <a:r>
              <a:rPr lang="en-AU" sz="1400" dirty="0" smtClean="0">
                <a:solidFill>
                  <a:srgbClr val="000000"/>
                </a:solidFill>
                <a:latin typeface="Times New Roman" pitchFamily="18" charset="0"/>
              </a:rPr>
              <a:t> City Council</a:t>
            </a:r>
            <a:r>
              <a:rPr lang="uk-UA" sz="1400" dirty="0" smtClean="0">
                <a:solidFill>
                  <a:srgbClr val="000000"/>
                </a:solidFill>
                <a:latin typeface="Times New Roman" pitchFamily="18" charset="0"/>
              </a:rPr>
              <a:t>) – </a:t>
            </a:r>
            <a:r>
              <a:rPr lang="en-US" sz="1400" dirty="0" smtClean="0">
                <a:solidFill>
                  <a:srgbClr val="000000"/>
                </a:solidFill>
                <a:latin typeface="Times New Roman" pitchFamily="18" charset="0"/>
              </a:rPr>
              <a:t>phone</a:t>
            </a:r>
            <a:r>
              <a:rPr lang="uk-UA" sz="1400" dirty="0" smtClean="0">
                <a:solidFill>
                  <a:srgbClr val="000000"/>
                </a:solidFill>
                <a:latin typeface="Times New Roman" pitchFamily="18" charset="0"/>
              </a:rPr>
              <a:t>: </a:t>
            </a:r>
            <a:r>
              <a:rPr lang="en-US" sz="1400" dirty="0" smtClean="0">
                <a:solidFill>
                  <a:srgbClr val="000000"/>
                </a:solidFill>
                <a:latin typeface="Times New Roman" pitchFamily="18" charset="0"/>
              </a:rPr>
              <a:t>+</a:t>
            </a:r>
            <a:r>
              <a:rPr lang="uk-UA" sz="1400" dirty="0" smtClean="0">
                <a:solidFill>
                  <a:srgbClr val="000000"/>
                </a:solidFill>
                <a:latin typeface="Times New Roman" pitchFamily="18" charset="0"/>
              </a:rPr>
              <a:t>38(0372) 570 878; е-</a:t>
            </a:r>
            <a:r>
              <a:rPr lang="en-US" sz="1400" dirty="0" smtClean="0">
                <a:solidFill>
                  <a:srgbClr val="000000"/>
                </a:solidFill>
                <a:latin typeface="Times New Roman" pitchFamily="18" charset="0"/>
              </a:rPr>
              <a:t>mail: </a:t>
            </a:r>
            <a:r>
              <a:rPr lang="en-US" sz="1400" dirty="0" smtClean="0">
                <a:solidFill>
                  <a:srgbClr val="000000"/>
                </a:solidFill>
                <a:latin typeface="Times New Roman" pitchFamily="18" charset="0"/>
                <a:cs typeface="Times New Roman" pitchFamily="18" charset="0"/>
              </a:rPr>
              <a:t>econom@rada.cv.ua</a:t>
            </a:r>
            <a:endParaRPr lang="uk-UA" sz="1400" dirty="0" smtClean="0">
              <a:solidFill>
                <a:srgbClr val="000000"/>
              </a:solidFill>
              <a:latin typeface="Times New Roman" pitchFamily="18" charset="0"/>
              <a:cs typeface="Times New Roman" pitchFamily="18" charset="0"/>
            </a:endParaRPr>
          </a:p>
          <a:p>
            <a:pPr marL="45720" indent="0">
              <a:buNone/>
            </a:pPr>
            <a:r>
              <a:rPr lang="en-AU" sz="1400" dirty="0" err="1" smtClean="0">
                <a:solidFill>
                  <a:srgbClr val="000000"/>
                </a:solidFill>
                <a:latin typeface="Times New Roman" pitchFamily="18" charset="0"/>
              </a:rPr>
              <a:t>Halyna</a:t>
            </a:r>
            <a:r>
              <a:rPr lang="en-AU" sz="1400" dirty="0" smtClean="0">
                <a:solidFill>
                  <a:srgbClr val="000000"/>
                </a:solidFill>
                <a:latin typeface="Times New Roman" pitchFamily="18" charset="0"/>
              </a:rPr>
              <a:t> VOITOVYCH </a:t>
            </a:r>
            <a:r>
              <a:rPr lang="uk-UA" sz="1400" dirty="0" smtClean="0">
                <a:solidFill>
                  <a:srgbClr val="000000"/>
                </a:solidFill>
                <a:latin typeface="Times New Roman" pitchFamily="18" charset="0"/>
              </a:rPr>
              <a:t>(</a:t>
            </a:r>
            <a:r>
              <a:rPr lang="en-US" sz="1400" dirty="0" smtClean="0">
                <a:solidFill>
                  <a:srgbClr val="000000"/>
                </a:solidFill>
                <a:latin typeface="Times New Roman" pitchFamily="18" charset="0"/>
              </a:rPr>
              <a:t>Head of the </a:t>
            </a:r>
            <a:r>
              <a:rPr lang="en-AU" sz="1400" dirty="0" err="1" smtClean="0">
                <a:solidFill>
                  <a:srgbClr val="000000"/>
                </a:solidFill>
                <a:latin typeface="Times New Roman" pitchFamily="18" charset="0"/>
              </a:rPr>
              <a:t>Subdepartment</a:t>
            </a:r>
            <a:r>
              <a:rPr lang="en-AU" sz="1400" dirty="0" smtClean="0">
                <a:solidFill>
                  <a:srgbClr val="000000"/>
                </a:solidFill>
                <a:latin typeface="Times New Roman" pitchFamily="18" charset="0"/>
              </a:rPr>
              <a:t> for Development</a:t>
            </a:r>
            <a:r>
              <a:rPr lang="uk-UA" sz="1400" dirty="0" smtClean="0">
                <a:solidFill>
                  <a:srgbClr val="000000"/>
                </a:solidFill>
                <a:latin typeface="Times New Roman" pitchFamily="18" charset="0"/>
              </a:rPr>
              <a:t>) – </a:t>
            </a:r>
            <a:r>
              <a:rPr lang="en-US" sz="1400" dirty="0" smtClean="0">
                <a:solidFill>
                  <a:srgbClr val="000000"/>
                </a:solidFill>
                <a:latin typeface="Times New Roman" pitchFamily="18" charset="0"/>
              </a:rPr>
              <a:t>phone</a:t>
            </a:r>
            <a:r>
              <a:rPr lang="uk-UA" sz="1400" dirty="0" smtClean="0">
                <a:solidFill>
                  <a:srgbClr val="000000"/>
                </a:solidFill>
                <a:latin typeface="Times New Roman" pitchFamily="18" charset="0"/>
              </a:rPr>
              <a:t>: </a:t>
            </a:r>
            <a:r>
              <a:rPr lang="en-US" sz="1400" dirty="0" smtClean="0">
                <a:solidFill>
                  <a:srgbClr val="000000"/>
                </a:solidFill>
                <a:latin typeface="Times New Roman" pitchFamily="18" charset="0"/>
              </a:rPr>
              <a:t>+</a:t>
            </a:r>
            <a:r>
              <a:rPr lang="uk-UA" sz="1400" dirty="0" smtClean="0">
                <a:solidFill>
                  <a:srgbClr val="000000"/>
                </a:solidFill>
                <a:latin typeface="Times New Roman" pitchFamily="18" charset="0"/>
              </a:rPr>
              <a:t>38 (0372) 552 988;  </a:t>
            </a:r>
            <a:r>
              <a:rPr lang="en-US" sz="1400" dirty="0" smtClean="0">
                <a:solidFill>
                  <a:srgbClr val="000000"/>
                </a:solidFill>
                <a:latin typeface="Times New Roman" pitchFamily="18" charset="0"/>
              </a:rPr>
              <a:t>e-mail</a:t>
            </a:r>
            <a:r>
              <a:rPr lang="uk-UA" sz="1400" dirty="0" smtClean="0">
                <a:solidFill>
                  <a:srgbClr val="000000"/>
                </a:solidFill>
                <a:latin typeface="Times New Roman" pitchFamily="18" charset="0"/>
              </a:rPr>
              <a:t>:</a:t>
            </a:r>
            <a:r>
              <a:rPr lang="en-US" sz="1400" dirty="0" smtClean="0">
                <a:solidFill>
                  <a:srgbClr val="000000"/>
                </a:solidFill>
                <a:latin typeface="Times New Roman" pitchFamily="18" charset="0"/>
                <a:cs typeface="Times New Roman" pitchFamily="18" charset="0"/>
              </a:rPr>
              <a:t>galvoytovich@gmail.com</a:t>
            </a:r>
            <a:endParaRPr lang="uk-UA" sz="1400" dirty="0">
              <a:solidFill>
                <a:srgbClr val="000000"/>
              </a:solidFill>
              <a:latin typeface="Times New Roman" pitchFamily="18" charset="0"/>
              <a:cs typeface="Times New Roman" pitchFamily="18" charset="0"/>
            </a:endParaRPr>
          </a:p>
          <a:p>
            <a:pPr marL="45720" indent="0">
              <a:buNone/>
            </a:pPr>
            <a:r>
              <a:rPr lang="en-AU" sz="1400" dirty="0" err="1" smtClean="0">
                <a:solidFill>
                  <a:srgbClr val="000000"/>
                </a:solidFill>
                <a:latin typeface="Times New Roman" pitchFamily="18" charset="0"/>
              </a:rPr>
              <a:t>Dmytro</a:t>
            </a:r>
            <a:r>
              <a:rPr lang="en-AU" sz="1400" smtClean="0">
                <a:solidFill>
                  <a:srgbClr val="000000"/>
                </a:solidFill>
                <a:latin typeface="Times New Roman" pitchFamily="18" charset="0"/>
              </a:rPr>
              <a:t> PASKAR </a:t>
            </a:r>
            <a:r>
              <a:rPr lang="uk-UA" sz="1400" dirty="0" smtClean="0">
                <a:solidFill>
                  <a:srgbClr val="000000"/>
                </a:solidFill>
                <a:latin typeface="Times New Roman" pitchFamily="18" charset="0"/>
              </a:rPr>
              <a:t>(</a:t>
            </a:r>
            <a:r>
              <a:rPr lang="en-US" sz="1400" dirty="0" smtClean="0">
                <a:solidFill>
                  <a:srgbClr val="000000"/>
                </a:solidFill>
                <a:latin typeface="Times New Roman" pitchFamily="18" charset="0"/>
              </a:rPr>
              <a:t>Chief Specialist of the Department</a:t>
            </a:r>
            <a:r>
              <a:rPr lang="en-AU" sz="1400" dirty="0" smtClean="0">
                <a:solidFill>
                  <a:srgbClr val="000000"/>
                </a:solidFill>
                <a:latin typeface="Times New Roman" pitchFamily="18" charset="0"/>
              </a:rPr>
              <a:t> for Development</a:t>
            </a:r>
            <a:r>
              <a:rPr lang="uk-UA" sz="1400" dirty="0" smtClean="0">
                <a:solidFill>
                  <a:srgbClr val="000000"/>
                </a:solidFill>
                <a:latin typeface="Times New Roman" pitchFamily="18" charset="0"/>
              </a:rPr>
              <a:t>) – </a:t>
            </a:r>
            <a:r>
              <a:rPr lang="en-US" sz="1400" dirty="0" smtClean="0">
                <a:solidFill>
                  <a:srgbClr val="000000"/>
                </a:solidFill>
                <a:latin typeface="Times New Roman" pitchFamily="18" charset="0"/>
              </a:rPr>
              <a:t>phone </a:t>
            </a:r>
            <a:r>
              <a:rPr lang="uk-UA" sz="1400" dirty="0" smtClean="0">
                <a:solidFill>
                  <a:srgbClr val="000000"/>
                </a:solidFill>
                <a:latin typeface="Times New Roman" pitchFamily="18" charset="0"/>
              </a:rPr>
              <a:t>: </a:t>
            </a:r>
            <a:r>
              <a:rPr lang="en-US" sz="1400" dirty="0" smtClean="0">
                <a:solidFill>
                  <a:srgbClr val="000000"/>
                </a:solidFill>
                <a:latin typeface="Times New Roman" pitchFamily="18" charset="0"/>
              </a:rPr>
              <a:t>+</a:t>
            </a:r>
            <a:r>
              <a:rPr lang="uk-UA" sz="1400" dirty="0" smtClean="0">
                <a:solidFill>
                  <a:srgbClr val="000000"/>
                </a:solidFill>
                <a:latin typeface="Times New Roman" pitchFamily="18" charset="0"/>
              </a:rPr>
              <a:t>38 (0372) 525 471; </a:t>
            </a:r>
            <a:r>
              <a:rPr lang="en-US" sz="1400" dirty="0" smtClean="0">
                <a:solidFill>
                  <a:srgbClr val="000000"/>
                </a:solidFill>
                <a:latin typeface="Times New Roman" pitchFamily="18" charset="0"/>
              </a:rPr>
              <a:t>e-mail: </a:t>
            </a:r>
            <a:r>
              <a:rPr lang="en-US" sz="1400" dirty="0">
                <a:solidFill>
                  <a:srgbClr val="000000"/>
                </a:solidFill>
                <a:latin typeface="Times New Roman" pitchFamily="18" charset="0"/>
                <a:cs typeface="Times New Roman" pitchFamily="18" charset="0"/>
              </a:rPr>
              <a:t>invest.chernivtsi@gmail.com</a:t>
            </a:r>
            <a:endParaRPr lang="uk-UA" sz="1400" dirty="0">
              <a:solidFill>
                <a:srgbClr val="000000"/>
              </a:solidFill>
              <a:latin typeface="Times New Roman" pitchFamily="18" charset="0"/>
              <a:cs typeface="Times New Roman" pitchFamily="18" charset="0"/>
            </a:endParaRPr>
          </a:p>
        </p:txBody>
      </p:sp>
      <p:pic>
        <p:nvPicPr>
          <p:cNvPr id="1026" name="Picture 2" descr="D:\ПРОФіЛЬ міста 2015\2017\расходники\ратуша.jpg"/>
          <p:cNvPicPr>
            <a:picLocks noChangeAspect="1" noChangeArrowheads="1"/>
          </p:cNvPicPr>
          <p:nvPr/>
        </p:nvPicPr>
        <p:blipFill>
          <a:blip r:embed="rId5" cstate="print"/>
          <a:srcRect/>
          <a:stretch>
            <a:fillRect/>
          </a:stretch>
        </p:blipFill>
        <p:spPr bwMode="auto">
          <a:xfrm>
            <a:off x="548680" y="1187624"/>
            <a:ext cx="2591947" cy="3528392"/>
          </a:xfrm>
          <a:prstGeom prst="rect">
            <a:avLst/>
          </a:prstGeom>
          <a:noFill/>
        </p:spPr>
      </p:pic>
      <p:pic>
        <p:nvPicPr>
          <p:cNvPr id="1027" name="Picture 3" descr="D:\ПРОФіЛЬ міста 2015\2017\расходники\ратуша.jpg"/>
          <p:cNvPicPr>
            <a:picLocks noChangeAspect="1" noChangeArrowheads="1"/>
          </p:cNvPicPr>
          <p:nvPr/>
        </p:nvPicPr>
        <p:blipFill>
          <a:blip r:embed="rId6" cstate="print"/>
          <a:srcRect/>
          <a:stretch>
            <a:fillRect/>
          </a:stretch>
        </p:blipFill>
        <p:spPr bwMode="auto">
          <a:xfrm>
            <a:off x="548680" y="1187624"/>
            <a:ext cx="2520280" cy="3555029"/>
          </a:xfrm>
          <a:prstGeom prst="rect">
            <a:avLst/>
          </a:prstGeom>
          <a:noFill/>
        </p:spPr>
      </p:pic>
    </p:spTree>
    <p:extLst>
      <p:ext uri="{BB962C8B-B14F-4D97-AF65-F5344CB8AC3E}">
        <p14:creationId xmlns="" xmlns:p14="http://schemas.microsoft.com/office/powerpoint/2010/main" val="2998703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7" name="Picture 3" descr="D:\ПРОФіЛЬ міста 2015\2017\плотность.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29200" y="4823580"/>
            <a:ext cx="1152128" cy="100856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3457089" y="2591780"/>
            <a:ext cx="3384376" cy="5184576"/>
          </a:xfrm>
        </p:spPr>
        <p:txBody>
          <a:bodyPr anchor="t">
            <a:normAutofit/>
          </a:bodyPr>
          <a:lstStyle/>
          <a:p>
            <a:r>
              <a:rPr lang="en-US" sz="1200" b="1" dirty="0" smtClean="0">
                <a:solidFill>
                  <a:schemeClr val="accent5">
                    <a:lumMod val="75000"/>
                  </a:schemeClr>
                </a:solidFill>
                <a:latin typeface="Times New Roman" pitchFamily="18" charset="0"/>
                <a:cs typeface="Times New Roman" pitchFamily="18" charset="0"/>
              </a:rPr>
              <a:t>POPULATION</a:t>
            </a:r>
            <a:r>
              <a:rPr lang="uk-UA" sz="1200" b="1" dirty="0" smtClean="0">
                <a:solidFill>
                  <a:schemeClr val="accent5">
                    <a:lumMod val="75000"/>
                  </a:schemeClr>
                </a:solidFill>
                <a:latin typeface="Times New Roman" pitchFamily="18" charset="0"/>
                <a:cs typeface="Times New Roman" pitchFamily="18" charset="0"/>
              </a:rPr>
              <a:t> </a:t>
            </a:r>
            <a:r>
              <a:rPr lang="en-US" sz="1200" b="1" dirty="0" smtClean="0">
                <a:solidFill>
                  <a:schemeClr val="accent5">
                    <a:lumMod val="75000"/>
                  </a:schemeClr>
                </a:solidFill>
                <a:latin typeface="Times New Roman" pitchFamily="18" charset="0"/>
                <a:cs typeface="Times New Roman" pitchFamily="18" charset="0"/>
              </a:rPr>
              <a:t/>
            </a:r>
            <a:br>
              <a:rPr lang="en-US" sz="1200" b="1" dirty="0" smtClean="0">
                <a:solidFill>
                  <a:schemeClr val="accent5">
                    <a:lumMod val="75000"/>
                  </a:schemeClr>
                </a:solidFill>
                <a:latin typeface="Times New Roman" pitchFamily="18" charset="0"/>
                <a:cs typeface="Times New Roman" pitchFamily="18" charset="0"/>
              </a:rPr>
            </a:br>
            <a:r>
              <a:rPr lang="uk-UA" sz="1200" dirty="0" smtClean="0">
                <a:solidFill>
                  <a:srgbClr val="000000"/>
                </a:solidFill>
                <a:latin typeface="Times New Roman" pitchFamily="18" charset="0"/>
                <a:cs typeface="Times New Roman" pitchFamily="18" charset="0"/>
              </a:rPr>
              <a:t>– 2</a:t>
            </a:r>
            <a:r>
              <a:rPr lang="en-US" sz="1200" dirty="0" smtClean="0">
                <a:solidFill>
                  <a:srgbClr val="000000"/>
                </a:solidFill>
                <a:latin typeface="Times New Roman" pitchFamily="18" charset="0"/>
                <a:cs typeface="Times New Roman" pitchFamily="18" charset="0"/>
              </a:rPr>
              <a:t>6</a:t>
            </a:r>
            <a:r>
              <a:rPr lang="uk-UA" sz="1200" dirty="0" smtClean="0">
                <a:solidFill>
                  <a:srgbClr val="000000"/>
                </a:solidFill>
                <a:latin typeface="Times New Roman" pitchFamily="18" charset="0"/>
                <a:cs typeface="Times New Roman" pitchFamily="18" charset="0"/>
              </a:rPr>
              <a:t>7,</a:t>
            </a:r>
            <a:r>
              <a:rPr lang="uk-UA" sz="1200" dirty="0" smtClean="0">
                <a:solidFill>
                  <a:srgbClr val="000000"/>
                </a:solidFill>
                <a:latin typeface="Times New Roman" pitchFamily="18" charset="0"/>
                <a:cs typeface="Times New Roman" pitchFamily="18" charset="0"/>
              </a:rPr>
              <a:t>0 </a:t>
            </a:r>
            <a:r>
              <a:rPr lang="en-US" sz="1200" dirty="0" smtClean="0">
                <a:solidFill>
                  <a:srgbClr val="000000"/>
                </a:solidFill>
                <a:latin typeface="Times New Roman" pitchFamily="18" charset="0"/>
                <a:cs typeface="Times New Roman" pitchFamily="18" charset="0"/>
              </a:rPr>
              <a:t>thousand </a:t>
            </a:r>
            <a:r>
              <a:rPr lang="en-US" sz="1200" dirty="0" smtClean="0">
                <a:solidFill>
                  <a:srgbClr val="000000"/>
                </a:solidFill>
                <a:latin typeface="Times New Roman" pitchFamily="18" charset="0"/>
                <a:cs typeface="Times New Roman" pitchFamily="18" charset="0"/>
              </a:rPr>
              <a:t>persons</a:t>
            </a:r>
            <a:r>
              <a:rPr lang="uk-UA" sz="1200" dirty="0" smtClean="0">
                <a:solidFill>
                  <a:srgbClr val="000000"/>
                </a:solidFill>
                <a:latin typeface="Times New Roman" pitchFamily="18" charset="0"/>
                <a:cs typeface="Times New Roman" pitchFamily="18" charset="0"/>
              </a:rPr>
              <a:t> (</a:t>
            </a:r>
            <a:r>
              <a:rPr lang="en-AU" sz="1200" dirty="0" smtClean="0">
                <a:solidFill>
                  <a:srgbClr val="000000"/>
                </a:solidFill>
                <a:latin typeface="Times New Roman" pitchFamily="18" charset="0"/>
                <a:cs typeface="Times New Roman" pitchFamily="18" charset="0"/>
              </a:rPr>
              <a:t>as of </a:t>
            </a:r>
            <a:r>
              <a:rPr lang="uk-UA" sz="1200" dirty="0" smtClean="0">
                <a:solidFill>
                  <a:srgbClr val="000000"/>
                </a:solidFill>
                <a:latin typeface="Times New Roman" pitchFamily="18" charset="0"/>
                <a:cs typeface="Times New Roman" pitchFamily="18" charset="0"/>
              </a:rPr>
              <a:t>01.01.2020)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uk-UA" sz="1200" dirty="0">
                <a:solidFill>
                  <a:schemeClr val="bg1">
                    <a:lumMod val="50000"/>
                  </a:schemeClr>
                </a:solidFill>
                <a:latin typeface="Times New Roman" pitchFamily="18" charset="0"/>
                <a:cs typeface="Times New Roman" pitchFamily="18" charset="0"/>
              </a:rPr>
              <a:t/>
            </a:r>
            <a:br>
              <a:rPr lang="uk-UA" sz="1200" dirty="0">
                <a:solidFill>
                  <a:schemeClr val="bg1">
                    <a:lumMod val="50000"/>
                  </a:schemeClr>
                </a:solidFill>
                <a:latin typeface="Times New Roman" pitchFamily="18" charset="0"/>
                <a:cs typeface="Times New Roman" pitchFamily="18" charset="0"/>
              </a:rPr>
            </a:br>
            <a:r>
              <a:rPr lang="en-US" sz="1200" b="1" dirty="0" smtClean="0">
                <a:solidFill>
                  <a:schemeClr val="accent5">
                    <a:lumMod val="75000"/>
                  </a:schemeClr>
                </a:solidFill>
                <a:latin typeface="Times New Roman" pitchFamily="18" charset="0"/>
                <a:cs typeface="Times New Roman" pitchFamily="18" charset="0"/>
              </a:rPr>
              <a:t> SEX</a:t>
            </a:r>
            <a:r>
              <a:rPr lang="uk-UA" sz="1200" b="1" dirty="0" smtClean="0">
                <a:solidFill>
                  <a:schemeClr val="accent5">
                    <a:lumMod val="75000"/>
                  </a:schemeClr>
                </a:solidFill>
                <a:latin typeface="Times New Roman" pitchFamily="18" charset="0"/>
                <a:cs typeface="Times New Roman" pitchFamily="18" charset="0"/>
              </a:rPr>
              <a:t>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uk-UA" sz="1200" dirty="0" smtClean="0">
                <a:solidFill>
                  <a:schemeClr val="bg1">
                    <a:lumMod val="50000"/>
                  </a:schemeClr>
                </a:solidFill>
                <a:latin typeface="Times New Roman" pitchFamily="18" charset="0"/>
                <a:cs typeface="Times New Roman" pitchFamily="18" charset="0"/>
              </a:rPr>
              <a:t>    </a:t>
            </a:r>
            <a:r>
              <a:rPr lang="en-US" sz="1200" dirty="0" smtClean="0">
                <a:solidFill>
                  <a:srgbClr val="000000"/>
                </a:solidFill>
                <a:latin typeface="Times New Roman" pitchFamily="18" charset="0"/>
                <a:cs typeface="Times New Roman" pitchFamily="18" charset="0"/>
              </a:rPr>
              <a:t>Male </a:t>
            </a:r>
            <a:r>
              <a:rPr lang="uk-UA" sz="1200" dirty="0" smtClean="0">
                <a:solidFill>
                  <a:srgbClr val="000000"/>
                </a:solidFill>
                <a:latin typeface="Times New Roman" pitchFamily="18" charset="0"/>
                <a:cs typeface="Times New Roman" pitchFamily="18" charset="0"/>
              </a:rPr>
              <a:t>– 45,8%</a:t>
            </a:r>
            <a:br>
              <a:rPr lang="uk-UA" sz="1200" dirty="0" smtClean="0">
                <a:solidFill>
                  <a:srgbClr val="000000"/>
                </a:solidFill>
                <a:latin typeface="Times New Roman" pitchFamily="18" charset="0"/>
                <a:cs typeface="Times New Roman" pitchFamily="18" charset="0"/>
              </a:rPr>
            </a:br>
            <a:r>
              <a:rPr lang="uk-UA" sz="1200" dirty="0" smtClean="0">
                <a:solidFill>
                  <a:srgbClr val="000000"/>
                </a:solidFill>
                <a:latin typeface="Times New Roman" pitchFamily="18" charset="0"/>
                <a:cs typeface="Times New Roman" pitchFamily="18" charset="0"/>
              </a:rPr>
              <a:t> </a:t>
            </a:r>
            <a:r>
              <a:rPr lang="en-US" sz="1200" dirty="0" smtClean="0">
                <a:solidFill>
                  <a:srgbClr val="000000"/>
                </a:solidFill>
                <a:latin typeface="Times New Roman" pitchFamily="18" charset="0"/>
                <a:cs typeface="Times New Roman" pitchFamily="18" charset="0"/>
              </a:rPr>
              <a:t>   Female </a:t>
            </a:r>
            <a:r>
              <a:rPr lang="uk-UA" sz="1200" dirty="0" smtClean="0">
                <a:solidFill>
                  <a:srgbClr val="000000"/>
                </a:solidFill>
                <a:latin typeface="Times New Roman" pitchFamily="18" charset="0"/>
                <a:cs typeface="Times New Roman" pitchFamily="18" charset="0"/>
              </a:rPr>
              <a:t>– 54,2%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en-AU" sz="1200" b="1" dirty="0" smtClean="0">
                <a:solidFill>
                  <a:schemeClr val="accent5">
                    <a:lumMod val="75000"/>
                  </a:schemeClr>
                </a:solidFill>
                <a:latin typeface="Times New Roman" pitchFamily="18" charset="0"/>
                <a:cs typeface="Times New Roman" pitchFamily="18" charset="0"/>
              </a:rPr>
              <a:t>REGISTERED UNEMPLOYMENT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uk-UA" sz="1200" dirty="0" smtClean="0">
                <a:solidFill>
                  <a:srgbClr val="000000"/>
                </a:solidFill>
                <a:latin typeface="Times New Roman" pitchFamily="18" charset="0"/>
                <a:cs typeface="Times New Roman" pitchFamily="18" charset="0"/>
              </a:rPr>
              <a:t>0,6% (</a:t>
            </a:r>
            <a:r>
              <a:rPr lang="en-AU" sz="1200" dirty="0" smtClean="0">
                <a:solidFill>
                  <a:srgbClr val="000000"/>
                </a:solidFill>
                <a:latin typeface="Times New Roman" pitchFamily="18" charset="0"/>
                <a:cs typeface="Times New Roman" pitchFamily="18" charset="0"/>
              </a:rPr>
              <a:t>to the working-age population</a:t>
            </a:r>
            <a:r>
              <a:rPr lang="uk-UA" sz="1200" dirty="0" smtClean="0">
                <a:solidFill>
                  <a:srgbClr val="000000"/>
                </a:solidFill>
                <a:latin typeface="Times New Roman" pitchFamily="18" charset="0"/>
                <a:cs typeface="Times New Roman" pitchFamily="18" charset="0"/>
              </a:rPr>
              <a:t>)</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uk-UA" sz="1200" dirty="0">
                <a:solidFill>
                  <a:schemeClr val="bg1">
                    <a:lumMod val="50000"/>
                  </a:schemeClr>
                </a:solidFill>
                <a:latin typeface="Times New Roman" pitchFamily="18" charset="0"/>
                <a:cs typeface="Times New Roman" pitchFamily="18" charset="0"/>
              </a:rPr>
              <a:t/>
            </a:r>
            <a:br>
              <a:rPr lang="uk-UA" sz="1200" dirty="0">
                <a:solidFill>
                  <a:schemeClr val="bg1">
                    <a:lumMod val="50000"/>
                  </a:schemeClr>
                </a:solidFill>
                <a:latin typeface="Times New Roman" pitchFamily="18" charset="0"/>
                <a:cs typeface="Times New Roman" pitchFamily="18" charset="0"/>
              </a:rPr>
            </a:br>
            <a:r>
              <a:rPr lang="en-AU" sz="1200" b="1" dirty="0" smtClean="0">
                <a:solidFill>
                  <a:schemeClr val="accent5">
                    <a:lumMod val="75000"/>
                  </a:schemeClr>
                </a:solidFill>
                <a:latin typeface="Times New Roman" pitchFamily="18" charset="0"/>
                <a:cs typeface="Times New Roman" pitchFamily="18" charset="0"/>
              </a:rPr>
              <a:t>AVERAGE SALARY </a:t>
            </a:r>
            <a:r>
              <a:rPr lang="uk-UA" sz="1200" dirty="0" smtClean="0">
                <a:solidFill>
                  <a:schemeClr val="bg1">
                    <a:lumMod val="50000"/>
                  </a:schemeClr>
                </a:solidFill>
                <a:latin typeface="Times New Roman" pitchFamily="18" charset="0"/>
                <a:cs typeface="Times New Roman" pitchFamily="18" charset="0"/>
              </a:rPr>
              <a:t/>
            </a:r>
            <a:br>
              <a:rPr lang="uk-UA" sz="1200" dirty="0" smtClean="0">
                <a:solidFill>
                  <a:schemeClr val="bg1">
                    <a:lumMod val="50000"/>
                  </a:schemeClr>
                </a:solidFill>
                <a:latin typeface="Times New Roman" pitchFamily="18" charset="0"/>
                <a:cs typeface="Times New Roman" pitchFamily="18" charset="0"/>
              </a:rPr>
            </a:br>
            <a:r>
              <a:rPr lang="en-US" sz="1200" dirty="0" smtClean="0">
                <a:solidFill>
                  <a:schemeClr val="bg1">
                    <a:lumMod val="50000"/>
                  </a:schemeClr>
                </a:solidFill>
                <a:latin typeface="Times New Roman" pitchFamily="18" charset="0"/>
                <a:cs typeface="Times New Roman" pitchFamily="18" charset="0"/>
              </a:rPr>
              <a:t> UAH</a:t>
            </a:r>
            <a:r>
              <a:rPr lang="uk-UA" sz="1200" dirty="0" smtClean="0">
                <a:solidFill>
                  <a:srgbClr val="000000"/>
                </a:solidFill>
                <a:latin typeface="Times New Roman" pitchFamily="18" charset="0"/>
                <a:cs typeface="Times New Roman" pitchFamily="18" charset="0"/>
              </a:rPr>
              <a:t> </a:t>
            </a:r>
            <a:r>
              <a:rPr lang="uk-UA" sz="1200" dirty="0" smtClean="0">
                <a:solidFill>
                  <a:srgbClr val="000000"/>
                </a:solidFill>
                <a:latin typeface="Times New Roman" pitchFamily="18" charset="0"/>
                <a:cs typeface="Times New Roman" pitchFamily="18" charset="0"/>
              </a:rPr>
              <a:t>9231 </a:t>
            </a:r>
            <a:r>
              <a:rPr lang="uk-UA" sz="1200" dirty="0" smtClean="0">
                <a:solidFill>
                  <a:srgbClr val="000000"/>
                </a:solidFill>
                <a:latin typeface="Times New Roman" pitchFamily="18" charset="0"/>
                <a:cs typeface="Times New Roman" pitchFamily="18" charset="0"/>
              </a:rPr>
              <a:t>(</a:t>
            </a:r>
            <a:r>
              <a:rPr lang="en-AU" sz="1200" dirty="0" smtClean="0">
                <a:solidFill>
                  <a:srgbClr val="000000"/>
                </a:solidFill>
                <a:latin typeface="Times New Roman" pitchFamily="18" charset="0"/>
                <a:cs typeface="Times New Roman" pitchFamily="18" charset="0"/>
              </a:rPr>
              <a:t>as of </a:t>
            </a:r>
            <a:r>
              <a:rPr lang="uk-UA" sz="1200" dirty="0" smtClean="0">
                <a:solidFill>
                  <a:srgbClr val="000000"/>
                </a:solidFill>
                <a:latin typeface="Times New Roman" pitchFamily="18" charset="0"/>
                <a:cs typeface="Times New Roman" pitchFamily="18" charset="0"/>
              </a:rPr>
              <a:t>01.01.2020)</a:t>
            </a:r>
            <a:r>
              <a:rPr lang="uk-UA" sz="1400" dirty="0" smtClean="0">
                <a:solidFill>
                  <a:schemeClr val="bg1">
                    <a:lumMod val="50000"/>
                  </a:schemeClr>
                </a:solidFill>
                <a:latin typeface="Times New Roman" pitchFamily="18" charset="0"/>
                <a:cs typeface="Times New Roman" pitchFamily="18" charset="0"/>
              </a:rPr>
              <a:t/>
            </a:r>
            <a:br>
              <a:rPr lang="uk-UA" sz="1400" dirty="0" smtClean="0">
                <a:solidFill>
                  <a:schemeClr val="bg1">
                    <a:lumMod val="50000"/>
                  </a:schemeClr>
                </a:solidFill>
                <a:latin typeface="Times New Roman" pitchFamily="18" charset="0"/>
                <a:cs typeface="Times New Roman" pitchFamily="18" charset="0"/>
              </a:rPr>
            </a:br>
            <a:r>
              <a:rPr lang="uk-UA" sz="1400" dirty="0">
                <a:solidFill>
                  <a:schemeClr val="bg1">
                    <a:lumMod val="50000"/>
                  </a:schemeClr>
                </a:solidFill>
                <a:latin typeface="Times New Roman" pitchFamily="18" charset="0"/>
                <a:cs typeface="Times New Roman" pitchFamily="18" charset="0"/>
              </a:rPr>
              <a:t/>
            </a:r>
            <a:br>
              <a:rPr lang="uk-UA" sz="1400" dirty="0">
                <a:solidFill>
                  <a:schemeClr val="bg1">
                    <a:lumMod val="50000"/>
                  </a:schemeClr>
                </a:solidFill>
                <a:latin typeface="Times New Roman" pitchFamily="18" charset="0"/>
                <a:cs typeface="Times New Roman" pitchFamily="18" charset="0"/>
              </a:rPr>
            </a:br>
            <a:r>
              <a:rPr lang="en-AU" sz="1200" b="1" dirty="0" smtClean="0">
                <a:solidFill>
                  <a:schemeClr val="accent5">
                    <a:lumMod val="75000"/>
                  </a:schemeClr>
                </a:solidFill>
                <a:latin typeface="Times New Roman" pitchFamily="18" charset="0"/>
                <a:cs typeface="Times New Roman" pitchFamily="18" charset="0"/>
              </a:rPr>
              <a:t>POPULATION DENSITY </a:t>
            </a:r>
            <a:r>
              <a:rPr lang="uk-UA" sz="1200" b="1" dirty="0" smtClean="0">
                <a:solidFill>
                  <a:schemeClr val="accent5">
                    <a:lumMod val="75000"/>
                  </a:schemeClr>
                </a:solidFill>
                <a:latin typeface="Times New Roman" pitchFamily="18" charset="0"/>
                <a:cs typeface="Times New Roman" pitchFamily="18" charset="0"/>
              </a:rPr>
              <a:t/>
            </a:r>
            <a:br>
              <a:rPr lang="uk-UA" sz="1200" b="1" dirty="0" smtClean="0">
                <a:solidFill>
                  <a:schemeClr val="accent5">
                    <a:lumMod val="75000"/>
                  </a:schemeClr>
                </a:solidFill>
                <a:latin typeface="Times New Roman" pitchFamily="18" charset="0"/>
                <a:cs typeface="Times New Roman" pitchFamily="18" charset="0"/>
              </a:rPr>
            </a:br>
            <a:r>
              <a:rPr lang="uk-UA" sz="1200" dirty="0" smtClean="0">
                <a:solidFill>
                  <a:srgbClr val="000000"/>
                </a:solidFill>
                <a:latin typeface="Times New Roman" pitchFamily="18" charset="0"/>
                <a:cs typeface="Times New Roman" pitchFamily="18" charset="0"/>
              </a:rPr>
              <a:t>1732 </a:t>
            </a:r>
            <a:r>
              <a:rPr lang="en-AU" sz="1200" dirty="0" smtClean="0">
                <a:solidFill>
                  <a:srgbClr val="000000"/>
                </a:solidFill>
                <a:latin typeface="Times New Roman" pitchFamily="18" charset="0"/>
                <a:cs typeface="Times New Roman" pitchFamily="18" charset="0"/>
              </a:rPr>
              <a:t>people per km</a:t>
            </a:r>
            <a:r>
              <a:rPr lang="en-AU" sz="1200" baseline="30000" dirty="0" smtClean="0">
                <a:solidFill>
                  <a:srgbClr val="000000"/>
                </a:solidFill>
                <a:latin typeface="Times New Roman" pitchFamily="18" charset="0"/>
                <a:cs typeface="Times New Roman" pitchFamily="18" charset="0"/>
              </a:rPr>
              <a:t>2</a:t>
            </a:r>
            <a:endParaRPr lang="en-US" sz="1200" dirty="0">
              <a:solidFill>
                <a:srgbClr val="000000"/>
              </a:solidFill>
              <a:latin typeface="Times New Roman" pitchFamily="18" charset="0"/>
              <a:cs typeface="Times New Roman" pitchFamily="18" charset="0"/>
            </a:endParaRPr>
          </a:p>
        </p:txBody>
      </p:sp>
      <p:graphicFrame>
        <p:nvGraphicFramePr>
          <p:cNvPr id="4" name="Діаграма 3"/>
          <p:cNvGraphicFramePr/>
          <p:nvPr>
            <p:extLst>
              <p:ext uri="{D42A27DB-BD31-4B8C-83A1-F6EECF244321}">
                <p14:modId xmlns="" xmlns:p14="http://schemas.microsoft.com/office/powerpoint/2010/main" val="3540609879"/>
              </p:ext>
            </p:extLst>
          </p:nvPr>
        </p:nvGraphicFramePr>
        <p:xfrm>
          <a:off x="3212976" y="899592"/>
          <a:ext cx="3079798" cy="1944216"/>
        </p:xfrm>
        <a:graphic>
          <a:graphicData uri="http://schemas.openxmlformats.org/drawingml/2006/chart">
            <c:chart xmlns:c="http://schemas.openxmlformats.org/drawingml/2006/chart" xmlns:r="http://schemas.openxmlformats.org/officeDocument/2006/relationships" r:id="rId3"/>
          </a:graphicData>
        </a:graphic>
      </p:graphicFrame>
      <p:sp>
        <p:nvSpPr>
          <p:cNvPr id="5" name="Овал 4"/>
          <p:cNvSpPr/>
          <p:nvPr/>
        </p:nvSpPr>
        <p:spPr>
          <a:xfrm>
            <a:off x="3499931" y="3419872"/>
            <a:ext cx="72008" cy="72008"/>
          </a:xfrm>
          <a:prstGeom prst="ellipse">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Овал 6"/>
          <p:cNvSpPr/>
          <p:nvPr/>
        </p:nvSpPr>
        <p:spPr>
          <a:xfrm>
            <a:off x="3499424" y="3607842"/>
            <a:ext cx="72008" cy="72008"/>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Місце для вмісту 7"/>
          <p:cNvGraphicFramePr>
            <a:graphicFrameLocks noGrp="1"/>
          </p:cNvGraphicFramePr>
          <p:nvPr>
            <p:ph idx="1"/>
            <p:extLst>
              <p:ext uri="{D42A27DB-BD31-4B8C-83A1-F6EECF244321}">
                <p14:modId xmlns="" xmlns:p14="http://schemas.microsoft.com/office/powerpoint/2010/main" val="3803410805"/>
              </p:ext>
            </p:extLst>
          </p:nvPr>
        </p:nvGraphicFramePr>
        <p:xfrm>
          <a:off x="616859" y="6114752"/>
          <a:ext cx="5486400" cy="2169160"/>
        </p:xfrm>
        <a:graphic>
          <a:graphicData uri="http://schemas.openxmlformats.org/drawingml/2006/table">
            <a:tbl>
              <a:tblPr firstRow="1" bandRow="1">
                <a:tableStyleId>{5C22544A-7EE6-4342-B048-85BDC9FD1C3A}</a:tableStyleId>
              </a:tblPr>
              <a:tblGrid>
                <a:gridCol w="1087016"/>
                <a:gridCol w="2304256"/>
                <a:gridCol w="2095128"/>
              </a:tblGrid>
              <a:tr h="685800">
                <a:tc>
                  <a:txBody>
                    <a:bodyPr/>
                    <a:lstStyle/>
                    <a:p>
                      <a:pPr algn="ctr"/>
                      <a:r>
                        <a:rPr lang="en-US" sz="1300" dirty="0" smtClean="0">
                          <a:latin typeface="Times New Roman" pitchFamily="18" charset="0"/>
                          <a:cs typeface="Times New Roman" pitchFamily="18" charset="0"/>
                        </a:rPr>
                        <a:t>Year</a:t>
                      </a:r>
                      <a:endParaRPr lang="en-US" sz="1300" dirty="0">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AU" sz="1300" dirty="0" smtClean="0">
                          <a:latin typeface="Times New Roman" pitchFamily="18" charset="0"/>
                          <a:cs typeface="Times New Roman" pitchFamily="18" charset="0"/>
                        </a:rPr>
                        <a:t>Number of registered unemployed persons</a:t>
                      </a:r>
                      <a:endParaRPr lang="en-US" sz="1300" dirty="0">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300" dirty="0" smtClean="0">
                          <a:latin typeface="Times New Roman" pitchFamily="18" charset="0"/>
                          <a:cs typeface="Times New Roman" pitchFamily="18" charset="0"/>
                        </a:rPr>
                        <a:t>Registered unemployment level</a:t>
                      </a:r>
                      <a:r>
                        <a:rPr lang="uk-UA" sz="1300" dirty="0" smtClean="0">
                          <a:latin typeface="Times New Roman" pitchFamily="18" charset="0"/>
                          <a:cs typeface="Times New Roman" pitchFamily="18" charset="0"/>
                        </a:rPr>
                        <a:t>, </a:t>
                      </a:r>
                      <a:r>
                        <a:rPr lang="en-US" sz="1300" dirty="0" smtClean="0">
                          <a:latin typeface="Times New Roman" pitchFamily="18" charset="0"/>
                          <a:cs typeface="Times New Roman" pitchFamily="18" charset="0"/>
                        </a:rPr>
                        <a:t>%</a:t>
                      </a:r>
                      <a:endParaRPr lang="en-US" sz="1300" dirty="0">
                        <a:latin typeface="Times New Roman" pitchFamily="18" charset="0"/>
                        <a:cs typeface="Times New Roman" pitchFamily="18" charset="0"/>
                      </a:endParaRPr>
                    </a:p>
                  </a:txBody>
                  <a:tcPr anchor="ctr">
                    <a:solidFill>
                      <a:schemeClr val="accent5">
                        <a:lumMod val="75000"/>
                      </a:schemeClr>
                    </a:solidFill>
                  </a:tcPr>
                </a:tc>
              </a:tr>
              <a:tr h="370840">
                <a:tc>
                  <a:txBody>
                    <a:bodyPr/>
                    <a:lstStyle/>
                    <a:p>
                      <a:pPr algn="ctr"/>
                      <a:r>
                        <a:rPr lang="en-US" sz="1100" dirty="0" smtClean="0">
                          <a:solidFill>
                            <a:schemeClr val="bg1">
                              <a:lumMod val="50000"/>
                            </a:schemeClr>
                          </a:solidFill>
                          <a:effectLst/>
                          <a:latin typeface="Times New Roman" pitchFamily="18" charset="0"/>
                          <a:cs typeface="Times New Roman" pitchFamily="18" charset="0"/>
                        </a:rPr>
                        <a:t>2016</a:t>
                      </a:r>
                      <a:endParaRPr lang="en-US" sz="1100" dirty="0">
                        <a:solidFill>
                          <a:schemeClr val="bg1">
                            <a:lumMod val="50000"/>
                          </a:schemeClr>
                        </a:solidFill>
                        <a:effectLst/>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US" sz="1100" dirty="0" smtClean="0">
                          <a:solidFill>
                            <a:schemeClr val="bg1">
                              <a:lumMod val="50000"/>
                            </a:schemeClr>
                          </a:solidFill>
                          <a:effectLst/>
                          <a:latin typeface="Times New Roman" pitchFamily="18" charset="0"/>
                          <a:cs typeface="Times New Roman" pitchFamily="18" charset="0"/>
                        </a:rPr>
                        <a:t>1208</a:t>
                      </a:r>
                      <a:endParaRPr lang="en-US" sz="1100" dirty="0">
                        <a:solidFill>
                          <a:schemeClr val="bg1">
                            <a:lumMod val="50000"/>
                          </a:schemeClr>
                        </a:solidFill>
                        <a:effectLst/>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US" sz="1100" dirty="0" smtClean="0">
                          <a:solidFill>
                            <a:schemeClr val="bg1">
                              <a:lumMod val="50000"/>
                            </a:schemeClr>
                          </a:solidFill>
                          <a:effectLst/>
                          <a:latin typeface="Times New Roman" pitchFamily="18" charset="0"/>
                          <a:cs typeface="Times New Roman" pitchFamily="18" charset="0"/>
                        </a:rPr>
                        <a:t>0,5</a:t>
                      </a:r>
                      <a:endParaRPr lang="en-US" sz="1100" dirty="0">
                        <a:solidFill>
                          <a:schemeClr val="bg1">
                            <a:lumMod val="50000"/>
                          </a:schemeClr>
                        </a:solidFill>
                        <a:effectLst/>
                        <a:latin typeface="Times New Roman" pitchFamily="18" charset="0"/>
                        <a:cs typeface="Times New Roman" pitchFamily="18" charset="0"/>
                      </a:endParaRPr>
                    </a:p>
                  </a:txBody>
                  <a:tcPr anchor="ctr">
                    <a:solidFill>
                      <a:schemeClr val="accent3">
                        <a:lumMod val="40000"/>
                        <a:lumOff val="60000"/>
                      </a:schemeClr>
                    </a:solidFill>
                  </a:tcPr>
                </a:tc>
              </a:tr>
              <a:tr h="370840">
                <a:tc>
                  <a:txBody>
                    <a:bodyPr/>
                    <a:lstStyle/>
                    <a:p>
                      <a:pPr algn="ctr"/>
                      <a:r>
                        <a:rPr lang="en-US" sz="1100" dirty="0" smtClean="0">
                          <a:solidFill>
                            <a:schemeClr val="tx1"/>
                          </a:solidFill>
                          <a:effectLst/>
                          <a:latin typeface="Times New Roman" pitchFamily="18" charset="0"/>
                          <a:cs typeface="Times New Roman" pitchFamily="18" charset="0"/>
                        </a:rPr>
                        <a:t>201</a:t>
                      </a:r>
                      <a:r>
                        <a:rPr lang="uk-UA" sz="1100" dirty="0" smtClean="0">
                          <a:solidFill>
                            <a:schemeClr val="tx1"/>
                          </a:solidFill>
                          <a:effectLst/>
                          <a:latin typeface="Times New Roman" pitchFamily="18" charset="0"/>
                          <a:cs typeface="Times New Roman" pitchFamily="18" charset="0"/>
                        </a:rPr>
                        <a:t>7</a:t>
                      </a:r>
                      <a:endParaRPr lang="en-US" sz="1100" dirty="0">
                        <a:solidFill>
                          <a:schemeClr val="tx1"/>
                        </a:solidFill>
                        <a:effectLst/>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effectLst/>
                          <a:latin typeface="Times New Roman" pitchFamily="18" charset="0"/>
                          <a:cs typeface="Times New Roman" pitchFamily="18" charset="0"/>
                        </a:rPr>
                        <a:t>798</a:t>
                      </a:r>
                      <a:endParaRPr lang="en-US" sz="1100" dirty="0">
                        <a:solidFill>
                          <a:schemeClr val="tx1"/>
                        </a:solidFill>
                        <a:effectLst/>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effectLst/>
                          <a:latin typeface="Times New Roman" pitchFamily="18" charset="0"/>
                          <a:cs typeface="Times New Roman" pitchFamily="18" charset="0"/>
                        </a:rPr>
                        <a:t>0,3</a:t>
                      </a:r>
                      <a:endParaRPr lang="en-US" sz="1100" dirty="0">
                        <a:solidFill>
                          <a:schemeClr val="tx1"/>
                        </a:solidFill>
                        <a:effectLst/>
                        <a:latin typeface="Times New Roman" pitchFamily="18" charset="0"/>
                        <a:cs typeface="Times New Roman" pitchFamily="18" charset="0"/>
                      </a:endParaRPr>
                    </a:p>
                  </a:txBody>
                  <a:tcPr anchor="ctr">
                    <a:solidFill>
                      <a:schemeClr val="accent5">
                        <a:lumMod val="75000"/>
                      </a:schemeClr>
                    </a:solidFill>
                  </a:tcPr>
                </a:tc>
              </a:tr>
              <a:tr h="370840">
                <a:tc>
                  <a:txBody>
                    <a:bodyPr/>
                    <a:lstStyle/>
                    <a:p>
                      <a:pPr algn="ctr"/>
                      <a:r>
                        <a:rPr lang="en-US" sz="1100" dirty="0" smtClean="0">
                          <a:solidFill>
                            <a:schemeClr val="bg1">
                              <a:lumMod val="50000"/>
                            </a:schemeClr>
                          </a:solidFill>
                          <a:effectLst/>
                          <a:latin typeface="Times New Roman" pitchFamily="18" charset="0"/>
                          <a:cs typeface="Times New Roman" pitchFamily="18" charset="0"/>
                        </a:rPr>
                        <a:t>201</a:t>
                      </a:r>
                      <a:r>
                        <a:rPr lang="uk-UA" sz="1100" dirty="0" smtClean="0">
                          <a:solidFill>
                            <a:schemeClr val="bg1">
                              <a:lumMod val="50000"/>
                            </a:schemeClr>
                          </a:solidFill>
                          <a:effectLst/>
                          <a:latin typeface="Times New Roman" pitchFamily="18" charset="0"/>
                          <a:cs typeface="Times New Roman" pitchFamily="18" charset="0"/>
                        </a:rPr>
                        <a:t>8</a:t>
                      </a:r>
                      <a:endParaRPr lang="en-US" sz="1100" dirty="0">
                        <a:solidFill>
                          <a:schemeClr val="bg1">
                            <a:lumMod val="50000"/>
                          </a:schemeClr>
                        </a:solidFill>
                        <a:effectLst/>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chemeClr val="bg1">
                              <a:lumMod val="50000"/>
                            </a:schemeClr>
                          </a:solidFill>
                          <a:effectLst/>
                          <a:latin typeface="Times New Roman" pitchFamily="18" charset="0"/>
                          <a:cs typeface="Times New Roman" pitchFamily="18" charset="0"/>
                        </a:rPr>
                        <a:t>883</a:t>
                      </a:r>
                      <a:endParaRPr lang="en-US" sz="1100" dirty="0">
                        <a:solidFill>
                          <a:schemeClr val="bg1">
                            <a:lumMod val="50000"/>
                          </a:schemeClr>
                        </a:solidFill>
                        <a:effectLst/>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chemeClr val="bg1">
                              <a:lumMod val="50000"/>
                            </a:schemeClr>
                          </a:solidFill>
                          <a:effectLst/>
                          <a:latin typeface="Times New Roman" pitchFamily="18" charset="0"/>
                          <a:cs typeface="Times New Roman" pitchFamily="18" charset="0"/>
                        </a:rPr>
                        <a:t>0,3</a:t>
                      </a:r>
                      <a:endParaRPr lang="en-US" sz="1100" dirty="0">
                        <a:solidFill>
                          <a:schemeClr val="bg1">
                            <a:lumMod val="50000"/>
                          </a:schemeClr>
                        </a:solidFill>
                        <a:effectLst/>
                        <a:latin typeface="Times New Roman" pitchFamily="18" charset="0"/>
                        <a:cs typeface="Times New Roman" pitchFamily="18" charset="0"/>
                      </a:endParaRPr>
                    </a:p>
                  </a:txBody>
                  <a:tcPr anchor="ctr">
                    <a:solidFill>
                      <a:schemeClr val="accent3">
                        <a:lumMod val="40000"/>
                        <a:lumOff val="60000"/>
                      </a:schemeClr>
                    </a:solidFill>
                  </a:tcPr>
                </a:tc>
              </a:tr>
              <a:tr h="370840">
                <a:tc>
                  <a:txBody>
                    <a:bodyPr/>
                    <a:lstStyle/>
                    <a:p>
                      <a:pPr algn="ctr"/>
                      <a:r>
                        <a:rPr lang="en-US" sz="1100" dirty="0" smtClean="0">
                          <a:solidFill>
                            <a:schemeClr val="tx1"/>
                          </a:solidFill>
                          <a:effectLst/>
                          <a:latin typeface="Times New Roman" pitchFamily="18" charset="0"/>
                          <a:cs typeface="Times New Roman" pitchFamily="18" charset="0"/>
                        </a:rPr>
                        <a:t>201</a:t>
                      </a:r>
                      <a:r>
                        <a:rPr lang="uk-UA" sz="1100" dirty="0" smtClean="0">
                          <a:solidFill>
                            <a:schemeClr val="tx1"/>
                          </a:solidFill>
                          <a:effectLst/>
                          <a:latin typeface="Times New Roman" pitchFamily="18" charset="0"/>
                          <a:cs typeface="Times New Roman" pitchFamily="18" charset="0"/>
                        </a:rPr>
                        <a:t>9</a:t>
                      </a:r>
                      <a:endParaRPr lang="en-US" sz="1100" dirty="0">
                        <a:solidFill>
                          <a:schemeClr val="tx1"/>
                        </a:solidFill>
                        <a:effectLst/>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effectLst/>
                          <a:latin typeface="Times New Roman" pitchFamily="18" charset="0"/>
                          <a:cs typeface="Times New Roman" pitchFamily="18" charset="0"/>
                        </a:rPr>
                        <a:t>804</a:t>
                      </a:r>
                      <a:endParaRPr lang="en-US" sz="1100" dirty="0">
                        <a:solidFill>
                          <a:schemeClr val="tx1"/>
                        </a:solidFill>
                        <a:effectLst/>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effectLst/>
                          <a:latin typeface="Times New Roman" pitchFamily="18" charset="0"/>
                          <a:cs typeface="Times New Roman" pitchFamily="18" charset="0"/>
                        </a:rPr>
                        <a:t>0,3</a:t>
                      </a:r>
                      <a:endParaRPr lang="en-US" sz="1100" dirty="0">
                        <a:solidFill>
                          <a:schemeClr val="tx1"/>
                        </a:solidFill>
                        <a:effectLst/>
                        <a:latin typeface="Times New Roman" pitchFamily="18" charset="0"/>
                        <a:cs typeface="Times New Roman" pitchFamily="18" charset="0"/>
                      </a:endParaRPr>
                    </a:p>
                  </a:txBody>
                  <a:tcPr anchor="ctr">
                    <a:solidFill>
                      <a:schemeClr val="accent5">
                        <a:lumMod val="75000"/>
                      </a:schemeClr>
                    </a:solidFill>
                  </a:tcPr>
                </a:tc>
              </a:tr>
            </a:tbl>
          </a:graphicData>
        </a:graphic>
      </p:graphicFrame>
      <p:sp>
        <p:nvSpPr>
          <p:cNvPr id="9" name="Заголовок 1"/>
          <p:cNvSpPr txBox="1">
            <a:spLocks/>
          </p:cNvSpPr>
          <p:nvPr/>
        </p:nvSpPr>
        <p:spPr>
          <a:xfrm>
            <a:off x="500042" y="5580112"/>
            <a:ext cx="6000792" cy="504056"/>
          </a:xfrm>
          <a:prstGeom prst="rect">
            <a:avLst/>
          </a:prstGeom>
          <a:noFill/>
        </p:spPr>
        <p:txBody>
          <a:bodyPr vert="horz" lIns="91440" tIns="45720" rIns="91440" bIns="45720" rtlCol="0" anchor="t">
            <a:normAutofit fontScale="25000" lnSpcReduction="200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uk-UA" sz="1400" dirty="0" smtClean="0">
                <a:solidFill>
                  <a:schemeClr val="bg1">
                    <a:lumMod val="50000"/>
                  </a:schemeClr>
                </a:solidFill>
              </a:rPr>
              <a:t/>
            </a:r>
            <a:br>
              <a:rPr lang="uk-UA" sz="1400" dirty="0" smtClean="0">
                <a:solidFill>
                  <a:schemeClr val="bg1">
                    <a:lumMod val="50000"/>
                  </a:schemeClr>
                </a:solidFill>
              </a:rPr>
            </a:br>
            <a:r>
              <a:rPr lang="uk-UA" sz="1400" dirty="0" smtClean="0">
                <a:solidFill>
                  <a:schemeClr val="bg1">
                    <a:lumMod val="50000"/>
                  </a:schemeClr>
                </a:solidFill>
              </a:rPr>
              <a:t/>
            </a:r>
            <a:br>
              <a:rPr lang="uk-UA" sz="1400" dirty="0" smtClean="0">
                <a:solidFill>
                  <a:schemeClr val="bg1">
                    <a:lumMod val="50000"/>
                  </a:schemeClr>
                </a:solidFill>
              </a:rPr>
            </a:br>
            <a:r>
              <a:rPr lang="en-US" sz="2900" b="1" dirty="0" smtClean="0">
                <a:solidFill>
                  <a:schemeClr val="accent5">
                    <a:lumMod val="75000"/>
                  </a:schemeClr>
                </a:solidFill>
                <a:latin typeface="Times New Roman" pitchFamily="18" charset="0"/>
                <a:cs typeface="Times New Roman" pitchFamily="18" charset="0"/>
              </a:rPr>
              <a:t> </a:t>
            </a:r>
          </a:p>
          <a:p>
            <a:pPr algn="ctr"/>
            <a:r>
              <a:rPr lang="en-US" sz="4800" b="1" dirty="0" smtClean="0">
                <a:solidFill>
                  <a:schemeClr val="accent5">
                    <a:lumMod val="75000"/>
                  </a:schemeClr>
                </a:solidFill>
                <a:latin typeface="Times New Roman" pitchFamily="18" charset="0"/>
                <a:cs typeface="Times New Roman" pitchFamily="18" charset="0"/>
              </a:rPr>
              <a:t>UNEMPLOYED PERSONS NUMBER DYNAMICS  AND UNEMPLOYMENT LEVEL</a:t>
            </a:r>
            <a:endParaRPr lang="en-US" sz="4800" b="1" dirty="0">
              <a:solidFill>
                <a:schemeClr val="accent5">
                  <a:lumMod val="75000"/>
                </a:schemeClr>
              </a:solidFill>
              <a:latin typeface="Times New Roman" pitchFamily="18" charset="0"/>
              <a:cs typeface="Times New Roman" pitchFamily="18" charset="0"/>
            </a:endParaRPr>
          </a:p>
        </p:txBody>
      </p:sp>
      <p:sp>
        <p:nvSpPr>
          <p:cNvPr id="11" name="Заголовок 1"/>
          <p:cNvSpPr txBox="1">
            <a:spLocks/>
          </p:cNvSpPr>
          <p:nvPr/>
        </p:nvSpPr>
        <p:spPr>
          <a:xfrm>
            <a:off x="479739" y="1259632"/>
            <a:ext cx="2880320" cy="504056"/>
          </a:xfrm>
          <a:prstGeom prst="rect">
            <a:avLst/>
          </a:prstGeom>
          <a:noFill/>
        </p:spPr>
        <p:txBody>
          <a:bodyPr vert="horz" lIns="91440" tIns="45720" rIns="91440" bIns="45720" rtlCol="0" anchor="t">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1400" b="1" dirty="0" smtClean="0">
                <a:solidFill>
                  <a:schemeClr val="accent5">
                    <a:lumMod val="75000"/>
                  </a:schemeClr>
                </a:solidFill>
                <a:latin typeface="Times New Roman" pitchFamily="18" charset="0"/>
                <a:cs typeface="Times New Roman" pitchFamily="18" charset="0"/>
              </a:rPr>
              <a:t>LABOR COST</a:t>
            </a:r>
            <a:endParaRPr lang="en-US" sz="3200" b="1" dirty="0">
              <a:solidFill>
                <a:schemeClr val="accent5">
                  <a:lumMod val="75000"/>
                </a:schemeClr>
              </a:solidFill>
              <a:latin typeface="Times New Roman" pitchFamily="18" charset="0"/>
              <a:cs typeface="Times New Roman" pitchFamily="18" charset="0"/>
            </a:endParaRPr>
          </a:p>
        </p:txBody>
      </p:sp>
      <p:graphicFrame>
        <p:nvGraphicFramePr>
          <p:cNvPr id="6" name="Таблиця 5"/>
          <p:cNvGraphicFramePr>
            <a:graphicFrameLocks noGrp="1"/>
          </p:cNvGraphicFramePr>
          <p:nvPr>
            <p:extLst>
              <p:ext uri="{D42A27DB-BD31-4B8C-83A1-F6EECF244321}">
                <p14:modId xmlns="" xmlns:p14="http://schemas.microsoft.com/office/powerpoint/2010/main" val="1972981536"/>
              </p:ext>
            </p:extLst>
          </p:nvPr>
        </p:nvGraphicFramePr>
        <p:xfrm>
          <a:off x="441615" y="1619673"/>
          <a:ext cx="2997176" cy="3168349"/>
        </p:xfrm>
        <a:graphic>
          <a:graphicData uri="http://schemas.openxmlformats.org/drawingml/2006/table">
            <a:tbl>
              <a:tblPr firstRow="1" bandRow="1">
                <a:tableStyleId>{5C22544A-7EE6-4342-B048-85BDC9FD1C3A}</a:tableStyleId>
              </a:tblPr>
              <a:tblGrid>
                <a:gridCol w="908947"/>
                <a:gridCol w="576064"/>
                <a:gridCol w="648072"/>
                <a:gridCol w="864093"/>
              </a:tblGrid>
              <a:tr h="736874">
                <a:tc>
                  <a:txBody>
                    <a:bodyPr/>
                    <a:lstStyle/>
                    <a:p>
                      <a:pPr algn="ctr"/>
                      <a:r>
                        <a:rPr lang="en-US" sz="1100" b="1" dirty="0" smtClean="0">
                          <a:latin typeface="Times New Roman" pitchFamily="18" charset="0"/>
                          <a:cs typeface="Times New Roman" pitchFamily="18" charset="0"/>
                        </a:rPr>
                        <a:t>Average</a:t>
                      </a:r>
                      <a:r>
                        <a:rPr lang="en-US" sz="1100" b="1" baseline="0" dirty="0" smtClean="0">
                          <a:latin typeface="Times New Roman" pitchFamily="18" charset="0"/>
                          <a:cs typeface="Times New Roman" pitchFamily="18" charset="0"/>
                        </a:rPr>
                        <a:t> monthly salary</a:t>
                      </a:r>
                      <a:endParaRPr lang="en-US" sz="1100" b="1" dirty="0">
                        <a:latin typeface="Times New Roman" pitchFamily="18" charset="0"/>
                        <a:cs typeface="Times New Roman" pitchFamily="18" charset="0"/>
                      </a:endParaRPr>
                    </a:p>
                  </a:txBody>
                  <a:tcPr>
                    <a:solidFill>
                      <a:schemeClr val="accent5">
                        <a:lumMod val="7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100" b="1" dirty="0" smtClean="0">
                        <a:latin typeface="Times New Roman" pitchFamily="18" charset="0"/>
                        <a:cs typeface="Times New Roman"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latin typeface="Times New Roman" pitchFamily="18" charset="0"/>
                          <a:cs typeface="Times New Roman" pitchFamily="18" charset="0"/>
                        </a:rPr>
                        <a:t>UAH</a:t>
                      </a:r>
                    </a:p>
                    <a:p>
                      <a:pPr algn="ctr"/>
                      <a:endParaRPr lang="en-US" sz="1100" b="1" dirty="0">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100" b="1" dirty="0" smtClean="0">
                          <a:latin typeface="Times New Roman" pitchFamily="18" charset="0"/>
                          <a:cs typeface="Times New Roman" pitchFamily="18" charset="0"/>
                        </a:rPr>
                        <a:t>EUR</a:t>
                      </a:r>
                      <a:endParaRPr lang="en-US" sz="1100" b="1" dirty="0">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100" b="1" baseline="0" dirty="0" smtClean="0">
                          <a:latin typeface="Times New Roman" pitchFamily="18" charset="0"/>
                          <a:cs typeface="Times New Roman" pitchFamily="18" charset="0"/>
                        </a:rPr>
                        <a:t>Exchange rate</a:t>
                      </a:r>
                      <a:r>
                        <a:rPr lang="uk-UA" sz="1100" b="1" dirty="0" smtClean="0">
                          <a:latin typeface="Times New Roman" pitchFamily="18" charset="0"/>
                          <a:cs typeface="Times New Roman" pitchFamily="18" charset="0"/>
                        </a:rPr>
                        <a:t> </a:t>
                      </a:r>
                      <a:r>
                        <a:rPr lang="en-US" sz="1100" b="1" dirty="0" smtClean="0">
                          <a:latin typeface="Times New Roman" pitchFamily="18" charset="0"/>
                          <a:cs typeface="Times New Roman" pitchFamily="18" charset="0"/>
                        </a:rPr>
                        <a:t>UAH/EUR</a:t>
                      </a:r>
                      <a:endParaRPr lang="en-US" sz="1100" b="1" dirty="0">
                        <a:latin typeface="Times New Roman" pitchFamily="18" charset="0"/>
                        <a:cs typeface="Times New Roman" pitchFamily="18" charset="0"/>
                      </a:endParaRPr>
                    </a:p>
                  </a:txBody>
                  <a:tcPr>
                    <a:solidFill>
                      <a:schemeClr val="accent5">
                        <a:lumMod val="75000"/>
                      </a:schemeClr>
                    </a:solidFill>
                  </a:tcPr>
                </a:tc>
              </a:tr>
              <a:tr h="486295">
                <a:tc>
                  <a:txBody>
                    <a:bodyPr/>
                    <a:lstStyle/>
                    <a:p>
                      <a:pPr algn="ctr"/>
                      <a:r>
                        <a:rPr lang="uk-UA" sz="1100" dirty="0" smtClean="0">
                          <a:solidFill>
                            <a:srgbClr val="000000"/>
                          </a:solidFill>
                          <a:latin typeface="Times New Roman" pitchFamily="18" charset="0"/>
                          <a:cs typeface="Times New Roman" pitchFamily="18" charset="0"/>
                        </a:rPr>
                        <a:t>2015</a:t>
                      </a:r>
                      <a:endParaRPr lang="en-US"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en-US" sz="1100" dirty="0" smtClean="0">
                          <a:solidFill>
                            <a:schemeClr val="bg1">
                              <a:lumMod val="50000"/>
                            </a:schemeClr>
                          </a:solidFill>
                          <a:latin typeface="Times New Roman" pitchFamily="18" charset="0"/>
                          <a:cs typeface="Times New Roman" pitchFamily="18" charset="0"/>
                        </a:rPr>
                        <a:t>4061</a:t>
                      </a:r>
                      <a:endParaRPr lang="en-US" sz="1100" dirty="0">
                        <a:solidFill>
                          <a:schemeClr val="bg1">
                            <a:lumMod val="50000"/>
                          </a:schemeClr>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chemeClr val="bg1">
                              <a:lumMod val="50000"/>
                            </a:schemeClr>
                          </a:solidFill>
                          <a:latin typeface="Times New Roman" pitchFamily="18" charset="0"/>
                          <a:cs typeface="Times New Roman" pitchFamily="18" charset="0"/>
                        </a:rPr>
                        <a:t>155</a:t>
                      </a:r>
                      <a:endParaRPr lang="en-US" sz="1100" dirty="0" smtClean="0">
                        <a:solidFill>
                          <a:schemeClr val="bg1">
                            <a:lumMod val="50000"/>
                          </a:schemeClr>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chemeClr val="bg1">
                              <a:lumMod val="50000"/>
                            </a:schemeClr>
                          </a:solidFill>
                          <a:latin typeface="Times New Roman" pitchFamily="18" charset="0"/>
                          <a:cs typeface="Times New Roman" pitchFamily="18" charset="0"/>
                        </a:rPr>
                        <a:t>26,2</a:t>
                      </a:r>
                      <a:endParaRPr lang="en-US" sz="1100" dirty="0">
                        <a:solidFill>
                          <a:schemeClr val="bg1">
                            <a:lumMod val="50000"/>
                          </a:schemeClr>
                        </a:solidFill>
                        <a:latin typeface="Times New Roman" pitchFamily="18" charset="0"/>
                        <a:cs typeface="Times New Roman" pitchFamily="18" charset="0"/>
                      </a:endParaRPr>
                    </a:p>
                  </a:txBody>
                  <a:tcPr anchor="ctr">
                    <a:solidFill>
                      <a:schemeClr val="accent3">
                        <a:lumMod val="40000"/>
                        <a:lumOff val="60000"/>
                      </a:schemeClr>
                    </a:solidFill>
                  </a:tcPr>
                </a:tc>
              </a:tr>
              <a:tr h="486295">
                <a:tc>
                  <a:txBody>
                    <a:bodyPr/>
                    <a:lstStyle/>
                    <a:p>
                      <a:pPr algn="ctr"/>
                      <a:r>
                        <a:rPr lang="uk-UA" sz="1100" dirty="0" smtClean="0">
                          <a:solidFill>
                            <a:schemeClr val="tx1"/>
                          </a:solidFill>
                          <a:latin typeface="Times New Roman" pitchFamily="18" charset="0"/>
                          <a:cs typeface="Times New Roman" pitchFamily="18" charset="0"/>
                        </a:rPr>
                        <a:t>2016</a:t>
                      </a:r>
                      <a:endParaRPr lang="en-US"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100" dirty="0" smtClean="0">
                          <a:solidFill>
                            <a:schemeClr val="tx1"/>
                          </a:solidFill>
                          <a:latin typeface="Times New Roman" pitchFamily="18" charset="0"/>
                          <a:cs typeface="Times New Roman" pitchFamily="18" charset="0"/>
                        </a:rPr>
                        <a:t>5058</a:t>
                      </a:r>
                      <a:endParaRPr lang="en-US"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178</a:t>
                      </a:r>
                      <a:endParaRPr lang="en-US"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en-US" sz="1100" dirty="0" smtClean="0">
                          <a:solidFill>
                            <a:schemeClr val="tx1"/>
                          </a:solidFill>
                          <a:latin typeface="Times New Roman" pitchFamily="18" charset="0"/>
                          <a:cs typeface="Times New Roman" pitchFamily="18" charset="0"/>
                        </a:rPr>
                        <a:t>2</a:t>
                      </a:r>
                      <a:r>
                        <a:rPr lang="uk-UA" sz="1100" dirty="0" smtClean="0">
                          <a:solidFill>
                            <a:schemeClr val="tx1"/>
                          </a:solidFill>
                          <a:latin typeface="Times New Roman" pitchFamily="18" charset="0"/>
                          <a:cs typeface="Times New Roman" pitchFamily="18" charset="0"/>
                        </a:rPr>
                        <a:t>8</a:t>
                      </a:r>
                      <a:r>
                        <a:rPr lang="en-US" sz="1100" dirty="0" smtClean="0">
                          <a:solidFill>
                            <a:schemeClr val="tx1"/>
                          </a:solidFill>
                          <a:latin typeface="Times New Roman" pitchFamily="18" charset="0"/>
                          <a:cs typeface="Times New Roman" pitchFamily="18" charset="0"/>
                        </a:rPr>
                        <a:t>,</a:t>
                      </a:r>
                      <a:r>
                        <a:rPr lang="uk-UA" sz="1100" dirty="0" smtClean="0">
                          <a:solidFill>
                            <a:schemeClr val="tx1"/>
                          </a:solidFill>
                          <a:latin typeface="Times New Roman" pitchFamily="18" charset="0"/>
                          <a:cs typeface="Times New Roman" pitchFamily="18" charset="0"/>
                        </a:rPr>
                        <a:t>4</a:t>
                      </a:r>
                      <a:endParaRPr lang="en-US"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r>
              <a:tr h="486295">
                <a:tc>
                  <a:txBody>
                    <a:bodyPr/>
                    <a:lstStyle/>
                    <a:p>
                      <a:pPr algn="ctr"/>
                      <a:r>
                        <a:rPr lang="uk-UA" sz="1100" dirty="0" smtClean="0">
                          <a:solidFill>
                            <a:srgbClr val="000000"/>
                          </a:solidFill>
                          <a:latin typeface="Times New Roman" pitchFamily="18" charset="0"/>
                          <a:cs typeface="Times New Roman" pitchFamily="18" charset="0"/>
                        </a:rPr>
                        <a:t>2017</a:t>
                      </a:r>
                      <a:endParaRPr lang="en-US"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chemeClr val="bg1">
                              <a:lumMod val="50000"/>
                            </a:schemeClr>
                          </a:solidFill>
                          <a:latin typeface="Times New Roman" pitchFamily="18" charset="0"/>
                          <a:cs typeface="Times New Roman" pitchFamily="18" charset="0"/>
                        </a:rPr>
                        <a:t>6753</a:t>
                      </a:r>
                      <a:endParaRPr lang="en-US" sz="1100" dirty="0">
                        <a:solidFill>
                          <a:schemeClr val="bg1">
                            <a:lumMod val="50000"/>
                          </a:schemeClr>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chemeClr val="bg1">
                              <a:lumMod val="50000"/>
                            </a:schemeClr>
                          </a:solidFill>
                          <a:latin typeface="Times New Roman" pitchFamily="18" charset="0"/>
                          <a:cs typeface="Times New Roman" pitchFamily="18" charset="0"/>
                        </a:rPr>
                        <a:t>202</a:t>
                      </a:r>
                      <a:endParaRPr lang="en-US" sz="1100" dirty="0">
                        <a:solidFill>
                          <a:schemeClr val="bg1">
                            <a:lumMod val="50000"/>
                          </a:schemeClr>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chemeClr val="bg1">
                              <a:lumMod val="50000"/>
                            </a:schemeClr>
                          </a:solidFill>
                          <a:latin typeface="Times New Roman" pitchFamily="18" charset="0"/>
                          <a:cs typeface="Times New Roman" pitchFamily="18" charset="0"/>
                        </a:rPr>
                        <a:t>33,4</a:t>
                      </a:r>
                      <a:endParaRPr lang="en-US" sz="1100" dirty="0">
                        <a:solidFill>
                          <a:schemeClr val="bg1">
                            <a:lumMod val="50000"/>
                          </a:schemeClr>
                        </a:solidFill>
                        <a:latin typeface="Times New Roman" pitchFamily="18" charset="0"/>
                        <a:cs typeface="Times New Roman" pitchFamily="18" charset="0"/>
                      </a:endParaRPr>
                    </a:p>
                  </a:txBody>
                  <a:tcPr anchor="ctr">
                    <a:solidFill>
                      <a:schemeClr val="accent3">
                        <a:lumMod val="40000"/>
                        <a:lumOff val="60000"/>
                      </a:schemeClr>
                    </a:solidFill>
                  </a:tcPr>
                </a:tc>
              </a:tr>
              <a:tr h="486295">
                <a:tc>
                  <a:txBody>
                    <a:bodyPr/>
                    <a:lstStyle/>
                    <a:p>
                      <a:pPr algn="ctr"/>
                      <a:r>
                        <a:rPr lang="uk-UA" sz="1100" dirty="0" smtClean="0">
                          <a:solidFill>
                            <a:schemeClr val="tx1"/>
                          </a:solidFill>
                          <a:latin typeface="Times New Roman" pitchFamily="18" charset="0"/>
                          <a:cs typeface="Times New Roman" pitchFamily="18" charset="0"/>
                        </a:rPr>
                        <a:t>2018</a:t>
                      </a:r>
                      <a:endParaRPr lang="en-US"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8162</a:t>
                      </a:r>
                      <a:endParaRPr lang="en-US"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257</a:t>
                      </a:r>
                      <a:endParaRPr lang="en-US"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31,7</a:t>
                      </a:r>
                      <a:endParaRPr lang="en-US" sz="1100" dirty="0">
                        <a:solidFill>
                          <a:schemeClr val="tx1"/>
                        </a:solidFill>
                        <a:latin typeface="Times New Roman" pitchFamily="18" charset="0"/>
                        <a:cs typeface="Times New Roman" pitchFamily="18" charset="0"/>
                      </a:endParaRPr>
                    </a:p>
                  </a:txBody>
                  <a:tcPr anchor="ctr">
                    <a:solidFill>
                      <a:schemeClr val="accent5">
                        <a:lumMod val="75000"/>
                      </a:schemeClr>
                    </a:solidFill>
                  </a:tcPr>
                </a:tc>
              </a:tr>
              <a:tr h="486295">
                <a:tc>
                  <a:txBody>
                    <a:bodyPr/>
                    <a:lstStyle/>
                    <a:p>
                      <a:pPr algn="ctr"/>
                      <a:r>
                        <a:rPr lang="uk-UA" sz="1100" dirty="0" smtClean="0">
                          <a:solidFill>
                            <a:srgbClr val="000000"/>
                          </a:solidFill>
                          <a:latin typeface="Times New Roman" pitchFamily="18" charset="0"/>
                          <a:cs typeface="Times New Roman" pitchFamily="18" charset="0"/>
                        </a:rPr>
                        <a:t>2019</a:t>
                      </a:r>
                      <a:endParaRPr lang="en-US"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9231</a:t>
                      </a:r>
                      <a:endParaRPr lang="en-US"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350</a:t>
                      </a:r>
                      <a:endParaRPr lang="en-US"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26,4</a:t>
                      </a:r>
                      <a:endParaRPr lang="en-US" sz="1100" dirty="0">
                        <a:solidFill>
                          <a:srgbClr val="000000"/>
                        </a:solidFill>
                        <a:latin typeface="Times New Roman" pitchFamily="18" charset="0"/>
                        <a:cs typeface="Times New Roman" pitchFamily="18" charset="0"/>
                      </a:endParaRPr>
                    </a:p>
                  </a:txBody>
                  <a:tcPr anchor="ctr">
                    <a:solidFill>
                      <a:schemeClr val="accent3">
                        <a:lumMod val="40000"/>
                        <a:lumOff val="60000"/>
                      </a:schemeClr>
                    </a:solidFill>
                  </a:tcPr>
                </a:tc>
              </a:tr>
            </a:tbl>
          </a:graphicData>
        </a:graphic>
      </p:graphicFrame>
      <p:sp>
        <p:nvSpPr>
          <p:cNvPr id="10" name="Округлений прямокутник 9"/>
          <p:cNvSpPr/>
          <p:nvPr/>
        </p:nvSpPr>
        <p:spPr>
          <a:xfrm>
            <a:off x="450767" y="4932040"/>
            <a:ext cx="2978872" cy="504056"/>
          </a:xfrm>
          <a:prstGeom prst="roundRect">
            <a:avLst/>
          </a:prstGeom>
          <a:solidFill>
            <a:schemeClr val="accent5">
              <a:lumMod val="75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Times New Roman" pitchFamily="18" charset="0"/>
                <a:cs typeface="Times New Roman" pitchFamily="18" charset="0"/>
              </a:rPr>
              <a:t> UAH </a:t>
            </a:r>
            <a:r>
              <a:rPr lang="uk-UA" sz="1200" dirty="0" smtClean="0">
                <a:latin typeface="Times New Roman" pitchFamily="18" charset="0"/>
                <a:cs typeface="Times New Roman" pitchFamily="18" charset="0"/>
              </a:rPr>
              <a:t>9231 </a:t>
            </a:r>
            <a:r>
              <a:rPr lang="en-US" sz="1200" dirty="0" smtClean="0">
                <a:latin typeface="Times New Roman" pitchFamily="18" charset="0"/>
                <a:cs typeface="Times New Roman" pitchFamily="18" charset="0"/>
              </a:rPr>
              <a:t>average monthly salary</a:t>
            </a:r>
          </a:p>
          <a:p>
            <a:pPr algn="ctr"/>
            <a:endParaRPr lang="en-US" sz="1200" dirty="0">
              <a:latin typeface="Times New Roman" pitchFamily="18" charset="0"/>
              <a:cs typeface="Times New Roman" pitchFamily="18" charset="0"/>
            </a:endParaRPr>
          </a:p>
        </p:txBody>
      </p:sp>
      <p:sp>
        <p:nvSpPr>
          <p:cNvPr id="12" name="Заголовок 1"/>
          <p:cNvSpPr txBox="1">
            <a:spLocks/>
          </p:cNvSpPr>
          <p:nvPr/>
        </p:nvSpPr>
        <p:spPr>
          <a:xfrm>
            <a:off x="1898128" y="755576"/>
            <a:ext cx="3043039" cy="504056"/>
          </a:xfrm>
          <a:prstGeom prst="rect">
            <a:avLst/>
          </a:prstGeom>
          <a:noFill/>
        </p:spPr>
        <p:txBody>
          <a:bodyPr vert="horz" lIns="91440" tIns="45720" rIns="91440" bIns="45720" rtlCol="0" anchor="t">
            <a:norm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600" b="1" dirty="0" smtClean="0">
                <a:solidFill>
                  <a:schemeClr val="accent5">
                    <a:lumMod val="75000"/>
                  </a:schemeClr>
                </a:solidFill>
                <a:latin typeface="Times New Roman" pitchFamily="18" charset="0"/>
                <a:cs typeface="Times New Roman" pitchFamily="18" charset="0"/>
              </a:rPr>
              <a:t>HUMAN RESOURSES</a:t>
            </a:r>
            <a:endParaRPr lang="en-US" sz="3200" b="1" dirty="0">
              <a:solidFill>
                <a:schemeClr val="accent5">
                  <a:lumMod val="75000"/>
                </a:schemeClr>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521393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9412" y="937742"/>
            <a:ext cx="5873924" cy="2266106"/>
          </a:xfrm>
        </p:spPr>
        <p:txBody>
          <a:bodyPr anchor="t">
            <a:noAutofit/>
          </a:bodyPr>
          <a:lstStyle/>
          <a:p>
            <a:pPr algn="just" defTabSz="536575"/>
            <a:r>
              <a:rPr lang="uk-UA" sz="1400" dirty="0" smtClean="0">
                <a:solidFill>
                  <a:schemeClr val="bg1">
                    <a:lumMod val="50000"/>
                  </a:schemeClr>
                </a:solidFill>
                <a:latin typeface="Times New Roman" pitchFamily="18" charset="0"/>
                <a:cs typeface="Times New Roman" pitchFamily="18" charset="0"/>
              </a:rPr>
              <a:t>	</a:t>
            </a:r>
            <a:r>
              <a:rPr lang="en-US" sz="1400" dirty="0" smtClean="0">
                <a:solidFill>
                  <a:schemeClr val="bg1">
                    <a:lumMod val="50000"/>
                  </a:schemeClr>
                </a:solidFill>
                <a:latin typeface="Times New Roman" pitchFamily="18" charset="0"/>
                <a:cs typeface="Times New Roman" pitchFamily="18" charset="0"/>
              </a:rPr>
              <a:t>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is located at the intersection of H03/H10 transportation routes of Ukrainian significant and at the crossroads of E85 European route. The highways connecting regional centers with Europe. There are more than a thousand streets and lanes in the city. </a:t>
            </a:r>
            <a:r>
              <a:rPr lang="en-AU" sz="1400" dirty="0" smtClean="0">
                <a:solidFill>
                  <a:srgbClr val="000000"/>
                </a:solidFill>
                <a:latin typeface="Times New Roman" pitchFamily="18" charset="0"/>
                <a:cs typeface="Times New Roman" pitchFamily="18" charset="0"/>
              </a:rPr>
              <a:t>The city is located in the </a:t>
            </a:r>
            <a:r>
              <a:rPr lang="en-AU" sz="1400" dirty="0" err="1" smtClean="0">
                <a:solidFill>
                  <a:srgbClr val="000000"/>
                </a:solidFill>
                <a:latin typeface="Times New Roman" pitchFamily="18" charset="0"/>
                <a:cs typeface="Times New Roman" pitchFamily="18" charset="0"/>
              </a:rPr>
              <a:t>center</a:t>
            </a:r>
            <a:r>
              <a:rPr lang="en-AU" sz="1400" dirty="0" smtClean="0">
                <a:solidFill>
                  <a:srgbClr val="000000"/>
                </a:solidFill>
                <a:latin typeface="Times New Roman" pitchFamily="18" charset="0"/>
                <a:cs typeface="Times New Roman" pitchFamily="18" charset="0"/>
              </a:rPr>
              <a:t> of the </a:t>
            </a:r>
            <a:r>
              <a:rPr lang="en-AU" sz="1400" dirty="0" err="1" smtClean="0">
                <a:solidFill>
                  <a:srgbClr val="000000"/>
                </a:solidFill>
                <a:latin typeface="Times New Roman" pitchFamily="18" charset="0"/>
                <a:cs typeface="Times New Roman" pitchFamily="18" charset="0"/>
              </a:rPr>
              <a:t>Chernivtsi</a:t>
            </a:r>
            <a:r>
              <a:rPr lang="en-AU" sz="1400" dirty="0" smtClean="0">
                <a:solidFill>
                  <a:srgbClr val="000000"/>
                </a:solidFill>
                <a:latin typeface="Times New Roman" pitchFamily="18" charset="0"/>
                <a:cs typeface="Times New Roman" pitchFamily="18" charset="0"/>
              </a:rPr>
              <a:t> region between </a:t>
            </a:r>
            <a:r>
              <a:rPr lang="en-AU" sz="1400" dirty="0" err="1" smtClean="0">
                <a:solidFill>
                  <a:srgbClr val="000000"/>
                </a:solidFill>
                <a:latin typeface="Times New Roman" pitchFamily="18" charset="0"/>
                <a:cs typeface="Times New Roman" pitchFamily="18" charset="0"/>
              </a:rPr>
              <a:t>Novoselytsa</a:t>
            </a:r>
            <a:r>
              <a:rPr lang="en-AU" sz="1400" dirty="0" smtClean="0">
                <a:solidFill>
                  <a:srgbClr val="000000"/>
                </a:solidFill>
                <a:latin typeface="Times New Roman" pitchFamily="18" charset="0"/>
                <a:cs typeface="Times New Roman" pitchFamily="18" charset="0"/>
              </a:rPr>
              <a:t>, </a:t>
            </a:r>
            <a:r>
              <a:rPr lang="en-AU" sz="1400" dirty="0" err="1" smtClean="0">
                <a:solidFill>
                  <a:srgbClr val="000000"/>
                </a:solidFill>
                <a:latin typeface="Times New Roman" pitchFamily="18" charset="0"/>
                <a:cs typeface="Times New Roman" pitchFamily="18" charset="0"/>
              </a:rPr>
              <a:t>Gertsaevsky</a:t>
            </a:r>
            <a:r>
              <a:rPr lang="en-AU" sz="1400" dirty="0" smtClean="0">
                <a:solidFill>
                  <a:srgbClr val="000000"/>
                </a:solidFill>
                <a:latin typeface="Times New Roman" pitchFamily="18" charset="0"/>
                <a:cs typeface="Times New Roman" pitchFamily="18" charset="0"/>
              </a:rPr>
              <a:t>, </a:t>
            </a:r>
            <a:r>
              <a:rPr lang="en-AU" sz="1400" dirty="0" err="1" smtClean="0">
                <a:solidFill>
                  <a:srgbClr val="000000"/>
                </a:solidFill>
                <a:latin typeface="Times New Roman" pitchFamily="18" charset="0"/>
                <a:cs typeface="Times New Roman" pitchFamily="18" charset="0"/>
              </a:rPr>
              <a:t>Hlyboka</a:t>
            </a:r>
            <a:r>
              <a:rPr lang="en-AU" sz="1400" dirty="0" smtClean="0">
                <a:solidFill>
                  <a:srgbClr val="000000"/>
                </a:solidFill>
                <a:latin typeface="Times New Roman" pitchFamily="18" charset="0"/>
                <a:cs typeface="Times New Roman" pitchFamily="18" charset="0"/>
              </a:rPr>
              <a:t>, </a:t>
            </a:r>
            <a:r>
              <a:rPr lang="en-AU" sz="1400" dirty="0" err="1" smtClean="0">
                <a:solidFill>
                  <a:srgbClr val="000000"/>
                </a:solidFill>
                <a:latin typeface="Times New Roman" pitchFamily="18" charset="0"/>
                <a:cs typeface="Times New Roman" pitchFamily="18" charset="0"/>
              </a:rPr>
              <a:t>Storozhynets</a:t>
            </a:r>
            <a:r>
              <a:rPr lang="en-AU" sz="1400" dirty="0" smtClean="0">
                <a:solidFill>
                  <a:srgbClr val="000000"/>
                </a:solidFill>
                <a:latin typeface="Times New Roman" pitchFamily="18" charset="0"/>
                <a:cs typeface="Times New Roman" pitchFamily="18" charset="0"/>
              </a:rPr>
              <a:t>, </a:t>
            </a:r>
            <a:r>
              <a:rPr lang="en-AU" sz="1400" dirty="0" err="1" smtClean="0">
                <a:solidFill>
                  <a:srgbClr val="000000"/>
                </a:solidFill>
                <a:latin typeface="Times New Roman" pitchFamily="18" charset="0"/>
                <a:cs typeface="Times New Roman" pitchFamily="18" charset="0"/>
              </a:rPr>
              <a:t>Kitsmanskyi</a:t>
            </a:r>
            <a:r>
              <a:rPr lang="en-AU" sz="1400" dirty="0" smtClean="0">
                <a:solidFill>
                  <a:srgbClr val="000000"/>
                </a:solidFill>
                <a:latin typeface="Times New Roman" pitchFamily="18" charset="0"/>
                <a:cs typeface="Times New Roman" pitchFamily="18" charset="0"/>
              </a:rPr>
              <a:t> and </a:t>
            </a:r>
            <a:r>
              <a:rPr lang="en-AU" sz="1400" dirty="0" err="1" smtClean="0">
                <a:solidFill>
                  <a:srgbClr val="000000"/>
                </a:solidFill>
                <a:latin typeface="Times New Roman" pitchFamily="18" charset="0"/>
                <a:cs typeface="Times New Roman" pitchFamily="18" charset="0"/>
              </a:rPr>
              <a:t>Zastavna</a:t>
            </a:r>
            <a:r>
              <a:rPr lang="en-AU" sz="1400" dirty="0" smtClean="0">
                <a:solidFill>
                  <a:srgbClr val="000000"/>
                </a:solidFill>
                <a:latin typeface="Times New Roman" pitchFamily="18" charset="0"/>
                <a:cs typeface="Times New Roman" pitchFamily="18" charset="0"/>
              </a:rPr>
              <a:t> districts. </a:t>
            </a:r>
            <a:br>
              <a:rPr lang="en-AU" sz="1400" dirty="0" smtClean="0">
                <a:solidFill>
                  <a:srgbClr val="000000"/>
                </a:solidFill>
                <a:latin typeface="Times New Roman" pitchFamily="18" charset="0"/>
                <a:cs typeface="Times New Roman" pitchFamily="18" charset="0"/>
              </a:rPr>
            </a:br>
            <a:r>
              <a:rPr lang="en-AU" sz="1400" dirty="0" smtClean="0">
                <a:solidFill>
                  <a:srgbClr val="000000"/>
                </a:solidFill>
                <a:latin typeface="Times New Roman" pitchFamily="18" charset="0"/>
                <a:cs typeface="Times New Roman" pitchFamily="18" charset="0"/>
              </a:rPr>
              <a:t>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is located in the southwest of Ukraine, in the eastern </a:t>
            </a:r>
            <a:r>
              <a:rPr lang="en-US" sz="1400" dirty="0" err="1" smtClean="0">
                <a:solidFill>
                  <a:srgbClr val="000000"/>
                </a:solidFill>
                <a:latin typeface="Times New Roman" pitchFamily="18" charset="0"/>
                <a:cs typeface="Times New Roman" pitchFamily="18" charset="0"/>
              </a:rPr>
              <a:t>Precarpathians</a:t>
            </a:r>
            <a:r>
              <a:rPr lang="en-US" sz="1400" dirty="0" smtClean="0">
                <a:solidFill>
                  <a:srgbClr val="000000"/>
                </a:solidFill>
                <a:latin typeface="Times New Roman" pitchFamily="18" charset="0"/>
                <a:cs typeface="Times New Roman" pitchFamily="18" charset="0"/>
              </a:rPr>
              <a:t>, on the border between the Carpathians and the East European plain, 40 km from the border with Romania.</a:t>
            </a:r>
            <a:endParaRPr lang="en-US" sz="1400" dirty="0">
              <a:solidFill>
                <a:srgbClr val="000000"/>
              </a:solidFill>
              <a:latin typeface="Times New Roman" pitchFamily="18" charset="0"/>
              <a:cs typeface="Times New Roman" pitchFamily="18" charset="0"/>
            </a:endParaRPr>
          </a:p>
        </p:txBody>
      </p:sp>
      <p:sp>
        <p:nvSpPr>
          <p:cNvPr id="12" name="Заголовок 1"/>
          <p:cNvSpPr txBox="1">
            <a:spLocks/>
          </p:cNvSpPr>
          <p:nvPr/>
        </p:nvSpPr>
        <p:spPr>
          <a:xfrm>
            <a:off x="488726" y="730102"/>
            <a:ext cx="6082704" cy="360040"/>
          </a:xfrm>
          <a:prstGeom prst="rect">
            <a:avLst/>
          </a:prstGeom>
        </p:spPr>
        <p:txBody>
          <a:bodyPr vert="horz" lIns="91440" tIns="45720" rIns="91440" bIns="45720" rtlCol="0" anchor="t">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1600" b="1" dirty="0" smtClean="0">
                <a:solidFill>
                  <a:schemeClr val="accent5">
                    <a:lumMod val="75000"/>
                  </a:schemeClr>
                </a:solidFill>
                <a:latin typeface="Times New Roman" pitchFamily="18" charset="0"/>
              </a:rPr>
              <a:t>TRANSPORT AND COMMUNICATIONS </a:t>
            </a:r>
            <a:r>
              <a:rPr lang="uk-UA" sz="1600" dirty="0" smtClean="0">
                <a:solidFill>
                  <a:schemeClr val="bg1">
                    <a:lumMod val="50000"/>
                  </a:schemeClr>
                </a:solidFill>
                <a:latin typeface="Times New Roman" pitchFamily="18" charset="0"/>
              </a:rPr>
              <a:t/>
            </a:r>
            <a:br>
              <a:rPr lang="uk-UA" sz="1600" dirty="0" smtClean="0">
                <a:solidFill>
                  <a:schemeClr val="bg1">
                    <a:lumMod val="50000"/>
                  </a:schemeClr>
                </a:solidFill>
                <a:latin typeface="Times New Roman" pitchFamily="18" charset="0"/>
              </a:rPr>
            </a:br>
            <a:endParaRPr lang="en-US" sz="1600" dirty="0">
              <a:solidFill>
                <a:schemeClr val="bg1">
                  <a:lumMod val="50000"/>
                </a:schemeClr>
              </a:solidFill>
            </a:endParaRPr>
          </a:p>
        </p:txBody>
      </p:sp>
      <p:sp>
        <p:nvSpPr>
          <p:cNvPr id="14" name="Заголовок 1"/>
          <p:cNvSpPr txBox="1">
            <a:spLocks/>
          </p:cNvSpPr>
          <p:nvPr/>
        </p:nvSpPr>
        <p:spPr>
          <a:xfrm>
            <a:off x="548680" y="3131840"/>
            <a:ext cx="5688632" cy="60418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n-US" sz="1400" dirty="0"/>
          </a:p>
          <a:p>
            <a:pPr algn="ctr"/>
            <a:r>
              <a:rPr lang="en-AU" sz="1900" b="1" dirty="0" smtClean="0">
                <a:solidFill>
                  <a:schemeClr val="accent5">
                    <a:lumMod val="75000"/>
                  </a:schemeClr>
                </a:solidFill>
                <a:latin typeface="Times New Roman" pitchFamily="18" charset="0"/>
                <a:cs typeface="Times New Roman" pitchFamily="18" charset="0"/>
              </a:rPr>
              <a:t>BUS ROUTES FROM CHERNIVTSI</a:t>
            </a:r>
            <a:endParaRPr lang="uk-UA" sz="1900" b="1" dirty="0" smtClean="0">
              <a:solidFill>
                <a:schemeClr val="accent5">
                  <a:lumMod val="75000"/>
                </a:schemeClr>
              </a:solidFill>
              <a:latin typeface="Times New Roman" pitchFamily="18" charset="0"/>
              <a:cs typeface="Times New Roman" pitchFamily="18" charset="0"/>
            </a:endParaRPr>
          </a:p>
        </p:txBody>
      </p:sp>
      <p:pic>
        <p:nvPicPr>
          <p:cNvPr id="1032" name="Picture 8" descr="D:\ПРОФіЛЬ міста\расходники\пунктир англ..jpg"/>
          <p:cNvPicPr>
            <a:picLocks noChangeAspect="1" noChangeArrowheads="1"/>
          </p:cNvPicPr>
          <p:nvPr/>
        </p:nvPicPr>
        <p:blipFill>
          <a:blip r:embed="rId3" cstate="print"/>
          <a:srcRect/>
          <a:stretch>
            <a:fillRect/>
          </a:stretch>
        </p:blipFill>
        <p:spPr bwMode="auto">
          <a:xfrm>
            <a:off x="0" y="3419872"/>
            <a:ext cx="6858000" cy="4536504"/>
          </a:xfrm>
          <a:prstGeom prst="rect">
            <a:avLst/>
          </a:prstGeom>
          <a:noFill/>
        </p:spPr>
      </p:pic>
    </p:spTree>
    <p:extLst>
      <p:ext uri="{BB962C8B-B14F-4D97-AF65-F5344CB8AC3E}">
        <p14:creationId xmlns="" xmlns:p14="http://schemas.microsoft.com/office/powerpoint/2010/main" val="4173798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Заголовок 1"/>
          <p:cNvSpPr txBox="1">
            <a:spLocks/>
          </p:cNvSpPr>
          <p:nvPr/>
        </p:nvSpPr>
        <p:spPr>
          <a:xfrm>
            <a:off x="396032" y="755575"/>
            <a:ext cx="5913288" cy="472421"/>
          </a:xfrm>
          <a:prstGeom prst="rect">
            <a:avLst/>
          </a:prstGeom>
        </p:spPr>
        <p:txBody>
          <a:bodyPr vert="horz" lIns="91440" tIns="45720" rIns="91440" bIns="45720" rtlCol="0" anchor="t">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400" b="1" dirty="0" smtClean="0">
                <a:solidFill>
                  <a:schemeClr val="accent5">
                    <a:lumMod val="75000"/>
                  </a:schemeClr>
                </a:solidFill>
                <a:latin typeface="Times New Roman" pitchFamily="18" charset="0"/>
              </a:rPr>
              <a:t>DISTANCE FROM CHERNIVTSI TO THE NEAREST BORDERS </a:t>
            </a:r>
            <a:r>
              <a:rPr lang="uk-UA" sz="1400" dirty="0" smtClean="0">
                <a:solidFill>
                  <a:schemeClr val="bg1">
                    <a:lumMod val="50000"/>
                  </a:schemeClr>
                </a:solidFill>
                <a:latin typeface="Times New Roman" pitchFamily="18" charset="0"/>
              </a:rPr>
              <a:t/>
            </a:r>
            <a:br>
              <a:rPr lang="uk-UA" sz="1400" dirty="0" smtClean="0">
                <a:solidFill>
                  <a:schemeClr val="bg1">
                    <a:lumMod val="50000"/>
                  </a:schemeClr>
                </a:solidFill>
                <a:latin typeface="Times New Roman" pitchFamily="18" charset="0"/>
              </a:rPr>
            </a:br>
            <a:endParaRPr lang="en-US" sz="1400" dirty="0">
              <a:solidFill>
                <a:schemeClr val="bg1">
                  <a:lumMod val="50000"/>
                </a:schemeClr>
              </a:solidFill>
            </a:endParaRPr>
          </a:p>
        </p:txBody>
      </p:sp>
      <p:sp>
        <p:nvSpPr>
          <p:cNvPr id="8" name="Заголовок 1"/>
          <p:cNvSpPr txBox="1">
            <a:spLocks/>
          </p:cNvSpPr>
          <p:nvPr/>
        </p:nvSpPr>
        <p:spPr>
          <a:xfrm>
            <a:off x="396031" y="5076056"/>
            <a:ext cx="6026347" cy="1728192"/>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AU" sz="1400" b="1" dirty="0" smtClean="0">
                <a:solidFill>
                  <a:schemeClr val="accent5">
                    <a:lumMod val="75000"/>
                  </a:schemeClr>
                </a:solidFill>
                <a:latin typeface="Times New Roman" pitchFamily="18" charset="0"/>
                <a:cs typeface="Times New Roman" pitchFamily="18" charset="0"/>
              </a:rPr>
              <a:t>AIRPORTS</a:t>
            </a:r>
            <a:endParaRPr lang="uk-UA" sz="1400" b="1" dirty="0" smtClean="0">
              <a:solidFill>
                <a:schemeClr val="accent5">
                  <a:lumMod val="75000"/>
                </a:schemeClr>
              </a:solidFill>
              <a:latin typeface="Times New Roman" pitchFamily="18" charset="0"/>
              <a:cs typeface="Times New Roman" pitchFamily="18" charset="0"/>
            </a:endParaRPr>
          </a:p>
          <a:p>
            <a:pPr algn="just"/>
            <a:r>
              <a:rPr lang="en-US" sz="1400" dirty="0" smtClean="0">
                <a:solidFill>
                  <a:schemeClr val="bg1">
                    <a:lumMod val="50000"/>
                  </a:schemeClr>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There is Leonid </a:t>
            </a:r>
            <a:r>
              <a:rPr lang="en-US" sz="1400" dirty="0" err="1" smtClean="0">
                <a:solidFill>
                  <a:srgbClr val="000000"/>
                </a:solidFill>
                <a:latin typeface="Times New Roman" pitchFamily="18" charset="0"/>
                <a:cs typeface="Times New Roman" pitchFamily="18" charset="0"/>
              </a:rPr>
              <a:t>Kadeniuk</a:t>
            </a:r>
            <a:r>
              <a:rPr lang="en-US" sz="1400" dirty="0" smtClean="0">
                <a:solidFill>
                  <a:srgbClr val="000000"/>
                </a:solidFill>
                <a:latin typeface="Times New Roman" pitchFamily="18" charset="0"/>
                <a:cs typeface="Times New Roman" pitchFamily="18" charset="0"/>
              </a:rPr>
              <a:t> “International Airport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in </a:t>
            </a:r>
            <a:r>
              <a:rPr lang="en-US" sz="1400" dirty="0" err="1" smtClean="0">
                <a:solidFill>
                  <a:srgbClr val="000000"/>
                </a:solidFill>
                <a:latin typeface="Times New Roman" pitchFamily="18" charset="0"/>
                <a:cs typeface="Times New Roman" pitchFamily="18" charset="0"/>
              </a:rPr>
              <a:t>Chernivtsi</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The airport is capable to receive Boeing 737 and Airbus 320 aircraft type. The closest airports to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are in </a:t>
            </a:r>
            <a:r>
              <a:rPr lang="en-US" sz="1400" dirty="0" err="1" smtClean="0">
                <a:solidFill>
                  <a:srgbClr val="000000"/>
                </a:solidFill>
                <a:latin typeface="Times New Roman" pitchFamily="18" charset="0"/>
                <a:cs typeface="Times New Roman" pitchFamily="18" charset="0"/>
              </a:rPr>
              <a:t>Suceava</a:t>
            </a:r>
            <a:r>
              <a:rPr lang="en-US" sz="1400" dirty="0" smtClean="0">
                <a:solidFill>
                  <a:srgbClr val="000000"/>
                </a:solidFill>
                <a:latin typeface="Times New Roman" pitchFamily="18" charset="0"/>
                <a:cs typeface="Times New Roman" pitchFamily="18" charset="0"/>
              </a:rPr>
              <a:t>, Romania (109 km, approximate time is 2 hours, without taking into account the crossing of the border) and in Chisinau, Republic of Moldova (344 km, approximate time is 5 hours, without taking into account the time for crossing the border).</a:t>
            </a:r>
            <a:endParaRPr lang="en-US" sz="1400" dirty="0">
              <a:solidFill>
                <a:srgbClr val="000000"/>
              </a:solidFill>
              <a:latin typeface="Times New Roman" pitchFamily="18" charset="0"/>
              <a:cs typeface="Times New Roman" pitchFamily="18" charset="0"/>
            </a:endParaRPr>
          </a:p>
          <a:p>
            <a:pPr algn="just"/>
            <a:endParaRPr lang="uk-UA" sz="1400" dirty="0" smtClean="0">
              <a:solidFill>
                <a:schemeClr val="bg1">
                  <a:lumMod val="50000"/>
                </a:schemeClr>
              </a:solidFill>
              <a:latin typeface="Times New Roman" pitchFamily="18" charset="0"/>
              <a:cs typeface="Times New Roman" pitchFamily="18" charset="0"/>
            </a:endParaRPr>
          </a:p>
        </p:txBody>
      </p:sp>
      <p:sp>
        <p:nvSpPr>
          <p:cNvPr id="6" name="Овал 5"/>
          <p:cNvSpPr/>
          <p:nvPr/>
        </p:nvSpPr>
        <p:spPr>
          <a:xfrm>
            <a:off x="4500000" y="2988000"/>
            <a:ext cx="108000" cy="108000"/>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7" name="Овал 6"/>
          <p:cNvSpPr/>
          <p:nvPr/>
        </p:nvSpPr>
        <p:spPr>
          <a:xfrm>
            <a:off x="4356000" y="7380312"/>
            <a:ext cx="72008" cy="72008"/>
          </a:xfrm>
          <a:prstGeom prst="ellipse">
            <a:avLst/>
          </a:prstGeom>
          <a:solidFill>
            <a:srgbClr val="0000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pic>
        <p:nvPicPr>
          <p:cNvPr id="2051" name="Picture 3" descr="D:\ПРОФіЛЬ міста\2017\расходники\1 eng.jpg"/>
          <p:cNvPicPr>
            <a:picLocks noChangeAspect="1" noChangeArrowheads="1"/>
          </p:cNvPicPr>
          <p:nvPr/>
        </p:nvPicPr>
        <p:blipFill>
          <a:blip r:embed="rId3" cstate="print"/>
          <a:srcRect/>
          <a:stretch>
            <a:fillRect/>
          </a:stretch>
        </p:blipFill>
        <p:spPr bwMode="auto">
          <a:xfrm>
            <a:off x="404664" y="1115616"/>
            <a:ext cx="5904656" cy="3950182"/>
          </a:xfrm>
          <a:prstGeom prst="rect">
            <a:avLst/>
          </a:prstGeom>
          <a:noFill/>
        </p:spPr>
      </p:pic>
      <p:pic>
        <p:nvPicPr>
          <p:cNvPr id="2052" name="Picture 4" descr="D:\ПРОФіЛЬ міста\2017\расходники\2 eng.jpg"/>
          <p:cNvPicPr>
            <a:picLocks noChangeAspect="1" noChangeArrowheads="1"/>
          </p:cNvPicPr>
          <p:nvPr/>
        </p:nvPicPr>
        <p:blipFill>
          <a:blip r:embed="rId4" cstate="print"/>
          <a:srcRect/>
          <a:stretch>
            <a:fillRect/>
          </a:stretch>
        </p:blipFill>
        <p:spPr bwMode="auto">
          <a:xfrm>
            <a:off x="1268760" y="6660232"/>
            <a:ext cx="4536504" cy="2214624"/>
          </a:xfrm>
          <a:prstGeom prst="rect">
            <a:avLst/>
          </a:prstGeom>
          <a:noFill/>
        </p:spPr>
      </p:pic>
    </p:spTree>
    <p:extLst>
      <p:ext uri="{BB962C8B-B14F-4D97-AF65-F5344CB8AC3E}">
        <p14:creationId xmlns="" xmlns:p14="http://schemas.microsoft.com/office/powerpoint/2010/main" val="248183367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D:\ПРОФіЛЬ міста 2015\2017\расходники\Безымянный.jpg"/>
          <p:cNvPicPr>
            <a:picLocks noChangeAspect="1" noChangeArrowheads="1"/>
          </p:cNvPicPr>
          <p:nvPr/>
        </p:nvPicPr>
        <p:blipFill>
          <a:blip r:embed="rId2" cstate="print"/>
          <a:srcRect/>
          <a:stretch>
            <a:fillRect/>
          </a:stretch>
        </p:blipFill>
        <p:spPr bwMode="auto">
          <a:xfrm>
            <a:off x="2708920" y="1547664"/>
            <a:ext cx="3781425" cy="3267075"/>
          </a:xfrm>
          <a:prstGeom prst="rect">
            <a:avLst/>
          </a:prstGeom>
          <a:noFill/>
        </p:spPr>
      </p:pic>
      <p:sp>
        <p:nvSpPr>
          <p:cNvPr id="2" name="Заголовок 1"/>
          <p:cNvSpPr>
            <a:spLocks noGrp="1"/>
          </p:cNvSpPr>
          <p:nvPr>
            <p:ph type="title"/>
          </p:nvPr>
        </p:nvSpPr>
        <p:spPr>
          <a:xfrm>
            <a:off x="620688" y="5076056"/>
            <a:ext cx="5856057" cy="1526411"/>
          </a:xfrm>
        </p:spPr>
        <p:txBody>
          <a:bodyPr>
            <a:noAutofit/>
          </a:bodyPr>
          <a:lstStyle/>
          <a:p>
            <a:pPr algn="just">
              <a:tabLst>
                <a:tab pos="536575" algn="l"/>
              </a:tabLst>
            </a:pPr>
            <a:r>
              <a:rPr lang="en-US" sz="1400" dirty="0" smtClean="0">
                <a:solidFill>
                  <a:srgbClr val="000000"/>
                </a:solidFill>
                <a:latin typeface="Times New Roman" pitchFamily="18" charset="0"/>
                <a:cs typeface="Times New Roman" pitchFamily="18" charset="0"/>
              </a:rPr>
              <a:t>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has developed transport network. </a:t>
            </a:r>
            <a:r>
              <a:rPr lang="en-US" sz="1400" dirty="0" err="1" smtClean="0">
                <a:solidFill>
                  <a:srgbClr val="000000"/>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region is connected with </a:t>
            </a:r>
            <a:r>
              <a:rPr lang="en-US" sz="1400" dirty="0" err="1" smtClean="0">
                <a:solidFill>
                  <a:srgbClr val="000000"/>
                </a:solidFill>
                <a:latin typeface="Times New Roman" pitchFamily="18" charset="0"/>
                <a:cs typeface="Times New Roman" pitchFamily="18" charset="0"/>
              </a:rPr>
              <a:t>Ivano-Frankivsk</a:t>
            </a:r>
            <a:r>
              <a:rPr lang="en-US" sz="1400" dirty="0" smtClean="0">
                <a:solidFill>
                  <a:srgbClr val="000000"/>
                </a:solidFill>
                <a:latin typeface="Times New Roman" pitchFamily="18" charset="0"/>
                <a:cs typeface="Times New Roman" pitchFamily="18" charset="0"/>
              </a:rPr>
              <a:t>, </a:t>
            </a:r>
            <a:r>
              <a:rPr lang="en-US" sz="1400" dirty="0" err="1" smtClean="0">
                <a:solidFill>
                  <a:srgbClr val="000000"/>
                </a:solidFill>
                <a:latin typeface="Times New Roman" pitchFamily="18" charset="0"/>
                <a:cs typeface="Times New Roman" pitchFamily="18" charset="0"/>
              </a:rPr>
              <a:t>Ternopil</a:t>
            </a:r>
            <a:r>
              <a:rPr lang="en-US" sz="1400" dirty="0" smtClean="0">
                <a:solidFill>
                  <a:srgbClr val="000000"/>
                </a:solidFill>
                <a:latin typeface="Times New Roman" pitchFamily="18" charset="0"/>
                <a:cs typeface="Times New Roman" pitchFamily="18" charset="0"/>
              </a:rPr>
              <a:t>, </a:t>
            </a:r>
            <a:r>
              <a:rPr lang="en-US" sz="1400" dirty="0" err="1" smtClean="0">
                <a:solidFill>
                  <a:srgbClr val="000000"/>
                </a:solidFill>
                <a:latin typeface="Times New Roman" pitchFamily="18" charset="0"/>
                <a:cs typeface="Times New Roman" pitchFamily="18" charset="0"/>
              </a:rPr>
              <a:t>Khmelnytsky</a:t>
            </a:r>
            <a:r>
              <a:rPr lang="en-US" sz="1400" dirty="0" smtClean="0">
                <a:solidFill>
                  <a:srgbClr val="000000"/>
                </a:solidFill>
                <a:latin typeface="Times New Roman" pitchFamily="18" charset="0"/>
                <a:cs typeface="Times New Roman" pitchFamily="18" charset="0"/>
              </a:rPr>
              <a:t> and Vinnitsa regions by air, rail/road transport, it borders Romania and the Republic of Moldova</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region occupies an advantageous transport and geographical position, has a fairly dense automobile and railways network, which will connect it with the countries of  Europe and the CIS.</a:t>
            </a:r>
            <a:endParaRPr lang="en-US" sz="1400" dirty="0">
              <a:solidFill>
                <a:srgbClr val="000000"/>
              </a:solidFill>
              <a:latin typeface="Times New Roman" pitchFamily="18" charset="0"/>
              <a:cs typeface="Times New Roman" pitchFamily="18" charset="0"/>
            </a:endParaRPr>
          </a:p>
        </p:txBody>
      </p:sp>
      <p:sp>
        <p:nvSpPr>
          <p:cNvPr id="3" name="Місце для вмісту 2"/>
          <p:cNvSpPr>
            <a:spLocks noGrp="1"/>
          </p:cNvSpPr>
          <p:nvPr>
            <p:ph idx="1"/>
          </p:nvPr>
        </p:nvSpPr>
        <p:spPr>
          <a:xfrm>
            <a:off x="685800" y="3693113"/>
            <a:ext cx="5486400" cy="1454951"/>
          </a:xfrm>
        </p:spPr>
        <p:txBody>
          <a:bodyPr/>
          <a:lstStyle/>
          <a:p>
            <a:endParaRPr lang="en-US" dirty="0"/>
          </a:p>
        </p:txBody>
      </p:sp>
      <p:sp>
        <p:nvSpPr>
          <p:cNvPr id="4" name="Заголовок 1"/>
          <p:cNvSpPr txBox="1">
            <a:spLocks/>
          </p:cNvSpPr>
          <p:nvPr/>
        </p:nvSpPr>
        <p:spPr>
          <a:xfrm>
            <a:off x="214536" y="827584"/>
            <a:ext cx="6298728" cy="4320480"/>
          </a:xfrm>
          <a:prstGeom prst="rect">
            <a:avLst/>
          </a:prstGeom>
        </p:spPr>
        <p:txBody>
          <a:bodyPr vert="horz" lIns="91440" tIns="45720" rIns="91440" bIns="45720" rtlCol="0" anchor="t">
            <a:normAutofit fontScale="97500"/>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1600" b="1" dirty="0" smtClean="0">
                <a:solidFill>
                  <a:schemeClr val="accent5">
                    <a:lumMod val="75000"/>
                  </a:schemeClr>
                </a:solidFill>
                <a:latin typeface="Times New Roman" pitchFamily="18" charset="0"/>
                <a:cs typeface="Times New Roman" pitchFamily="18" charset="0"/>
              </a:rPr>
              <a:t>THE DISTANCE FROM CHERNIVTSI TO OTHER CITIES</a:t>
            </a:r>
            <a:endParaRPr lang="en-US" sz="1400" dirty="0">
              <a:solidFill>
                <a:schemeClr val="bg1">
                  <a:lumMod val="50000"/>
                </a:schemeClr>
              </a:solidFill>
            </a:endParaRPr>
          </a:p>
        </p:txBody>
      </p:sp>
      <p:graphicFrame>
        <p:nvGraphicFramePr>
          <p:cNvPr id="5" name="Таблиця 4"/>
          <p:cNvGraphicFramePr>
            <a:graphicFrameLocks noGrp="1"/>
          </p:cNvGraphicFramePr>
          <p:nvPr>
            <p:extLst>
              <p:ext uri="{D42A27DB-BD31-4B8C-83A1-F6EECF244321}">
                <p14:modId xmlns="" xmlns:p14="http://schemas.microsoft.com/office/powerpoint/2010/main" val="1050863919"/>
              </p:ext>
            </p:extLst>
          </p:nvPr>
        </p:nvGraphicFramePr>
        <p:xfrm>
          <a:off x="750043" y="1232764"/>
          <a:ext cx="2704840" cy="3699276"/>
        </p:xfrm>
        <a:graphic>
          <a:graphicData uri="http://schemas.openxmlformats.org/drawingml/2006/table">
            <a:tbl>
              <a:tblPr firstRow="1" bandRow="1">
                <a:effectLst/>
                <a:tableStyleId>{5C22544A-7EE6-4342-B048-85BDC9FD1C3A}</a:tableStyleId>
              </a:tblPr>
              <a:tblGrid>
                <a:gridCol w="1382813"/>
                <a:gridCol w="1322027"/>
              </a:tblGrid>
              <a:tr h="264234">
                <a:tc>
                  <a:txBody>
                    <a:bodyPr/>
                    <a:lstStyle/>
                    <a:p>
                      <a:r>
                        <a:rPr lang="en-AU" sz="1100" dirty="0" err="1" smtClean="0">
                          <a:solidFill>
                            <a:schemeClr val="tx1"/>
                          </a:solidFill>
                          <a:latin typeface="Times New Roman" pitchFamily="18" charset="0"/>
                          <a:cs typeface="Times New Roman" pitchFamily="18" charset="0"/>
                        </a:rPr>
                        <a:t>Ivano-Frankivsk</a:t>
                      </a:r>
                      <a:endParaRPr lang="en-US" sz="1100" dirty="0">
                        <a:solidFill>
                          <a:schemeClr val="tx1"/>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140 </a:t>
                      </a:r>
                      <a:r>
                        <a:rPr lang="en-US" sz="1100" dirty="0" smtClean="0">
                          <a:solidFill>
                            <a:schemeClr val="tx1"/>
                          </a:solidFill>
                          <a:latin typeface="Times New Roman" pitchFamily="18" charset="0"/>
                          <a:cs typeface="Times New Roman" pitchFamily="18" charset="0"/>
                        </a:rPr>
                        <a:t>km</a:t>
                      </a:r>
                      <a:endParaRPr lang="en-US" sz="1100" dirty="0">
                        <a:solidFill>
                          <a:schemeClr val="tx1"/>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B w="38100" cap="flat" cmpd="sng" algn="ctr">
                      <a:solidFill>
                        <a:schemeClr val="tx1"/>
                      </a:solidFill>
                      <a:prstDash val="solid"/>
                      <a:round/>
                      <a:headEnd type="none" w="med" len="med"/>
                      <a:tailEnd type="none" w="med" len="med"/>
                    </a:lnB>
                    <a:solidFill>
                      <a:schemeClr val="accent5">
                        <a:lumMod val="75000"/>
                      </a:schemeClr>
                    </a:solidFill>
                  </a:tcPr>
                </a:tc>
              </a:tr>
              <a:tr h="264234">
                <a:tc>
                  <a:txBody>
                    <a:bodyPr/>
                    <a:lstStyle/>
                    <a:p>
                      <a:r>
                        <a:rPr lang="en-AU" sz="1100" dirty="0" err="1" smtClean="0">
                          <a:solidFill>
                            <a:srgbClr val="000000"/>
                          </a:solidFill>
                          <a:latin typeface="Times New Roman" pitchFamily="18" charset="0"/>
                          <a:cs typeface="Times New Roman" pitchFamily="18" charset="0"/>
                        </a:rPr>
                        <a:t>Ternopil</a:t>
                      </a:r>
                      <a:endParaRPr lang="en-US" sz="1100" dirty="0">
                        <a:solidFill>
                          <a:srgbClr val="000000"/>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140 </a:t>
                      </a:r>
                      <a:r>
                        <a:rPr lang="en-US" sz="1100" dirty="0" smtClean="0">
                          <a:solidFill>
                            <a:srgbClr val="000000"/>
                          </a:solidFill>
                          <a:latin typeface="Times New Roman" pitchFamily="18" charset="0"/>
                          <a:cs typeface="Times New Roman" pitchFamily="18" charset="0"/>
                        </a:rPr>
                        <a:t>km</a:t>
                      </a:r>
                      <a:endParaRPr lang="en-US" sz="1100" dirty="0">
                        <a:solidFill>
                          <a:srgbClr val="000000"/>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r>
              <a:tr h="264234">
                <a:tc>
                  <a:txBody>
                    <a:bodyPr/>
                    <a:lstStyle/>
                    <a:p>
                      <a:r>
                        <a:rPr lang="en-AU" sz="1100" dirty="0" err="1" smtClean="0">
                          <a:solidFill>
                            <a:schemeClr val="tx1"/>
                          </a:solidFill>
                          <a:latin typeface="Times New Roman" pitchFamily="18" charset="0"/>
                          <a:cs typeface="Times New Roman" pitchFamily="18" charset="0"/>
                        </a:rPr>
                        <a:t>Khmelnytskyi</a:t>
                      </a:r>
                      <a:endParaRPr lang="en-US" sz="1100" dirty="0">
                        <a:solidFill>
                          <a:schemeClr val="tx1"/>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190 </a:t>
                      </a:r>
                      <a:r>
                        <a:rPr lang="en-US" sz="1100" dirty="0" smtClean="0">
                          <a:solidFill>
                            <a:schemeClr val="tx1"/>
                          </a:solidFill>
                          <a:latin typeface="Times New Roman" pitchFamily="18" charset="0"/>
                          <a:cs typeface="Times New Roman" pitchFamily="18" charset="0"/>
                        </a:rPr>
                        <a:t>km</a:t>
                      </a:r>
                      <a:endParaRPr lang="en-US" sz="1100" dirty="0">
                        <a:solidFill>
                          <a:schemeClr val="tx1"/>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r>
              <a:tr h="264234">
                <a:tc>
                  <a:txBody>
                    <a:bodyPr/>
                    <a:lstStyle/>
                    <a:p>
                      <a:r>
                        <a:rPr lang="en-AU" sz="1100" dirty="0" err="1" smtClean="0">
                          <a:solidFill>
                            <a:srgbClr val="000000"/>
                          </a:solidFill>
                          <a:latin typeface="Times New Roman" pitchFamily="18" charset="0"/>
                          <a:cs typeface="Times New Roman" pitchFamily="18" charset="0"/>
                        </a:rPr>
                        <a:t>Lviv</a:t>
                      </a:r>
                      <a:endParaRPr lang="en-US" sz="1100" dirty="0">
                        <a:solidFill>
                          <a:srgbClr val="000000"/>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270 </a:t>
                      </a:r>
                      <a:r>
                        <a:rPr lang="en-US" sz="1100" dirty="0" smtClean="0">
                          <a:solidFill>
                            <a:srgbClr val="000000"/>
                          </a:solidFill>
                          <a:latin typeface="Times New Roman" pitchFamily="18" charset="0"/>
                          <a:cs typeface="Times New Roman" pitchFamily="18" charset="0"/>
                        </a:rPr>
                        <a:t>km</a:t>
                      </a:r>
                      <a:endParaRPr lang="en-US" sz="1100" dirty="0">
                        <a:solidFill>
                          <a:srgbClr val="000000"/>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r>
              <a:tr h="264234">
                <a:tc>
                  <a:txBody>
                    <a:bodyPr/>
                    <a:lstStyle/>
                    <a:p>
                      <a:r>
                        <a:rPr lang="en-AU" sz="1100" dirty="0" smtClean="0">
                          <a:solidFill>
                            <a:schemeClr val="tx1"/>
                          </a:solidFill>
                          <a:latin typeface="Times New Roman" pitchFamily="18" charset="0"/>
                          <a:cs typeface="Times New Roman" pitchFamily="18" charset="0"/>
                        </a:rPr>
                        <a:t>Chisinau</a:t>
                      </a:r>
                      <a:endParaRPr lang="en-US" sz="1100" dirty="0">
                        <a:solidFill>
                          <a:schemeClr val="tx1"/>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330 </a:t>
                      </a:r>
                      <a:r>
                        <a:rPr lang="en-US" sz="1100" dirty="0" smtClean="0">
                          <a:solidFill>
                            <a:schemeClr val="tx1"/>
                          </a:solidFill>
                          <a:latin typeface="Times New Roman" pitchFamily="18" charset="0"/>
                          <a:cs typeface="Times New Roman" pitchFamily="18" charset="0"/>
                        </a:rPr>
                        <a:t>km</a:t>
                      </a:r>
                      <a:endParaRPr lang="en-US" sz="1100" dirty="0">
                        <a:solidFill>
                          <a:schemeClr val="tx1"/>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r>
              <a:tr h="264234">
                <a:tc>
                  <a:txBody>
                    <a:bodyPr/>
                    <a:lstStyle/>
                    <a:p>
                      <a:r>
                        <a:rPr lang="en-AU" sz="1100" dirty="0" smtClean="0">
                          <a:solidFill>
                            <a:srgbClr val="000000"/>
                          </a:solidFill>
                          <a:latin typeface="Times New Roman" pitchFamily="18" charset="0"/>
                          <a:cs typeface="Times New Roman" pitchFamily="18" charset="0"/>
                        </a:rPr>
                        <a:t>Kiev</a:t>
                      </a:r>
                      <a:endParaRPr lang="en-US" sz="1100" dirty="0">
                        <a:solidFill>
                          <a:srgbClr val="000000"/>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538 </a:t>
                      </a:r>
                      <a:r>
                        <a:rPr lang="en-US" sz="1100" dirty="0" smtClean="0">
                          <a:solidFill>
                            <a:srgbClr val="000000"/>
                          </a:solidFill>
                          <a:latin typeface="Times New Roman" pitchFamily="18" charset="0"/>
                          <a:cs typeface="Times New Roman" pitchFamily="18" charset="0"/>
                        </a:rPr>
                        <a:t>km</a:t>
                      </a:r>
                      <a:endParaRPr lang="en-US" sz="1100" dirty="0">
                        <a:solidFill>
                          <a:srgbClr val="000000"/>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r>
              <a:tr h="264234">
                <a:tc>
                  <a:txBody>
                    <a:bodyPr/>
                    <a:lstStyle/>
                    <a:p>
                      <a:r>
                        <a:rPr lang="en-AU" sz="1100" dirty="0" smtClean="0">
                          <a:solidFill>
                            <a:schemeClr val="tx1"/>
                          </a:solidFill>
                          <a:latin typeface="Times New Roman" pitchFamily="18" charset="0"/>
                          <a:cs typeface="Times New Roman" pitchFamily="18" charset="0"/>
                        </a:rPr>
                        <a:t>Bucharest</a:t>
                      </a:r>
                      <a:endParaRPr lang="en-US" sz="1100" dirty="0">
                        <a:solidFill>
                          <a:schemeClr val="tx1"/>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574 </a:t>
                      </a:r>
                      <a:r>
                        <a:rPr lang="en-US" sz="1100" dirty="0" smtClean="0">
                          <a:solidFill>
                            <a:schemeClr val="tx1"/>
                          </a:solidFill>
                          <a:latin typeface="Times New Roman" pitchFamily="18" charset="0"/>
                          <a:cs typeface="Times New Roman" pitchFamily="18" charset="0"/>
                        </a:rPr>
                        <a:t>km</a:t>
                      </a:r>
                      <a:endParaRPr lang="en-US" sz="1100" dirty="0">
                        <a:solidFill>
                          <a:schemeClr val="tx1"/>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r>
              <a:tr h="264234">
                <a:tc>
                  <a:txBody>
                    <a:bodyPr/>
                    <a:lstStyle/>
                    <a:p>
                      <a:r>
                        <a:rPr lang="en-AU" sz="1100" dirty="0" smtClean="0">
                          <a:solidFill>
                            <a:srgbClr val="000000"/>
                          </a:solidFill>
                          <a:latin typeface="Times New Roman" pitchFamily="18" charset="0"/>
                          <a:cs typeface="Times New Roman" pitchFamily="18" charset="0"/>
                        </a:rPr>
                        <a:t>Warsaw</a:t>
                      </a:r>
                      <a:endParaRPr lang="en-US" sz="1100" dirty="0">
                        <a:solidFill>
                          <a:srgbClr val="000000"/>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640 </a:t>
                      </a:r>
                      <a:r>
                        <a:rPr lang="en-US" sz="1100" dirty="0" smtClean="0">
                          <a:solidFill>
                            <a:srgbClr val="000000"/>
                          </a:solidFill>
                          <a:latin typeface="Times New Roman" pitchFamily="18" charset="0"/>
                          <a:cs typeface="Times New Roman" pitchFamily="18" charset="0"/>
                        </a:rPr>
                        <a:t>km</a:t>
                      </a:r>
                      <a:endParaRPr lang="en-US" sz="1100" dirty="0">
                        <a:solidFill>
                          <a:srgbClr val="000000"/>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r>
              <a:tr h="264234">
                <a:tc>
                  <a:txBody>
                    <a:bodyPr/>
                    <a:lstStyle/>
                    <a:p>
                      <a:r>
                        <a:rPr lang="en-AU" sz="1100" dirty="0" smtClean="0">
                          <a:solidFill>
                            <a:schemeClr val="tx1"/>
                          </a:solidFill>
                          <a:latin typeface="Times New Roman" pitchFamily="18" charset="0"/>
                          <a:cs typeface="Times New Roman" pitchFamily="18" charset="0"/>
                        </a:rPr>
                        <a:t>Prague</a:t>
                      </a:r>
                      <a:endParaRPr lang="en-US" sz="1100" dirty="0">
                        <a:solidFill>
                          <a:schemeClr val="tx1"/>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700 </a:t>
                      </a:r>
                      <a:r>
                        <a:rPr lang="en-US" sz="1100" dirty="0" smtClean="0">
                          <a:solidFill>
                            <a:schemeClr val="tx1"/>
                          </a:solidFill>
                          <a:latin typeface="Times New Roman" pitchFamily="18" charset="0"/>
                          <a:cs typeface="Times New Roman" pitchFamily="18" charset="0"/>
                        </a:rPr>
                        <a:t>km</a:t>
                      </a:r>
                      <a:endParaRPr lang="en-US" sz="1100" dirty="0">
                        <a:solidFill>
                          <a:schemeClr val="tx1"/>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r>
              <a:tr h="264234">
                <a:tc>
                  <a:txBody>
                    <a:bodyPr/>
                    <a:lstStyle/>
                    <a:p>
                      <a:r>
                        <a:rPr lang="en-AU" sz="1100" dirty="0" smtClean="0">
                          <a:solidFill>
                            <a:srgbClr val="000000"/>
                          </a:solidFill>
                          <a:latin typeface="Times New Roman" pitchFamily="18" charset="0"/>
                          <a:cs typeface="Times New Roman" pitchFamily="18" charset="0"/>
                        </a:rPr>
                        <a:t>Budapest</a:t>
                      </a:r>
                      <a:endParaRPr lang="en-US" sz="1100" dirty="0">
                        <a:solidFill>
                          <a:srgbClr val="000000"/>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780 </a:t>
                      </a:r>
                      <a:r>
                        <a:rPr lang="en-US" sz="1100" dirty="0" smtClean="0">
                          <a:solidFill>
                            <a:srgbClr val="000000"/>
                          </a:solidFill>
                          <a:latin typeface="Times New Roman" pitchFamily="18" charset="0"/>
                          <a:cs typeface="Times New Roman" pitchFamily="18" charset="0"/>
                        </a:rPr>
                        <a:t>km</a:t>
                      </a:r>
                      <a:endParaRPr lang="en-US" sz="1100" dirty="0">
                        <a:solidFill>
                          <a:srgbClr val="000000"/>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r>
              <a:tr h="264234">
                <a:tc>
                  <a:txBody>
                    <a:bodyPr/>
                    <a:lstStyle/>
                    <a:p>
                      <a:r>
                        <a:rPr lang="en-AU" sz="1100" dirty="0" err="1" smtClean="0">
                          <a:solidFill>
                            <a:schemeClr val="tx1"/>
                          </a:solidFill>
                          <a:latin typeface="Times New Roman" pitchFamily="18" charset="0"/>
                          <a:cs typeface="Times New Roman" pitchFamily="18" charset="0"/>
                        </a:rPr>
                        <a:t>Dnipro</a:t>
                      </a:r>
                      <a:endParaRPr lang="en-US" sz="1100" dirty="0">
                        <a:solidFill>
                          <a:schemeClr val="tx1"/>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891 </a:t>
                      </a:r>
                      <a:r>
                        <a:rPr lang="en-US" sz="1100" dirty="0" smtClean="0">
                          <a:solidFill>
                            <a:schemeClr val="tx1"/>
                          </a:solidFill>
                          <a:latin typeface="Times New Roman" pitchFamily="18" charset="0"/>
                          <a:cs typeface="Times New Roman" pitchFamily="18" charset="0"/>
                        </a:rPr>
                        <a:t>km</a:t>
                      </a:r>
                      <a:endParaRPr lang="en-US" sz="1100" dirty="0">
                        <a:solidFill>
                          <a:schemeClr val="tx1"/>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r>
              <a:tr h="264234">
                <a:tc>
                  <a:txBody>
                    <a:bodyPr/>
                    <a:lstStyle/>
                    <a:p>
                      <a:r>
                        <a:rPr lang="en-AU" sz="1100" dirty="0" smtClean="0">
                          <a:solidFill>
                            <a:srgbClr val="000000"/>
                          </a:solidFill>
                          <a:latin typeface="Times New Roman" pitchFamily="18" charset="0"/>
                          <a:cs typeface="Times New Roman" pitchFamily="18" charset="0"/>
                        </a:rPr>
                        <a:t>Vienna</a:t>
                      </a:r>
                      <a:endParaRPr lang="en-US" sz="1100" dirty="0">
                        <a:solidFill>
                          <a:srgbClr val="000000"/>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980 </a:t>
                      </a:r>
                      <a:r>
                        <a:rPr lang="en-US" sz="1100" dirty="0" smtClean="0">
                          <a:solidFill>
                            <a:srgbClr val="000000"/>
                          </a:solidFill>
                          <a:latin typeface="Times New Roman" pitchFamily="18" charset="0"/>
                          <a:cs typeface="Times New Roman" pitchFamily="18" charset="0"/>
                        </a:rPr>
                        <a:t>km</a:t>
                      </a:r>
                      <a:endParaRPr lang="en-US" sz="1100" dirty="0">
                        <a:solidFill>
                          <a:srgbClr val="000000"/>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r>
              <a:tr h="264234">
                <a:tc>
                  <a:txBody>
                    <a:bodyPr/>
                    <a:lstStyle/>
                    <a:p>
                      <a:r>
                        <a:rPr lang="en-AU" sz="1100" noProof="0" dirty="0" smtClean="0">
                          <a:solidFill>
                            <a:schemeClr val="tx1"/>
                          </a:solidFill>
                          <a:latin typeface="Times New Roman" pitchFamily="18" charset="0"/>
                          <a:cs typeface="Times New Roman" pitchFamily="18" charset="0"/>
                        </a:rPr>
                        <a:t>Berlin</a:t>
                      </a:r>
                      <a:endParaRPr lang="uk-UA" sz="1100" noProof="0" dirty="0">
                        <a:solidFill>
                          <a:schemeClr val="tx1"/>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uk-UA" sz="1100" dirty="0" smtClean="0">
                          <a:solidFill>
                            <a:schemeClr val="tx1"/>
                          </a:solidFill>
                          <a:latin typeface="Times New Roman" pitchFamily="18" charset="0"/>
                          <a:cs typeface="Times New Roman" pitchFamily="18" charset="0"/>
                        </a:rPr>
                        <a:t>1196 </a:t>
                      </a:r>
                      <a:r>
                        <a:rPr lang="en-US" sz="1100" dirty="0" smtClean="0">
                          <a:solidFill>
                            <a:schemeClr val="tx1"/>
                          </a:solidFill>
                          <a:latin typeface="Times New Roman" pitchFamily="18" charset="0"/>
                          <a:cs typeface="Times New Roman" pitchFamily="18" charset="0"/>
                        </a:rPr>
                        <a:t>km</a:t>
                      </a:r>
                      <a:endParaRPr lang="en-US" sz="1100" dirty="0">
                        <a:solidFill>
                          <a:schemeClr val="tx1"/>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5">
                        <a:lumMod val="75000"/>
                      </a:schemeClr>
                    </a:solidFill>
                  </a:tcPr>
                </a:tc>
              </a:tr>
              <a:tr h="264234">
                <a:tc>
                  <a:txBody>
                    <a:bodyPr/>
                    <a:lstStyle/>
                    <a:p>
                      <a:r>
                        <a:rPr lang="en-AU" sz="1100" dirty="0" smtClean="0">
                          <a:solidFill>
                            <a:srgbClr val="000000"/>
                          </a:solidFill>
                          <a:latin typeface="Times New Roman" pitchFamily="18" charset="0"/>
                          <a:cs typeface="Times New Roman" pitchFamily="18" charset="0"/>
                        </a:rPr>
                        <a:t>London</a:t>
                      </a:r>
                      <a:endParaRPr lang="en-US" sz="1100" dirty="0">
                        <a:solidFill>
                          <a:srgbClr val="000000"/>
                        </a:solidFill>
                        <a:latin typeface="Times New Roman" pitchFamily="18" charset="0"/>
                        <a:cs typeface="Times New Roman" pitchFamily="18" charset="0"/>
                      </a:endParaRPr>
                    </a:p>
                  </a:txBody>
                  <a:tcPr>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solidFill>
                      <a:schemeClr val="accent3">
                        <a:lumMod val="40000"/>
                        <a:lumOff val="60000"/>
                      </a:schemeClr>
                    </a:solidFill>
                  </a:tcPr>
                </a:tc>
                <a:tc>
                  <a:txBody>
                    <a:bodyPr/>
                    <a:lstStyle/>
                    <a:p>
                      <a:pPr algn="ctr"/>
                      <a:r>
                        <a:rPr lang="uk-UA" sz="1100" dirty="0" smtClean="0">
                          <a:solidFill>
                            <a:srgbClr val="000000"/>
                          </a:solidFill>
                          <a:latin typeface="Times New Roman" pitchFamily="18" charset="0"/>
                          <a:cs typeface="Times New Roman" pitchFamily="18" charset="0"/>
                        </a:rPr>
                        <a:t>2231 </a:t>
                      </a:r>
                      <a:r>
                        <a:rPr lang="en-US" sz="1100" dirty="0" smtClean="0">
                          <a:solidFill>
                            <a:srgbClr val="000000"/>
                          </a:solidFill>
                          <a:latin typeface="Times New Roman" pitchFamily="18" charset="0"/>
                          <a:cs typeface="Times New Roman" pitchFamily="18" charset="0"/>
                        </a:rPr>
                        <a:t>km</a:t>
                      </a:r>
                      <a:endParaRPr lang="en-US" sz="1100" dirty="0">
                        <a:solidFill>
                          <a:srgbClr val="000000"/>
                        </a:solidFill>
                        <a:latin typeface="Times New Roman" pitchFamily="18" charset="0"/>
                        <a:cs typeface="Times New Roman" pitchFamily="18" charset="0"/>
                      </a:endParaRPr>
                    </a:p>
                  </a:txBody>
                  <a:tcPr>
                    <a:lnL w="38100"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solidFill>
                      <a:schemeClr val="accent3">
                        <a:lumMod val="40000"/>
                        <a:lumOff val="60000"/>
                      </a:schemeClr>
                    </a:solidFill>
                  </a:tcPr>
                </a:tc>
              </a:tr>
            </a:tbl>
          </a:graphicData>
        </a:graphic>
      </p:graphicFrame>
      <p:sp>
        <p:nvSpPr>
          <p:cNvPr id="18" name="Заголовок 1"/>
          <p:cNvSpPr txBox="1">
            <a:spLocks/>
          </p:cNvSpPr>
          <p:nvPr/>
        </p:nvSpPr>
        <p:spPr>
          <a:xfrm>
            <a:off x="625251" y="6471584"/>
            <a:ext cx="5856057" cy="350033"/>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tabLst>
                <a:tab pos="536575" algn="l"/>
              </a:tabLst>
            </a:pPr>
            <a:r>
              <a:rPr lang="uk-UA" sz="1400" b="1" dirty="0" smtClean="0">
                <a:solidFill>
                  <a:schemeClr val="accent5">
                    <a:lumMod val="75000"/>
                  </a:schemeClr>
                </a:solidFill>
                <a:latin typeface="Times New Roman" pitchFamily="18" charset="0"/>
                <a:cs typeface="Times New Roman" pitchFamily="18" charset="0"/>
              </a:rPr>
              <a:t>	</a:t>
            </a:r>
            <a:endParaRPr lang="en-US" sz="1400" b="1" dirty="0" smtClean="0">
              <a:solidFill>
                <a:schemeClr val="accent5">
                  <a:lumMod val="75000"/>
                </a:schemeClr>
              </a:solidFill>
              <a:latin typeface="Times New Roman" pitchFamily="18" charset="0"/>
              <a:cs typeface="Times New Roman" pitchFamily="18" charset="0"/>
            </a:endParaRPr>
          </a:p>
          <a:p>
            <a:pPr algn="ctr">
              <a:tabLst>
                <a:tab pos="536575" algn="l"/>
              </a:tabLst>
            </a:pPr>
            <a:endParaRPr lang="en-US" sz="1400" b="1" dirty="0" smtClean="0">
              <a:solidFill>
                <a:schemeClr val="accent5">
                  <a:lumMod val="75000"/>
                </a:schemeClr>
              </a:solidFill>
              <a:latin typeface="Times New Roman" pitchFamily="18" charset="0"/>
              <a:cs typeface="Times New Roman" pitchFamily="18" charset="0"/>
            </a:endParaRPr>
          </a:p>
          <a:p>
            <a:pPr algn="ctr">
              <a:tabLst>
                <a:tab pos="536575" algn="l"/>
              </a:tabLst>
            </a:pPr>
            <a:endParaRPr lang="en-US" sz="1400" b="1" dirty="0" smtClean="0">
              <a:solidFill>
                <a:schemeClr val="accent5">
                  <a:lumMod val="75000"/>
                </a:schemeClr>
              </a:solidFill>
              <a:latin typeface="Times New Roman" pitchFamily="18" charset="0"/>
              <a:cs typeface="Times New Roman" pitchFamily="18" charset="0"/>
            </a:endParaRPr>
          </a:p>
          <a:p>
            <a:pPr algn="ctr">
              <a:tabLst>
                <a:tab pos="536575" algn="l"/>
              </a:tabLst>
            </a:pPr>
            <a:endParaRPr lang="en-US" sz="1400" b="1" dirty="0" smtClean="0">
              <a:solidFill>
                <a:schemeClr val="accent5">
                  <a:lumMod val="75000"/>
                </a:schemeClr>
              </a:solidFill>
              <a:latin typeface="Times New Roman" pitchFamily="18" charset="0"/>
              <a:cs typeface="Times New Roman" pitchFamily="18" charset="0"/>
            </a:endParaRPr>
          </a:p>
          <a:p>
            <a:pPr algn="ctr">
              <a:tabLst>
                <a:tab pos="536575" algn="l"/>
              </a:tabLst>
            </a:pPr>
            <a:r>
              <a:rPr lang="en-AU" sz="1400" b="1" dirty="0" smtClean="0">
                <a:solidFill>
                  <a:schemeClr val="accent5">
                    <a:lumMod val="75000"/>
                  </a:schemeClr>
                </a:solidFill>
                <a:latin typeface="Times New Roman" pitchFamily="18" charset="0"/>
                <a:cs typeface="Times New Roman" pitchFamily="18" charset="0"/>
              </a:rPr>
              <a:t> PUBLIC TRANSPORT</a:t>
            </a:r>
            <a:endParaRPr lang="en-US" sz="1400" b="1" dirty="0">
              <a:solidFill>
                <a:schemeClr val="accent5">
                  <a:lumMod val="75000"/>
                </a:schemeClr>
              </a:solidFill>
              <a:latin typeface="Times New Roman" pitchFamily="18" charset="0"/>
              <a:cs typeface="Times New Roman" pitchFamily="18" charset="0"/>
            </a:endParaRPr>
          </a:p>
        </p:txBody>
      </p:sp>
      <p:sp>
        <p:nvSpPr>
          <p:cNvPr id="19" name="Заголовок 1"/>
          <p:cNvSpPr txBox="1">
            <a:spLocks/>
          </p:cNvSpPr>
          <p:nvPr/>
        </p:nvSpPr>
        <p:spPr>
          <a:xfrm>
            <a:off x="629072" y="6849492"/>
            <a:ext cx="5856057" cy="1754956"/>
          </a:xfrm>
          <a:prstGeom prst="rect">
            <a:avLst/>
          </a:prstGeom>
        </p:spPr>
        <p:txBody>
          <a:bodyPr vert="horz" lIns="91440" tIns="45720" rIns="91440" bIns="45720" rtlCol="0" anchor="t">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defTabSz="536575"/>
            <a:r>
              <a:rPr lang="uk-UA" sz="1400" dirty="0" smtClean="0">
                <a:solidFill>
                  <a:schemeClr val="bg1">
                    <a:lumMod val="50000"/>
                  </a:schemeClr>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The bus network of public transport consists of 48 bus routes, which are served 25 carriers of all forms of ownership on a competitive basis</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230 units of buses are involved to provide services for passengers daily on city routes.</a:t>
            </a:r>
          </a:p>
          <a:p>
            <a:pPr algn="just" defTabSz="536575"/>
            <a:r>
              <a:rPr lang="en-US" sz="1400" dirty="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There is also 1 municipal utility in the city, which provides services for passenger transportation by electric transport.</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It owns 60 passenger trolleybuses, which run on 10 routes.</a:t>
            </a:r>
            <a:endParaRPr lang="en-US" sz="1400" dirty="0">
              <a:solidFill>
                <a:srgbClr val="0000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188689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6672" y="467545"/>
            <a:ext cx="3953233" cy="1944215"/>
          </a:xfrm>
        </p:spPr>
        <p:txBody>
          <a:bodyPr anchor="t">
            <a:normAutofit/>
          </a:bodyPr>
          <a:lstStyle/>
          <a:p>
            <a:r>
              <a:rPr lang="uk-UA" sz="1400" b="1" dirty="0" smtClean="0">
                <a:solidFill>
                  <a:schemeClr val="accent5">
                    <a:lumMod val="75000"/>
                  </a:schemeClr>
                </a:solidFill>
                <a:latin typeface="Times New Roman" pitchFamily="18" charset="0"/>
                <a:cs typeface="Times New Roman" pitchFamily="18" charset="0"/>
              </a:rPr>
              <a:t/>
            </a:r>
            <a:br>
              <a:rPr lang="uk-UA" sz="1400" b="1" dirty="0" smtClean="0">
                <a:solidFill>
                  <a:schemeClr val="accent5">
                    <a:lumMod val="75000"/>
                  </a:schemeClr>
                </a:solidFill>
                <a:latin typeface="Times New Roman" pitchFamily="18" charset="0"/>
                <a:cs typeface="Times New Roman" pitchFamily="18" charset="0"/>
              </a:rPr>
            </a:br>
            <a:r>
              <a:rPr lang="en-US" sz="1400" b="1" dirty="0" smtClean="0">
                <a:solidFill>
                  <a:schemeClr val="accent5">
                    <a:lumMod val="75000"/>
                  </a:schemeClr>
                </a:solidFill>
                <a:latin typeface="Times New Roman" pitchFamily="18" charset="0"/>
                <a:cs typeface="Times New Roman" pitchFamily="18" charset="0"/>
              </a:rPr>
              <a:t>RESIDENTIAL LEASE AVERAGE COST </a:t>
            </a:r>
            <a:r>
              <a:rPr lang="uk-UA" sz="1400" b="1" dirty="0" smtClean="0">
                <a:solidFill>
                  <a:schemeClr val="accent5">
                    <a:lumMod val="75000"/>
                  </a:schemeClr>
                </a:solidFill>
                <a:latin typeface="Times New Roman" pitchFamily="18" charset="0"/>
                <a:cs typeface="Times New Roman" pitchFamily="18" charset="0"/>
              </a:rPr>
              <a:t/>
            </a:r>
            <a:br>
              <a:rPr lang="uk-UA" sz="1400" b="1" dirty="0" smtClean="0">
                <a:solidFill>
                  <a:schemeClr val="accent5">
                    <a:lumMod val="75000"/>
                  </a:schemeClr>
                </a:solidFill>
                <a:latin typeface="Times New Roman" pitchFamily="18" charset="0"/>
                <a:cs typeface="Times New Roman" pitchFamily="18" charset="0"/>
              </a:rPr>
            </a:br>
            <a:r>
              <a:rPr lang="en-AU" sz="1400" dirty="0" smtClean="0">
                <a:solidFill>
                  <a:srgbClr val="000000"/>
                </a:solidFill>
                <a:latin typeface="Times New Roman" pitchFamily="18" charset="0"/>
                <a:cs typeface="Times New Roman" pitchFamily="18" charset="0"/>
              </a:rPr>
              <a:t>1bedroom apartments </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UAH </a:t>
            </a:r>
            <a:r>
              <a:rPr lang="uk-UA" sz="1400" dirty="0" smtClean="0">
                <a:solidFill>
                  <a:srgbClr val="000000"/>
                </a:solidFill>
                <a:latin typeface="Times New Roman" pitchFamily="18" charset="0"/>
                <a:cs typeface="Times New Roman" pitchFamily="18" charset="0"/>
              </a:rPr>
              <a:t>2500-8100 </a:t>
            </a:r>
            <a:br>
              <a:rPr lang="uk-UA" sz="1400" dirty="0" smtClean="0">
                <a:solidFill>
                  <a:srgbClr val="000000"/>
                </a:solidFill>
                <a:latin typeface="Times New Roman" pitchFamily="18" charset="0"/>
                <a:cs typeface="Times New Roman" pitchFamily="18" charset="0"/>
              </a:rPr>
            </a:br>
            <a:r>
              <a:rPr lang="uk-UA" sz="1400" dirty="0" smtClean="0">
                <a:solidFill>
                  <a:srgbClr val="000000"/>
                </a:solidFill>
                <a:latin typeface="Times New Roman" pitchFamily="18" charset="0"/>
                <a:cs typeface="Times New Roman" pitchFamily="18" charset="0"/>
              </a:rPr>
              <a:t>2</a:t>
            </a:r>
            <a:r>
              <a:rPr lang="en-AU" sz="1400" dirty="0" smtClean="0">
                <a:solidFill>
                  <a:srgbClr val="000000"/>
                </a:solidFill>
                <a:latin typeface="Times New Roman" pitchFamily="18" charset="0"/>
                <a:cs typeface="Times New Roman" pitchFamily="18" charset="0"/>
              </a:rPr>
              <a:t>bedrooms apartments </a:t>
            </a:r>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UAH </a:t>
            </a:r>
            <a:r>
              <a:rPr lang="uk-UA" sz="1400" dirty="0" smtClean="0">
                <a:solidFill>
                  <a:srgbClr val="000000"/>
                </a:solidFill>
                <a:latin typeface="Times New Roman" pitchFamily="18" charset="0"/>
                <a:cs typeface="Times New Roman" pitchFamily="18" charset="0"/>
              </a:rPr>
              <a:t>3</a:t>
            </a:r>
            <a:r>
              <a:rPr lang="en-US" sz="1400" dirty="0" smtClean="0">
                <a:solidFill>
                  <a:srgbClr val="000000"/>
                </a:solidFill>
                <a:latin typeface="Times New Roman" pitchFamily="18" charset="0"/>
                <a:cs typeface="Times New Roman" pitchFamily="18" charset="0"/>
              </a:rPr>
              <a:t> </a:t>
            </a:r>
            <a:r>
              <a:rPr lang="uk-UA" sz="1400" dirty="0" smtClean="0">
                <a:solidFill>
                  <a:srgbClr val="000000"/>
                </a:solidFill>
                <a:latin typeface="Times New Roman" pitchFamily="18" charset="0"/>
                <a:cs typeface="Times New Roman" pitchFamily="18" charset="0"/>
              </a:rPr>
              <a:t>000-10700</a:t>
            </a:r>
            <a:br>
              <a:rPr lang="uk-UA" sz="1400" dirty="0" smtClean="0">
                <a:solidFill>
                  <a:srgbClr val="000000"/>
                </a:solidFill>
                <a:latin typeface="Times New Roman" pitchFamily="18" charset="0"/>
                <a:cs typeface="Times New Roman" pitchFamily="18" charset="0"/>
              </a:rPr>
            </a:br>
            <a:r>
              <a:rPr lang="uk-UA" sz="1400" dirty="0" smtClean="0">
                <a:solidFill>
                  <a:srgbClr val="000000"/>
                </a:solidFill>
                <a:latin typeface="Times New Roman" pitchFamily="18" charset="0"/>
                <a:cs typeface="Times New Roman" pitchFamily="18" charset="0"/>
              </a:rPr>
              <a:t>3</a:t>
            </a:r>
            <a:r>
              <a:rPr lang="en-AU" sz="1400" dirty="0" smtClean="0">
                <a:solidFill>
                  <a:srgbClr val="000000"/>
                </a:solidFill>
                <a:latin typeface="Times New Roman" pitchFamily="18" charset="0"/>
                <a:cs typeface="Times New Roman" pitchFamily="18" charset="0"/>
              </a:rPr>
              <a:t>bedrooms apartments </a:t>
            </a:r>
            <a:r>
              <a:rPr lang="uk-UA" sz="1400" dirty="0" smtClean="0">
                <a:solidFill>
                  <a:srgbClr val="000000"/>
                </a:solidFill>
                <a:latin typeface="Times New Roman" pitchFamily="18" charset="0"/>
                <a:cs typeface="Times New Roman" pitchFamily="18" charset="0"/>
              </a:rPr>
              <a:t>–</a:t>
            </a:r>
            <a:r>
              <a:rPr lang="en-US" sz="1400" dirty="0" smtClean="0">
                <a:solidFill>
                  <a:srgbClr val="000000"/>
                </a:solidFill>
                <a:latin typeface="Times New Roman" pitchFamily="18" charset="0"/>
                <a:cs typeface="Times New Roman" pitchFamily="18" charset="0"/>
              </a:rPr>
              <a:t> UAH </a:t>
            </a:r>
            <a:r>
              <a:rPr lang="uk-UA" sz="1400" dirty="0" smtClean="0">
                <a:solidFill>
                  <a:srgbClr val="000000"/>
                </a:solidFill>
                <a:latin typeface="Times New Roman" pitchFamily="18" charset="0"/>
                <a:cs typeface="Times New Roman" pitchFamily="18" charset="0"/>
              </a:rPr>
              <a:t>4500-16000</a:t>
            </a:r>
            <a:endParaRPr lang="en-US" sz="1400" dirty="0">
              <a:solidFill>
                <a:srgbClr val="000000"/>
              </a:solidFill>
              <a:latin typeface="Times New Roman" pitchFamily="18" charset="0"/>
              <a:cs typeface="Times New Roman" pitchFamily="18" charset="0"/>
            </a:endParaRPr>
          </a:p>
        </p:txBody>
      </p:sp>
      <p:sp>
        <p:nvSpPr>
          <p:cNvPr id="4" name="Заголовок 1"/>
          <p:cNvSpPr txBox="1">
            <a:spLocks/>
          </p:cNvSpPr>
          <p:nvPr/>
        </p:nvSpPr>
        <p:spPr>
          <a:xfrm>
            <a:off x="3314810" y="3139360"/>
            <a:ext cx="3152796" cy="1296144"/>
          </a:xfrm>
          <a:prstGeom prst="rect">
            <a:avLst/>
          </a:prstGeom>
        </p:spPr>
        <p:txBody>
          <a:bodyPr vert="horz" lIns="91440" tIns="45720" rIns="91440" bIns="45720" rtlCol="0" anchor="t">
            <a:normAutofit/>
          </a:bodyPr>
          <a:lstStyle/>
          <a:p>
            <a:pPr lvl="0" algn="just">
              <a:spcBef>
                <a:spcPct val="0"/>
              </a:spcBef>
              <a:defRPr/>
            </a:pPr>
            <a:r>
              <a:rPr lang="en-US" sz="1400" b="1" dirty="0" smtClean="0">
                <a:solidFill>
                  <a:schemeClr val="accent5">
                    <a:lumMod val="75000"/>
                  </a:schemeClr>
                </a:solidFill>
                <a:latin typeface="Times New Roman" pitchFamily="18" charset="0"/>
                <a:cs typeface="Times New Roman" pitchFamily="18" charset="0"/>
              </a:rPr>
              <a:t>OFFICE RENTAL </a:t>
            </a:r>
            <a:r>
              <a:rPr lang="en-US" sz="1400" b="1" dirty="0" smtClean="0">
                <a:solidFill>
                  <a:schemeClr val="accent5">
                    <a:lumMod val="75000"/>
                  </a:schemeClr>
                </a:solidFill>
                <a:latin typeface="Times New Roman" pitchFamily="18" charset="0"/>
                <a:ea typeface="+mj-ea"/>
                <a:cs typeface="Times New Roman" pitchFamily="18" charset="0"/>
              </a:rPr>
              <a:t>AVERAGE COST</a:t>
            </a:r>
          </a:p>
          <a:p>
            <a:pPr lvl="0" algn="just">
              <a:spcBef>
                <a:spcPct val="0"/>
              </a:spcBef>
              <a:defRPr/>
            </a:pPr>
            <a:r>
              <a:rPr lang="en-US" sz="1400" dirty="0" smtClean="0">
                <a:solidFill>
                  <a:srgbClr val="000000"/>
                </a:solidFill>
                <a:latin typeface="Times New Roman" pitchFamily="18" charset="0"/>
                <a:ea typeface="+mj-ea"/>
                <a:cs typeface="Times New Roman" pitchFamily="18" charset="0"/>
              </a:rPr>
              <a:t>The cost of office rental as of </a:t>
            </a:r>
            <a:r>
              <a:rPr lang="en-US" sz="1400" dirty="0" smtClean="0">
                <a:solidFill>
                  <a:srgbClr val="000000"/>
                </a:solidFill>
                <a:latin typeface="Times New Roman" pitchFamily="18" charset="0"/>
                <a:ea typeface="+mj-ea"/>
                <a:cs typeface="Times New Roman" pitchFamily="18" charset="0"/>
              </a:rPr>
              <a:t>01.0</a:t>
            </a:r>
            <a:r>
              <a:rPr lang="uk-UA" sz="1400" dirty="0" smtClean="0">
                <a:solidFill>
                  <a:srgbClr val="000000"/>
                </a:solidFill>
                <a:latin typeface="Times New Roman" pitchFamily="18" charset="0"/>
                <a:ea typeface="+mj-ea"/>
                <a:cs typeface="Times New Roman" pitchFamily="18" charset="0"/>
              </a:rPr>
              <a:t>1</a:t>
            </a:r>
            <a:r>
              <a:rPr lang="en-US" sz="1400" dirty="0" smtClean="0">
                <a:solidFill>
                  <a:srgbClr val="000000"/>
                </a:solidFill>
                <a:latin typeface="Times New Roman" pitchFamily="18" charset="0"/>
                <a:ea typeface="+mj-ea"/>
                <a:cs typeface="Times New Roman" pitchFamily="18" charset="0"/>
              </a:rPr>
              <a:t>.20</a:t>
            </a:r>
            <a:r>
              <a:rPr lang="uk-UA" sz="1400" dirty="0" smtClean="0">
                <a:solidFill>
                  <a:srgbClr val="000000"/>
                </a:solidFill>
                <a:latin typeface="Times New Roman" pitchFamily="18" charset="0"/>
                <a:ea typeface="+mj-ea"/>
                <a:cs typeface="Times New Roman" pitchFamily="18" charset="0"/>
              </a:rPr>
              <a:t>20</a:t>
            </a:r>
            <a:r>
              <a:rPr lang="en-US" sz="140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ea typeface="+mj-ea"/>
                <a:cs typeface="Times New Roman" pitchFamily="18" charset="0"/>
              </a:rPr>
              <a:t>– UAH 28,7/m2 (excluding VAT)</a:t>
            </a:r>
            <a:endParaRPr kumimoji="0" lang="en-US" sz="1400" b="0" i="0" u="none" strike="noStrike" kern="1200" cap="none" spc="0" normalizeH="0" baseline="0" noProof="0" dirty="0">
              <a:ln>
                <a:noFill/>
              </a:ln>
              <a:solidFill>
                <a:srgbClr val="000000"/>
              </a:solidFill>
              <a:effectLst/>
              <a:uLnTx/>
              <a:uFillTx/>
              <a:latin typeface="Times New Roman" pitchFamily="18" charset="0"/>
              <a:ea typeface="+mj-ea"/>
              <a:cs typeface="Times New Roman" pitchFamily="18" charset="0"/>
            </a:endParaRPr>
          </a:p>
        </p:txBody>
      </p:sp>
      <p:sp>
        <p:nvSpPr>
          <p:cNvPr id="5" name="Заголовок 1"/>
          <p:cNvSpPr txBox="1">
            <a:spLocks/>
          </p:cNvSpPr>
          <p:nvPr/>
        </p:nvSpPr>
        <p:spPr>
          <a:xfrm>
            <a:off x="455330" y="5122695"/>
            <a:ext cx="3665200" cy="1148482"/>
          </a:xfrm>
          <a:prstGeom prst="rect">
            <a:avLst/>
          </a:prstGeom>
        </p:spPr>
        <p:txBody>
          <a:bodyPr vert="horz" lIns="91440" tIns="45720" rIns="91440" bIns="45720" rtlCol="0" anchor="t">
            <a:normAutofit/>
          </a:bodyPr>
          <a:lstStyle/>
          <a:p>
            <a:pPr lvl="0" algn="just">
              <a:spcBef>
                <a:spcPct val="0"/>
              </a:spcBef>
              <a:defRPr/>
            </a:pPr>
            <a:r>
              <a:rPr lang="en-AU" sz="1400" b="1" dirty="0" smtClean="0">
                <a:solidFill>
                  <a:schemeClr val="accent5">
                    <a:lumMod val="75000"/>
                  </a:schemeClr>
                </a:solidFill>
                <a:latin typeface="Times New Roman" pitchFamily="18" charset="0"/>
                <a:ea typeface="+mj-ea"/>
                <a:cs typeface="Times New Roman" pitchFamily="18" charset="0"/>
              </a:rPr>
              <a:t>AVERAGE WAREHOUSES LEASE </a:t>
            </a:r>
            <a:r>
              <a:rPr lang="uk-UA" sz="1400" b="1" dirty="0" smtClean="0">
                <a:solidFill>
                  <a:schemeClr val="accent5">
                    <a:lumMod val="75000"/>
                  </a:schemeClr>
                </a:solidFill>
                <a:latin typeface="Times New Roman" pitchFamily="18" charset="0"/>
                <a:ea typeface="+mj-ea"/>
                <a:cs typeface="Times New Roman" pitchFamily="18" charset="0"/>
              </a:rPr>
              <a:t>– </a:t>
            </a:r>
          </a:p>
          <a:p>
            <a:pPr lvl="0">
              <a:spcBef>
                <a:spcPct val="0"/>
              </a:spcBef>
              <a:defRPr/>
            </a:pPr>
            <a:r>
              <a:rPr lang="en-US" sz="1400" dirty="0" smtClean="0">
                <a:solidFill>
                  <a:srgbClr val="000000"/>
                </a:solidFill>
                <a:latin typeface="Times New Roman" pitchFamily="18" charset="0"/>
                <a:ea typeface="+mj-ea"/>
                <a:cs typeface="Times New Roman" pitchFamily="18" charset="0"/>
              </a:rPr>
              <a:t>as of  </a:t>
            </a:r>
            <a:r>
              <a:rPr lang="en-US" sz="1400" dirty="0" smtClean="0">
                <a:solidFill>
                  <a:srgbClr val="000000"/>
                </a:solidFill>
                <a:latin typeface="Times New Roman" pitchFamily="18" charset="0"/>
                <a:cs typeface="Times New Roman" pitchFamily="18" charset="0"/>
              </a:rPr>
              <a:t>01.0</a:t>
            </a:r>
            <a:r>
              <a:rPr lang="uk-UA" sz="1400" dirty="0" smtClean="0">
                <a:solidFill>
                  <a:srgbClr val="000000"/>
                </a:solidFill>
                <a:latin typeface="Times New Roman" pitchFamily="18" charset="0"/>
                <a:cs typeface="Times New Roman" pitchFamily="18" charset="0"/>
              </a:rPr>
              <a:t>1</a:t>
            </a:r>
            <a:r>
              <a:rPr lang="en-US" sz="1400" dirty="0" smtClean="0">
                <a:solidFill>
                  <a:srgbClr val="000000"/>
                </a:solidFill>
                <a:latin typeface="Times New Roman" pitchFamily="18" charset="0"/>
                <a:cs typeface="Times New Roman" pitchFamily="18" charset="0"/>
              </a:rPr>
              <a:t>.20</a:t>
            </a:r>
            <a:r>
              <a:rPr lang="uk-UA" sz="1400" dirty="0" smtClean="0">
                <a:solidFill>
                  <a:srgbClr val="000000"/>
                </a:solidFill>
                <a:latin typeface="Times New Roman" pitchFamily="18" charset="0"/>
                <a:cs typeface="Times New Roman" pitchFamily="18" charset="0"/>
              </a:rPr>
              <a:t>20</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ea typeface="+mj-ea"/>
                <a:cs typeface="Times New Roman" pitchFamily="18" charset="0"/>
              </a:rPr>
              <a:t>is </a:t>
            </a:r>
            <a:r>
              <a:rPr lang="en-US" sz="1400" dirty="0" smtClean="0">
                <a:solidFill>
                  <a:srgbClr val="000000"/>
                </a:solidFill>
                <a:latin typeface="Times New Roman" pitchFamily="18" charset="0"/>
                <a:cs typeface="Times New Roman" pitchFamily="18" charset="0"/>
              </a:rPr>
              <a:t>UAH </a:t>
            </a:r>
            <a:r>
              <a:rPr lang="en-US" sz="1400" dirty="0" smtClean="0">
                <a:solidFill>
                  <a:srgbClr val="000000"/>
                </a:solidFill>
                <a:latin typeface="Times New Roman" pitchFamily="18" charset="0"/>
                <a:ea typeface="+mj-ea"/>
                <a:cs typeface="Times New Roman" pitchFamily="18" charset="0"/>
              </a:rPr>
              <a:t>18,9/m2 (excluding VAT)</a:t>
            </a:r>
            <a:endParaRPr kumimoji="0" lang="en-US" sz="1400" b="0" i="0" u="none" strike="noStrike" kern="1200" cap="none" spc="0" normalizeH="0" baseline="0" noProof="0" dirty="0">
              <a:ln>
                <a:noFill/>
              </a:ln>
              <a:solidFill>
                <a:srgbClr val="000000"/>
              </a:solidFill>
              <a:effectLst/>
              <a:uLnTx/>
              <a:uFillTx/>
              <a:latin typeface="+mj-lt"/>
              <a:ea typeface="+mj-ea"/>
              <a:cs typeface="+mj-cs"/>
            </a:endParaRPr>
          </a:p>
        </p:txBody>
      </p:sp>
      <p:sp>
        <p:nvSpPr>
          <p:cNvPr id="9" name="Заголовок 1"/>
          <p:cNvSpPr txBox="1">
            <a:spLocks/>
          </p:cNvSpPr>
          <p:nvPr/>
        </p:nvSpPr>
        <p:spPr>
          <a:xfrm>
            <a:off x="4077072" y="4508996"/>
            <a:ext cx="2102640" cy="1227398"/>
          </a:xfrm>
          <a:prstGeom prst="rect">
            <a:avLst/>
          </a:prstGeom>
        </p:spPr>
        <p:txBody>
          <a:bodyPr vert="horz" lIns="91440" tIns="45720" rIns="91440" bIns="45720" rtlCol="0" anchor="t">
            <a:normAutofit/>
          </a:bodyPr>
          <a:lstStyle/>
          <a:p>
            <a:pPr lvl="0" algn="just">
              <a:spcBef>
                <a:spcPct val="0"/>
              </a:spcBef>
              <a:defRPr/>
            </a:pPr>
            <a:r>
              <a:rPr lang="en-AU" sz="1400" dirty="0" smtClean="0">
                <a:solidFill>
                  <a:srgbClr val="000000"/>
                </a:solidFill>
                <a:latin typeface="Times New Roman" pitchFamily="18" charset="0"/>
                <a:cs typeface="Times New Roman" pitchFamily="18" charset="0"/>
              </a:rPr>
              <a:t>Pharmacy</a:t>
            </a:r>
            <a:r>
              <a:rPr lang="en-US" sz="1400" dirty="0" smtClean="0">
                <a:solidFill>
                  <a:srgbClr val="000000"/>
                </a:solidFill>
                <a:latin typeface="Times New Roman" pitchFamily="18" charset="0"/>
                <a:ea typeface="+mj-ea"/>
                <a:cs typeface="Times New Roman" pitchFamily="18" charset="0"/>
              </a:rPr>
              <a:t> </a:t>
            </a:r>
            <a:r>
              <a:rPr kumimoji="0" lang="uk-UA" sz="1400" i="0" u="none" strike="noStrike" kern="1200" cap="none" spc="0" normalizeH="0" noProof="0" dirty="0" smtClean="0">
                <a:ln>
                  <a:noFill/>
                </a:ln>
                <a:solidFill>
                  <a:srgbClr val="000000"/>
                </a:solidFill>
                <a:effectLst/>
                <a:uLnTx/>
                <a:uFillTx/>
                <a:latin typeface="Times New Roman" pitchFamily="18" charset="0"/>
                <a:ea typeface="+mj-ea"/>
                <a:cs typeface="Times New Roman" pitchFamily="18" charset="0"/>
              </a:rPr>
              <a:t>–</a:t>
            </a:r>
            <a:r>
              <a:rPr kumimoji="0" lang="en-US" sz="1400" i="0" u="none" strike="noStrike" kern="1200" cap="none" spc="0" normalizeH="0" noProof="0" dirty="0" smtClean="0">
                <a:ln>
                  <a:noFill/>
                </a:ln>
                <a:solidFill>
                  <a:srgbClr val="000000"/>
                </a:solidFill>
                <a:effectLst/>
                <a:uLnTx/>
                <a:uFillTx/>
                <a:latin typeface="Times New Roman" pitchFamily="18" charset="0"/>
                <a:ea typeface="+mj-ea"/>
                <a:cs typeface="Times New Roman" pitchFamily="18" charset="0"/>
              </a:rPr>
              <a:t> </a:t>
            </a:r>
            <a:r>
              <a:rPr lang="en-US" sz="1400" dirty="0" smtClean="0">
                <a:solidFill>
                  <a:srgbClr val="000000"/>
                </a:solidFill>
                <a:latin typeface="Times New Roman" pitchFamily="18" charset="0"/>
                <a:cs typeface="Times New Roman" pitchFamily="18" charset="0"/>
              </a:rPr>
              <a:t>UAH </a:t>
            </a:r>
            <a:r>
              <a:rPr kumimoji="0" lang="uk-UA" sz="1400" i="0" u="none" strike="noStrike" kern="1200" cap="none" spc="0" normalizeH="0" noProof="0" dirty="0" smtClean="0">
                <a:ln>
                  <a:noFill/>
                </a:ln>
                <a:solidFill>
                  <a:srgbClr val="000000"/>
                </a:solidFill>
                <a:effectLst/>
                <a:uLnTx/>
                <a:uFillTx/>
                <a:latin typeface="Times New Roman" pitchFamily="18" charset="0"/>
                <a:ea typeface="+mj-ea"/>
                <a:cs typeface="Times New Roman" pitchFamily="18" charset="0"/>
              </a:rPr>
              <a:t>91,4</a:t>
            </a:r>
            <a:r>
              <a:rPr lang="en-US" sz="1400" dirty="0" smtClean="0">
                <a:solidFill>
                  <a:srgbClr val="000000"/>
                </a:solidFill>
                <a:latin typeface="Times New Roman" pitchFamily="18" charset="0"/>
                <a:cs typeface="Times New Roman" pitchFamily="18" charset="0"/>
              </a:rPr>
              <a:t>/m2</a:t>
            </a:r>
            <a:endParaRPr kumimoji="0" lang="uk-UA" sz="1400" i="0" u="none" strike="noStrike" kern="1200" cap="none" spc="0" normalizeH="0" baseline="30000" noProof="0" dirty="0" smtClean="0">
              <a:ln>
                <a:noFill/>
              </a:ln>
              <a:solidFill>
                <a:srgbClr val="000000"/>
              </a:solidFill>
              <a:effectLst/>
              <a:uLnTx/>
              <a:uFillTx/>
              <a:latin typeface="Times New Roman" pitchFamily="18" charset="0"/>
              <a:ea typeface="+mj-ea"/>
              <a:cs typeface="Times New Roman" pitchFamily="18" charset="0"/>
            </a:endParaRPr>
          </a:p>
          <a:p>
            <a:pPr algn="just">
              <a:spcBef>
                <a:spcPct val="0"/>
              </a:spcBef>
              <a:defRPr/>
            </a:pPr>
            <a:r>
              <a:rPr lang="en-US" sz="1400" baseline="0" dirty="0" smtClean="0">
                <a:solidFill>
                  <a:srgbClr val="000000"/>
                </a:solidFill>
                <a:latin typeface="Times New Roman" pitchFamily="18" charset="0"/>
                <a:ea typeface="+mj-ea"/>
                <a:cs typeface="Times New Roman" pitchFamily="18" charset="0"/>
              </a:rPr>
              <a:t>Shop </a:t>
            </a:r>
            <a:r>
              <a:rPr lang="uk-UA" sz="1400" baseline="0" dirty="0" smtClean="0">
                <a:solidFill>
                  <a:srgbClr val="000000"/>
                </a:solidFill>
                <a:latin typeface="Times New Roman" pitchFamily="18" charset="0"/>
                <a:ea typeface="+mj-ea"/>
                <a:cs typeface="Times New Roman" pitchFamily="18" charset="0"/>
              </a:rPr>
              <a:t>–</a:t>
            </a:r>
            <a:r>
              <a:rPr lang="en-US" sz="1400" baseline="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cs typeface="Times New Roman" pitchFamily="18" charset="0"/>
              </a:rPr>
              <a:t>UAH </a:t>
            </a:r>
            <a:r>
              <a:rPr lang="uk-UA" sz="1400" baseline="0" dirty="0" smtClean="0">
                <a:solidFill>
                  <a:srgbClr val="000000"/>
                </a:solidFill>
                <a:latin typeface="Times New Roman" pitchFamily="18" charset="0"/>
                <a:ea typeface="+mj-ea"/>
                <a:cs typeface="Times New Roman" pitchFamily="18" charset="0"/>
              </a:rPr>
              <a:t>84</a:t>
            </a:r>
            <a:r>
              <a:rPr lang="en-US" sz="1400" dirty="0" smtClean="0">
                <a:solidFill>
                  <a:srgbClr val="000000"/>
                </a:solidFill>
                <a:latin typeface="Times New Roman" pitchFamily="18" charset="0"/>
                <a:cs typeface="Times New Roman" pitchFamily="18" charset="0"/>
              </a:rPr>
              <a:t>/m2</a:t>
            </a:r>
            <a:endParaRPr lang="uk-UA" sz="1400" baseline="30000" dirty="0">
              <a:solidFill>
                <a:srgbClr val="000000"/>
              </a:solidFill>
              <a:latin typeface="Times New Roman" pitchFamily="18" charset="0"/>
              <a:cs typeface="Times New Roman" pitchFamily="18" charset="0"/>
            </a:endParaRPr>
          </a:p>
          <a:p>
            <a:pPr lvl="0" algn="just">
              <a:spcBef>
                <a:spcPct val="0"/>
              </a:spcBef>
              <a:defRPr/>
            </a:pPr>
            <a:r>
              <a:rPr lang="en-AU" sz="1400" dirty="0" smtClean="0">
                <a:solidFill>
                  <a:srgbClr val="000000"/>
                </a:solidFill>
                <a:latin typeface="Times New Roman" pitchFamily="18" charset="0"/>
                <a:ea typeface="+mj-ea"/>
                <a:cs typeface="Times New Roman" pitchFamily="18" charset="0"/>
              </a:rPr>
              <a:t>Restaurant </a:t>
            </a:r>
            <a:r>
              <a:rPr lang="uk-UA" sz="1400" baseline="0" dirty="0" smtClean="0">
                <a:solidFill>
                  <a:srgbClr val="000000"/>
                </a:solidFill>
                <a:latin typeface="Times New Roman" pitchFamily="18" charset="0"/>
                <a:ea typeface="+mj-ea"/>
                <a:cs typeface="Times New Roman" pitchFamily="18" charset="0"/>
              </a:rPr>
              <a:t>– </a:t>
            </a:r>
            <a:r>
              <a:rPr lang="en-US" sz="1400" dirty="0" smtClean="0">
                <a:solidFill>
                  <a:srgbClr val="000000"/>
                </a:solidFill>
                <a:latin typeface="Times New Roman" pitchFamily="18" charset="0"/>
                <a:cs typeface="Times New Roman" pitchFamily="18" charset="0"/>
              </a:rPr>
              <a:t>UAH </a:t>
            </a:r>
            <a:r>
              <a:rPr lang="uk-UA" sz="1400" baseline="0" dirty="0" smtClean="0">
                <a:solidFill>
                  <a:srgbClr val="000000"/>
                </a:solidFill>
                <a:latin typeface="Times New Roman" pitchFamily="18" charset="0"/>
                <a:ea typeface="+mj-ea"/>
                <a:cs typeface="Times New Roman" pitchFamily="18" charset="0"/>
              </a:rPr>
              <a:t>58</a:t>
            </a:r>
            <a:r>
              <a:rPr lang="en-US" sz="1400" baseline="0" dirty="0" smtClean="0">
                <a:solidFill>
                  <a:srgbClr val="000000"/>
                </a:solidFill>
                <a:latin typeface="Times New Roman" pitchFamily="18" charset="0"/>
                <a:ea typeface="+mj-ea"/>
                <a:cs typeface="Times New Roman" pitchFamily="18" charset="0"/>
              </a:rPr>
              <a:t>/</a:t>
            </a:r>
            <a:r>
              <a:rPr lang="en-US" sz="1400" dirty="0" smtClean="0">
                <a:solidFill>
                  <a:srgbClr val="000000"/>
                </a:solidFill>
                <a:latin typeface="Times New Roman" pitchFamily="18" charset="0"/>
                <a:cs typeface="Times New Roman" pitchFamily="18" charset="0"/>
              </a:rPr>
              <a:t>m2</a:t>
            </a:r>
            <a:endParaRPr lang="uk-UA" sz="1400" baseline="30000" dirty="0" smtClean="0">
              <a:solidFill>
                <a:srgbClr val="000000"/>
              </a:solidFill>
              <a:latin typeface="Times New Roman" pitchFamily="18" charset="0"/>
              <a:ea typeface="+mj-ea"/>
              <a:cs typeface="Times New Roman" pitchFamily="18" charset="0"/>
            </a:endParaRPr>
          </a:p>
          <a:p>
            <a:pPr lvl="0" algn="just">
              <a:spcBef>
                <a:spcPct val="0"/>
              </a:spcBef>
              <a:defRPr/>
            </a:pPr>
            <a:r>
              <a:rPr lang="en-AU" sz="1400" dirty="0" smtClean="0">
                <a:solidFill>
                  <a:srgbClr val="000000"/>
                </a:solidFill>
                <a:latin typeface="Times New Roman" pitchFamily="18" charset="0"/>
                <a:cs typeface="Times New Roman" pitchFamily="18" charset="0"/>
              </a:rPr>
              <a:t>Warehouse</a:t>
            </a:r>
            <a:r>
              <a:rPr lang="en-US" sz="1400" dirty="0" smtClean="0">
                <a:solidFill>
                  <a:srgbClr val="000000"/>
                </a:solidFill>
                <a:latin typeface="Times New Roman" pitchFamily="18" charset="0"/>
                <a:ea typeface="+mj-ea"/>
                <a:cs typeface="Times New Roman" pitchFamily="18" charset="0"/>
              </a:rPr>
              <a:t>–</a:t>
            </a:r>
            <a:r>
              <a:rPr lang="en-US" sz="1400" dirty="0" smtClean="0">
                <a:solidFill>
                  <a:srgbClr val="000000"/>
                </a:solidFill>
                <a:latin typeface="Times New Roman" pitchFamily="18" charset="0"/>
                <a:cs typeface="Times New Roman" pitchFamily="18" charset="0"/>
              </a:rPr>
              <a:t>UAH </a:t>
            </a:r>
            <a:r>
              <a:rPr kumimoji="0" lang="en-US" sz="1400" i="0" u="none" strike="noStrike" kern="1200" cap="none" spc="0" normalizeH="0" baseline="0" noProof="0" dirty="0" smtClean="0">
                <a:ln>
                  <a:noFill/>
                </a:ln>
                <a:solidFill>
                  <a:srgbClr val="000000"/>
                </a:solidFill>
                <a:effectLst/>
                <a:uLnTx/>
                <a:uFillTx/>
                <a:latin typeface="Times New Roman" pitchFamily="18" charset="0"/>
                <a:ea typeface="+mj-ea"/>
                <a:cs typeface="Times New Roman" pitchFamily="18" charset="0"/>
              </a:rPr>
              <a:t>1</a:t>
            </a:r>
            <a:r>
              <a:rPr kumimoji="0" lang="uk-UA" sz="1400" i="0" u="none" strike="noStrike" kern="1200" cap="none" spc="0" normalizeH="0" baseline="0" noProof="0" dirty="0" smtClean="0">
                <a:ln>
                  <a:noFill/>
                </a:ln>
                <a:solidFill>
                  <a:srgbClr val="000000"/>
                </a:solidFill>
                <a:effectLst/>
                <a:uLnTx/>
                <a:uFillTx/>
                <a:latin typeface="Times New Roman" pitchFamily="18" charset="0"/>
                <a:ea typeface="+mj-ea"/>
                <a:cs typeface="Times New Roman" pitchFamily="18" charset="0"/>
              </a:rPr>
              <a:t>8,9</a:t>
            </a:r>
            <a:r>
              <a:rPr lang="en-US" sz="1400" dirty="0" smtClean="0">
                <a:solidFill>
                  <a:srgbClr val="000000"/>
                </a:solidFill>
                <a:latin typeface="Times New Roman" pitchFamily="18" charset="0"/>
                <a:cs typeface="Times New Roman" pitchFamily="18" charset="0"/>
              </a:rPr>
              <a:t>/m2</a:t>
            </a:r>
            <a:endParaRPr kumimoji="0" lang="en-US" sz="1400" i="0" u="none" strike="noStrike" kern="1200" cap="none" spc="0" normalizeH="0" baseline="30000" noProof="0" dirty="0">
              <a:ln>
                <a:noFill/>
              </a:ln>
              <a:solidFill>
                <a:srgbClr val="000000"/>
              </a:solidFill>
              <a:effectLst/>
              <a:uLnTx/>
              <a:uFillTx/>
              <a:latin typeface="Times New Roman" pitchFamily="18" charset="0"/>
              <a:ea typeface="+mj-ea"/>
              <a:cs typeface="Times New Roman" pitchFamily="18" charset="0"/>
            </a:endParaRPr>
          </a:p>
        </p:txBody>
      </p:sp>
      <p:sp>
        <p:nvSpPr>
          <p:cNvPr id="14" name="Заголовок 1"/>
          <p:cNvSpPr txBox="1">
            <a:spLocks/>
          </p:cNvSpPr>
          <p:nvPr/>
        </p:nvSpPr>
        <p:spPr>
          <a:xfrm>
            <a:off x="476662" y="4514912"/>
            <a:ext cx="3152806" cy="495672"/>
          </a:xfrm>
          <a:prstGeom prst="rect">
            <a:avLst/>
          </a:prstGeom>
        </p:spPr>
        <p:txBody>
          <a:bodyPr vert="horz" lIns="91440" tIns="45720" rIns="91440" bIns="45720" rtlCol="0" anchor="t">
            <a:normAutofit lnSpcReduction="10000"/>
          </a:bodyPr>
          <a:lstStyle/>
          <a:p>
            <a:pPr lvl="0" algn="just">
              <a:spcBef>
                <a:spcPct val="0"/>
              </a:spcBef>
              <a:defRPr/>
            </a:pPr>
            <a:r>
              <a:rPr lang="en-US" sz="1400" dirty="0" smtClean="0">
                <a:solidFill>
                  <a:srgbClr val="000000"/>
                </a:solidFill>
                <a:latin typeface="Times New Roman" pitchFamily="18" charset="0"/>
                <a:cs typeface="Times New Roman" pitchFamily="18" charset="0"/>
              </a:rPr>
              <a:t>Rental costs depending on the type of objects:</a:t>
            </a:r>
            <a:endParaRPr lang="uk-UA" sz="1400" dirty="0">
              <a:solidFill>
                <a:srgbClr val="000000"/>
              </a:solidFill>
              <a:latin typeface="Times New Roman" pitchFamily="18" charset="0"/>
              <a:cs typeface="Times New Roman" pitchFamily="18" charset="0"/>
            </a:endParaRPr>
          </a:p>
        </p:txBody>
      </p:sp>
      <p:pic>
        <p:nvPicPr>
          <p:cNvPr id="4098" name="Picture 2" descr="D:\ПРОФіЛЬ міста 2015\2017\smart-plan-32.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629468" y="539552"/>
            <a:ext cx="2523480" cy="2580832"/>
          </a:xfrm>
          <a:prstGeom prst="rect">
            <a:avLst/>
          </a:prstGeom>
          <a:noFill/>
          <a:extLst>
            <a:ext uri="{909E8E84-426E-40DD-AFC4-6F175D3DCCD1}">
              <a14:hiddenFill xmlns="" xmlns:a14="http://schemas.microsoft.com/office/drawing/2010/main">
                <a:solidFill>
                  <a:srgbClr val="FFFFFF"/>
                </a:solidFill>
              </a14:hiddenFill>
            </a:ext>
          </a:extLst>
        </p:spPr>
      </p:pic>
      <p:pic>
        <p:nvPicPr>
          <p:cNvPr id="4099" name="Picture 3" descr="D:\ПРОФіЛЬ міста 2015\2017\office_on_credit_4.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80136" y="2340630"/>
            <a:ext cx="3034674" cy="2023116"/>
          </a:xfrm>
          <a:prstGeom prst="rect">
            <a:avLst/>
          </a:prstGeom>
          <a:noFill/>
          <a:extLst>
            <a:ext uri="{909E8E84-426E-40DD-AFC4-6F175D3DCCD1}">
              <a14:hiddenFill xmlns="" xmlns:a14="http://schemas.microsoft.com/office/drawing/2010/main">
                <a:solidFill>
                  <a:srgbClr val="FFFFFF"/>
                </a:solidFill>
              </a14:hiddenFill>
            </a:ext>
          </a:extLst>
        </p:spPr>
      </p:pic>
      <p:pic>
        <p:nvPicPr>
          <p:cNvPr id="4100" name="Picture 4" descr="D:\ПРОФіЛЬ міста 2015\2017\ohr-ofis-sklad.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36712" y="5868144"/>
            <a:ext cx="5826968" cy="304297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04897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6" name="Заголовок 1"/>
          <p:cNvSpPr txBox="1">
            <a:spLocks/>
          </p:cNvSpPr>
          <p:nvPr/>
        </p:nvSpPr>
        <p:spPr>
          <a:xfrm>
            <a:off x="597872" y="755576"/>
            <a:ext cx="5662256" cy="1656184"/>
          </a:xfrm>
          <a:prstGeom prst="rect">
            <a:avLst/>
          </a:prstGeom>
        </p:spPr>
        <p:txBody>
          <a:bodyPr vert="horz" lIns="91440" tIns="45720" rIns="91440" bIns="45720" rtlCol="0" anchor="t">
            <a:noAutofit/>
          </a:bodyPr>
          <a:lstStyle/>
          <a:p>
            <a:pPr algn="just" defTabSz="449263"/>
            <a:r>
              <a:rPr lang="uk-UA" sz="1400" b="1" dirty="0" smtClean="0">
                <a:solidFill>
                  <a:schemeClr val="bg1">
                    <a:lumMod val="50000"/>
                  </a:schemeClr>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In </a:t>
            </a:r>
            <a:r>
              <a:rPr lang="en-US" sz="1400" dirty="0" smtClean="0">
                <a:solidFill>
                  <a:srgbClr val="000000"/>
                </a:solidFill>
                <a:latin typeface="Times New Roman" pitchFamily="18" charset="0"/>
                <a:cs typeface="Times New Roman" pitchFamily="18" charset="0"/>
              </a:rPr>
              <a:t>201</a:t>
            </a:r>
            <a:r>
              <a:rPr lang="uk-UA" sz="1400" dirty="0" smtClean="0">
                <a:solidFill>
                  <a:srgbClr val="000000"/>
                </a:solidFill>
                <a:latin typeface="Times New Roman" pitchFamily="18" charset="0"/>
                <a:cs typeface="Times New Roman" pitchFamily="18" charset="0"/>
              </a:rPr>
              <a:t>9</a:t>
            </a:r>
            <a:r>
              <a:rPr lang="en-US" sz="1400" dirty="0" smtClean="0">
                <a:solidFill>
                  <a:srgbClr val="000000"/>
                </a:solidFill>
                <a:latin typeface="Times New Roman" pitchFamily="18" charset="0"/>
                <a:cs typeface="Times New Roman" pitchFamily="18" charset="0"/>
              </a:rPr>
              <a:t> </a:t>
            </a:r>
            <a:r>
              <a:rPr lang="en-US" sz="1400" b="1" dirty="0" smtClean="0">
                <a:solidFill>
                  <a:schemeClr val="accent5">
                    <a:lumMod val="75000"/>
                  </a:schemeClr>
                </a:solidFill>
                <a:latin typeface="Times New Roman" pitchFamily="18" charset="0"/>
                <a:cs typeface="Times New Roman" pitchFamily="18" charset="0"/>
              </a:rPr>
              <a:t>CHERNIVTSI</a:t>
            </a:r>
            <a:r>
              <a:rPr lang="en-US" sz="1400" dirty="0" smtClean="0">
                <a:solidFill>
                  <a:srgbClr val="000000"/>
                </a:solidFill>
                <a:latin typeface="Times New Roman" pitchFamily="18" charset="0"/>
                <a:cs typeface="Times New Roman" pitchFamily="18" charset="0"/>
              </a:rPr>
              <a:t> </a:t>
            </a:r>
            <a:r>
              <a:rPr lang="en-US" sz="1400" b="1" dirty="0" smtClean="0">
                <a:solidFill>
                  <a:schemeClr val="accent5">
                    <a:lumMod val="75000"/>
                  </a:schemeClr>
                </a:solidFill>
                <a:latin typeface="Times New Roman" pitchFamily="18" charset="0"/>
                <a:cs typeface="Times New Roman" pitchFamily="18" charset="0"/>
              </a:rPr>
              <a:t>INDUSTRIAL COMPLEX </a:t>
            </a:r>
            <a:r>
              <a:rPr lang="en-US" sz="1400" dirty="0" smtClean="0">
                <a:solidFill>
                  <a:srgbClr val="000000"/>
                </a:solidFill>
                <a:latin typeface="Times New Roman" pitchFamily="18" charset="0"/>
                <a:cs typeface="Times New Roman" pitchFamily="18" charset="0"/>
              </a:rPr>
              <a:t>was represented by 165 enterprises, which, according to the main types of industrial activity, are divided into 11 branches. </a:t>
            </a:r>
            <a:endParaRPr lang="ru-RU" sz="1400" dirty="0" smtClean="0">
              <a:solidFill>
                <a:srgbClr val="000000"/>
              </a:solidFill>
              <a:latin typeface="Times New Roman" pitchFamily="18" charset="0"/>
              <a:cs typeface="Times New Roman" pitchFamily="18" charset="0"/>
            </a:endParaRPr>
          </a:p>
          <a:p>
            <a:pPr algn="just" defTabSz="449263"/>
            <a:r>
              <a:rPr lang="uk-UA"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 According to statistical data, as </a:t>
            </a:r>
            <a:r>
              <a:rPr lang="en-US" sz="1400" dirty="0" smtClean="0">
                <a:solidFill>
                  <a:srgbClr val="000000"/>
                </a:solidFill>
                <a:latin typeface="Times New Roman" pitchFamily="18" charset="0"/>
                <a:cs typeface="Times New Roman" pitchFamily="18" charset="0"/>
              </a:rPr>
              <a:t>01.01.20</a:t>
            </a:r>
            <a:r>
              <a:rPr lang="uk-UA" sz="1400" dirty="0" smtClean="0">
                <a:solidFill>
                  <a:srgbClr val="000000"/>
                </a:solidFill>
                <a:latin typeface="Times New Roman" pitchFamily="18" charset="0"/>
                <a:cs typeface="Times New Roman" pitchFamily="18" charset="0"/>
              </a:rPr>
              <a:t>20</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industrial enterprises of the city sold commodity products (in current prices) for the amount of UAH </a:t>
            </a:r>
            <a:r>
              <a:rPr lang="uk-UA" sz="1400" dirty="0" smtClean="0">
                <a:solidFill>
                  <a:srgbClr val="000000"/>
                </a:solidFill>
                <a:latin typeface="Times New Roman" pitchFamily="18" charset="0"/>
                <a:cs typeface="Times New Roman" pitchFamily="18" charset="0"/>
              </a:rPr>
              <a:t>7926,5</a:t>
            </a:r>
            <a:r>
              <a:rPr lang="en-US" sz="1400" dirty="0" smtClean="0">
                <a:solidFill>
                  <a:srgbClr val="000000"/>
                </a:solidFill>
                <a:latin typeface="Times New Roman" pitchFamily="18" charset="0"/>
                <a:cs typeface="Times New Roman" pitchFamily="18" charset="0"/>
              </a:rPr>
              <a:t> </a:t>
            </a:r>
            <a:r>
              <a:rPr lang="en-US" sz="1400" dirty="0" smtClean="0">
                <a:solidFill>
                  <a:srgbClr val="000000"/>
                </a:solidFill>
                <a:latin typeface="Times New Roman" pitchFamily="18" charset="0"/>
                <a:cs typeface="Times New Roman" pitchFamily="18" charset="0"/>
              </a:rPr>
              <a:t>million .</a:t>
            </a:r>
            <a:endParaRPr lang="uk-UA" sz="1400" dirty="0" smtClean="0">
              <a:solidFill>
                <a:srgbClr val="000000"/>
              </a:solidFill>
              <a:latin typeface="Times New Roman" pitchFamily="18" charset="0"/>
              <a:cs typeface="Times New Roman" pitchFamily="18" charset="0"/>
            </a:endParaRPr>
          </a:p>
          <a:p>
            <a:pPr algn="just" defTabSz="449263"/>
            <a:endParaRPr lang="uk-UA" sz="1400" dirty="0">
              <a:solidFill>
                <a:schemeClr val="bg1">
                  <a:lumMod val="50000"/>
                </a:schemeClr>
              </a:solidFill>
              <a:latin typeface="Times New Roman" pitchFamily="18" charset="0"/>
              <a:cs typeface="Times New Roman" pitchFamily="18" charset="0"/>
            </a:endParaRPr>
          </a:p>
          <a:p>
            <a:pPr algn="just" defTabSz="449263"/>
            <a:endParaRPr lang="uk-UA" sz="1400" dirty="0" smtClean="0">
              <a:solidFill>
                <a:schemeClr val="bg1">
                  <a:lumMod val="50000"/>
                </a:schemeClr>
              </a:solidFill>
              <a:latin typeface="Times New Roman" pitchFamily="18" charset="0"/>
              <a:cs typeface="Times New Roman" pitchFamily="18" charset="0"/>
            </a:endParaRPr>
          </a:p>
          <a:p>
            <a:pPr algn="just" defTabSz="449263"/>
            <a:endParaRPr lang="uk-UA" sz="1400" dirty="0">
              <a:solidFill>
                <a:schemeClr val="bg1">
                  <a:lumMod val="50000"/>
                </a:schemeClr>
              </a:solidFill>
              <a:latin typeface="Times New Roman" pitchFamily="18" charset="0"/>
              <a:cs typeface="Times New Roman" pitchFamily="18" charset="0"/>
            </a:endParaRPr>
          </a:p>
          <a:p>
            <a:pPr algn="just" defTabSz="449263"/>
            <a:endParaRPr lang="uk-UA" sz="1400" dirty="0" smtClean="0">
              <a:solidFill>
                <a:schemeClr val="bg1">
                  <a:lumMod val="50000"/>
                </a:schemeClr>
              </a:solidFill>
              <a:latin typeface="Times New Roman" pitchFamily="18" charset="0"/>
              <a:cs typeface="Times New Roman" pitchFamily="18" charset="0"/>
            </a:endParaRPr>
          </a:p>
          <a:p>
            <a:pPr algn="just" defTabSz="449263"/>
            <a:endParaRPr lang="ru-RU" sz="1300" dirty="0" smtClean="0">
              <a:solidFill>
                <a:schemeClr val="bg1">
                  <a:lumMod val="50000"/>
                </a:schemeClr>
              </a:solidFill>
              <a:latin typeface="Times New Roman" pitchFamily="18" charset="0"/>
              <a:cs typeface="Times New Roman" pitchFamily="18" charset="0"/>
            </a:endParaRPr>
          </a:p>
          <a:p>
            <a:pPr marL="0" marR="0" lvl="0" indent="0" algn="just" defTabSz="914400" rtl="0" eaLnBrk="1" fontAlgn="auto" latinLnBrk="0" hangingPunct="1">
              <a:lnSpc>
                <a:spcPct val="100000"/>
              </a:lnSpc>
              <a:spcBef>
                <a:spcPct val="0"/>
              </a:spcBef>
              <a:spcAft>
                <a:spcPts val="0"/>
              </a:spcAft>
              <a:buClrTx/>
              <a:buSzTx/>
              <a:buFontTx/>
              <a:buNone/>
              <a:tabLst/>
              <a:defRPr/>
            </a:pPr>
            <a:r>
              <a:rPr kumimoji="0" lang="uk-UA" sz="1300" b="1" i="0" u="none" strike="noStrike" kern="1200" cap="none" spc="0" normalizeH="0" baseline="0" noProof="0" dirty="0" smtClean="0">
                <a:ln>
                  <a:noFill/>
                </a:ln>
                <a:solidFill>
                  <a:schemeClr val="bg1">
                    <a:lumMod val="50000"/>
                  </a:schemeClr>
                </a:solidFill>
                <a:effectLst/>
                <a:uLnTx/>
                <a:uFillTx/>
                <a:latin typeface="Times New Roman" pitchFamily="18" charset="0"/>
                <a:ea typeface="+mj-ea"/>
                <a:cs typeface="Times New Roman" pitchFamily="18" charset="0"/>
              </a:rPr>
              <a:t/>
            </a:r>
            <a:br>
              <a:rPr kumimoji="0" lang="uk-UA" sz="1300" b="1" i="0" u="none" strike="noStrike" kern="1200" cap="none" spc="0" normalizeH="0" baseline="0" noProof="0" dirty="0" smtClean="0">
                <a:ln>
                  <a:noFill/>
                </a:ln>
                <a:solidFill>
                  <a:schemeClr val="bg1">
                    <a:lumMod val="50000"/>
                  </a:schemeClr>
                </a:solidFill>
                <a:effectLst/>
                <a:uLnTx/>
                <a:uFillTx/>
                <a:latin typeface="Times New Roman" pitchFamily="18" charset="0"/>
                <a:ea typeface="+mj-ea"/>
                <a:cs typeface="Times New Roman" pitchFamily="18" charset="0"/>
              </a:rPr>
            </a:br>
            <a:endParaRPr kumimoji="0" lang="en-US" sz="1300" b="0" i="0" u="none" strike="noStrike" kern="1200" cap="none" spc="0" normalizeH="0" baseline="0" noProof="0" dirty="0">
              <a:ln>
                <a:noFill/>
              </a:ln>
              <a:solidFill>
                <a:schemeClr val="bg1">
                  <a:lumMod val="50000"/>
                </a:schemeClr>
              </a:solidFill>
              <a:effectLst/>
              <a:uLnTx/>
              <a:uFillTx/>
              <a:latin typeface="Times New Roman" pitchFamily="18" charset="0"/>
              <a:ea typeface="+mj-ea"/>
              <a:cs typeface="Times New Roman" pitchFamily="18" charset="0"/>
            </a:endParaRPr>
          </a:p>
        </p:txBody>
      </p:sp>
      <p:sp>
        <p:nvSpPr>
          <p:cNvPr id="7" name="Заголовок 1"/>
          <p:cNvSpPr txBox="1">
            <a:spLocks/>
          </p:cNvSpPr>
          <p:nvPr/>
        </p:nvSpPr>
        <p:spPr>
          <a:xfrm>
            <a:off x="397570" y="2411760"/>
            <a:ext cx="6143668" cy="571504"/>
          </a:xfrm>
          <a:prstGeom prst="rect">
            <a:avLst/>
          </a:prstGeom>
        </p:spPr>
        <p:txBody>
          <a:bodyPr vert="horz" lIns="91440" tIns="45720" rIns="91440" bIns="45720" rtlCol="0" anchor="t">
            <a:noAutofit/>
          </a:bodyPr>
          <a:lstStyle/>
          <a:p>
            <a:pPr algn="ctr" defTabSz="449263"/>
            <a:r>
              <a:rPr lang="en-US" sz="1300" b="1" dirty="0" smtClean="0">
                <a:solidFill>
                  <a:schemeClr val="accent5">
                    <a:lumMod val="75000"/>
                  </a:schemeClr>
                </a:solidFill>
                <a:latin typeface="Times New Roman" pitchFamily="18" charset="0"/>
                <a:cs typeface="Times New Roman" pitchFamily="18" charset="0"/>
              </a:rPr>
              <a:t>CHERNIVTSI MAJOR BUDGET VEVENUE GENERATING ENTERPRISES AND TOO BIG TO FALL INDUSTRIAL CHERNIVTSI ENTERPRISES</a:t>
            </a:r>
            <a:endParaRPr lang="ru-RU" sz="1300" b="1" dirty="0" smtClean="0">
              <a:solidFill>
                <a:schemeClr val="accent5">
                  <a:lumMod val="75000"/>
                </a:schemeClr>
              </a:solidFill>
              <a:latin typeface="Times New Roman" pitchFamily="18" charset="0"/>
              <a:cs typeface="Times New Roman" pitchFamily="18" charset="0"/>
            </a:endParaRPr>
          </a:p>
          <a:p>
            <a:pPr marL="0" marR="0" lvl="0" indent="0" algn="just" defTabSz="914400" rtl="0" eaLnBrk="1" fontAlgn="auto" latinLnBrk="0" hangingPunct="1">
              <a:lnSpc>
                <a:spcPct val="100000"/>
              </a:lnSpc>
              <a:spcBef>
                <a:spcPct val="0"/>
              </a:spcBef>
              <a:spcAft>
                <a:spcPts val="0"/>
              </a:spcAft>
              <a:buClrTx/>
              <a:buSzTx/>
              <a:buFontTx/>
              <a:buNone/>
              <a:tabLst/>
              <a:defRPr/>
            </a:pPr>
            <a:r>
              <a:rPr kumimoji="0" lang="uk-UA" sz="1300" b="1" i="0" u="none" strike="noStrike" kern="1200" cap="none" spc="0" normalizeH="0" baseline="0" noProof="0" dirty="0" smtClean="0">
                <a:ln>
                  <a:noFill/>
                </a:ln>
                <a:solidFill>
                  <a:schemeClr val="accent5">
                    <a:lumMod val="75000"/>
                  </a:schemeClr>
                </a:solidFill>
                <a:effectLst/>
                <a:uLnTx/>
                <a:uFillTx/>
                <a:latin typeface="Times New Roman" pitchFamily="18" charset="0"/>
                <a:ea typeface="+mj-ea"/>
                <a:cs typeface="Times New Roman" pitchFamily="18" charset="0"/>
              </a:rPr>
              <a:t/>
            </a:r>
            <a:br>
              <a:rPr kumimoji="0" lang="uk-UA" sz="1300" b="1" i="0" u="none" strike="noStrike" kern="1200" cap="none" spc="0" normalizeH="0" baseline="0" noProof="0" dirty="0" smtClean="0">
                <a:ln>
                  <a:noFill/>
                </a:ln>
                <a:solidFill>
                  <a:schemeClr val="accent5">
                    <a:lumMod val="75000"/>
                  </a:schemeClr>
                </a:solidFill>
                <a:effectLst/>
                <a:uLnTx/>
                <a:uFillTx/>
                <a:latin typeface="Times New Roman" pitchFamily="18" charset="0"/>
                <a:ea typeface="+mj-ea"/>
                <a:cs typeface="Times New Roman" pitchFamily="18" charset="0"/>
              </a:rPr>
            </a:br>
            <a:endParaRPr kumimoji="0" lang="en-US" sz="1300" b="0" i="0" u="none" strike="noStrike" kern="1200" cap="none" spc="0" normalizeH="0" baseline="0" noProof="0" dirty="0">
              <a:ln>
                <a:noFill/>
              </a:ln>
              <a:solidFill>
                <a:schemeClr val="accent5">
                  <a:lumMod val="75000"/>
                </a:schemeClr>
              </a:solidFill>
              <a:effectLst/>
              <a:uLnTx/>
              <a:uFillTx/>
              <a:latin typeface="Times New Roman" pitchFamily="18" charset="0"/>
              <a:ea typeface="+mj-ea"/>
              <a:cs typeface="Times New Roman" pitchFamily="18" charset="0"/>
            </a:endParaRPr>
          </a:p>
        </p:txBody>
      </p:sp>
      <p:graphicFrame>
        <p:nvGraphicFramePr>
          <p:cNvPr id="8" name="Содержимое 7"/>
          <p:cNvGraphicFramePr>
            <a:graphicFrameLocks/>
          </p:cNvGraphicFramePr>
          <p:nvPr>
            <p:extLst>
              <p:ext uri="{D42A27DB-BD31-4B8C-83A1-F6EECF244321}">
                <p14:modId xmlns="" xmlns:p14="http://schemas.microsoft.com/office/powerpoint/2010/main" val="2868391885"/>
              </p:ext>
            </p:extLst>
          </p:nvPr>
        </p:nvGraphicFramePr>
        <p:xfrm>
          <a:off x="497022" y="2983264"/>
          <a:ext cx="6072231" cy="5462076"/>
        </p:xfrm>
        <a:graphic>
          <a:graphicData uri="http://schemas.openxmlformats.org/drawingml/2006/table">
            <a:tbl>
              <a:tblPr firstRow="1" bandRow="1">
                <a:tableStyleId>{5C22544A-7EE6-4342-B048-85BDC9FD1C3A}</a:tableStyleId>
              </a:tblPr>
              <a:tblGrid>
                <a:gridCol w="1928826"/>
                <a:gridCol w="1928826"/>
                <a:gridCol w="2214579"/>
              </a:tblGrid>
              <a:tr h="396424">
                <a:tc>
                  <a:txBody>
                    <a:bodyPr/>
                    <a:lstStyle/>
                    <a:p>
                      <a:pPr marL="0" indent="0" algn="ctr"/>
                      <a:r>
                        <a:rPr lang="en-US" sz="1200" dirty="0" smtClean="0">
                          <a:latin typeface="Times New Roman" pitchFamily="18" charset="0"/>
                          <a:cs typeface="Times New Roman" pitchFamily="18" charset="0"/>
                        </a:rPr>
                        <a:t>Name</a:t>
                      </a:r>
                      <a:endParaRPr lang="ru-RU" sz="1200" dirty="0">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solidFill>
                      <a:schemeClr val="accent5">
                        <a:lumMod val="75000"/>
                      </a:schemeClr>
                    </a:solidFill>
                  </a:tcPr>
                </a:tc>
                <a:tc>
                  <a:txBody>
                    <a:bodyPr/>
                    <a:lstStyle/>
                    <a:p>
                      <a:pPr algn="ctr"/>
                      <a:r>
                        <a:rPr lang="en-US" sz="1200" dirty="0" smtClean="0">
                          <a:latin typeface="Times New Roman" pitchFamily="18" charset="0"/>
                          <a:cs typeface="Times New Roman" pitchFamily="18" charset="0"/>
                        </a:rPr>
                        <a:t>Location</a:t>
                      </a:r>
                      <a:endParaRPr lang="ru-RU" sz="1200" dirty="0">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B w="38100" cap="flat" cmpd="sng" algn="ctr">
                      <a:solidFill>
                        <a:schemeClr val="tx1"/>
                      </a:solidFill>
                      <a:prstDash val="solid"/>
                      <a:round/>
                      <a:headEnd type="none" w="med" len="med"/>
                      <a:tailEnd type="none" w="med" len="med"/>
                    </a:lnB>
                    <a:solidFill>
                      <a:schemeClr val="accent5">
                        <a:lumMod val="75000"/>
                      </a:schemeClr>
                    </a:solidFill>
                  </a:tcPr>
                </a:tc>
                <a:tc>
                  <a:txBody>
                    <a:bodyPr/>
                    <a:lstStyle/>
                    <a:p>
                      <a:pPr algn="ctr"/>
                      <a:r>
                        <a:rPr lang="en-AU" sz="1200" dirty="0" smtClean="0">
                          <a:latin typeface="Times New Roman" pitchFamily="18" charset="0"/>
                          <a:cs typeface="Times New Roman" pitchFamily="18" charset="0"/>
                        </a:rPr>
                        <a:t>Activity</a:t>
                      </a:r>
                      <a:endParaRPr lang="uk-UA" sz="1200" dirty="0" smtClean="0">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solidFill>
                      <a:schemeClr val="accent5">
                        <a:lumMod val="75000"/>
                      </a:schemeClr>
                    </a:solidFill>
                  </a:tcPr>
                </a:tc>
              </a:tr>
              <a:tr h="456159">
                <a:tc>
                  <a:txBody>
                    <a:bodyPr/>
                    <a:lstStyle/>
                    <a:p>
                      <a:pPr algn="ctr"/>
                      <a:r>
                        <a:rPr lang="en-AU" sz="1200" dirty="0" smtClean="0">
                          <a:solidFill>
                            <a:srgbClr val="000000"/>
                          </a:solidFill>
                          <a:latin typeface="Times New Roman" pitchFamily="18" charset="0"/>
                          <a:cs typeface="Times New Roman" pitchFamily="18" charset="0"/>
                        </a:rPr>
                        <a:t>TREMBITA</a:t>
                      </a:r>
                      <a:endParaRPr lang="ru-RU" sz="1200" dirty="0">
                        <a:solidFill>
                          <a:srgbClr val="000000"/>
                        </a:solidFill>
                        <a:latin typeface="Times New Roman" pitchFamily="18" charset="0"/>
                        <a:cs typeface="Times New Roman" pitchFamily="18" charset="0"/>
                      </a:endParaRPr>
                    </a:p>
                  </a:txBody>
                  <a:tcPr anchor="ctr">
                    <a:lnR w="12700" cap="flat" cmpd="sng" algn="ctr">
                      <a:solidFill>
                        <a:schemeClr val="tx1"/>
                      </a:solidFill>
                      <a:prstDash val="solid"/>
                      <a:round/>
                      <a:headEnd type="none" w="med" len="med"/>
                      <a:tailEnd type="none" w="med" len="med"/>
                    </a:lnR>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US" sz="1200" dirty="0" smtClean="0">
                          <a:solidFill>
                            <a:srgbClr val="000000"/>
                          </a:solidFill>
                          <a:latin typeface="Times New Roman" pitchFamily="18" charset="0"/>
                          <a:cs typeface="Times New Roman" pitchFamily="18" charset="0"/>
                        </a:rPr>
                        <a:t> </a:t>
                      </a:r>
                      <a:r>
                        <a:rPr lang="en-US" sz="1200" dirty="0" err="1" smtClean="0">
                          <a:solidFill>
                            <a:srgbClr val="000000"/>
                          </a:solidFill>
                          <a:latin typeface="Times New Roman" pitchFamily="18" charset="0"/>
                          <a:cs typeface="Times New Roman" pitchFamily="18" charset="0"/>
                        </a:rPr>
                        <a:t>Komarova</a:t>
                      </a:r>
                      <a:r>
                        <a:rPr lang="en-US" sz="1200" dirty="0" smtClean="0">
                          <a:solidFill>
                            <a:srgbClr val="000000"/>
                          </a:solidFill>
                          <a:latin typeface="Times New Roman" pitchFamily="18" charset="0"/>
                          <a:cs typeface="Times New Roman" pitchFamily="18" charset="0"/>
                        </a:rPr>
                        <a:t> str.</a:t>
                      </a:r>
                      <a:r>
                        <a:rPr lang="uk-UA" sz="1200" dirty="0" smtClean="0">
                          <a:solidFill>
                            <a:srgbClr val="000000"/>
                          </a:solidFill>
                          <a:latin typeface="Times New Roman" pitchFamily="18" charset="0"/>
                          <a:cs typeface="Times New Roman" pitchFamily="18" charset="0"/>
                        </a:rPr>
                        <a:t>,</a:t>
                      </a:r>
                      <a:r>
                        <a:rPr lang="en-US" sz="1200" dirty="0" smtClean="0">
                          <a:solidFill>
                            <a:srgbClr val="000000"/>
                          </a:solidFill>
                          <a:latin typeface="Times New Roman" pitchFamily="18" charset="0"/>
                          <a:cs typeface="Times New Roman" pitchFamily="18" charset="0"/>
                        </a:rPr>
                        <a:t> </a:t>
                      </a:r>
                      <a:r>
                        <a:rPr lang="uk-UA" sz="1200" dirty="0" smtClean="0">
                          <a:solidFill>
                            <a:srgbClr val="000000"/>
                          </a:solidFill>
                          <a:latin typeface="Times New Roman" pitchFamily="18" charset="0"/>
                          <a:cs typeface="Times New Roman" pitchFamily="18" charset="0"/>
                        </a:rPr>
                        <a:t>3</a:t>
                      </a:r>
                      <a:endParaRPr lang="ru-RU" sz="120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AU" sz="1200" dirty="0" smtClean="0">
                          <a:solidFill>
                            <a:srgbClr val="000000"/>
                          </a:solidFill>
                          <a:latin typeface="Times New Roman" pitchFamily="18" charset="0"/>
                          <a:cs typeface="Times New Roman" pitchFamily="18" charset="0"/>
                        </a:rPr>
                        <a:t>Sewing of men's outerwear</a:t>
                      </a:r>
                      <a:endParaRPr lang="uk-UA" sz="1200" dirty="0" smtClean="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B w="38100" cap="flat" cmpd="sng" algn="ctr">
                      <a:solidFill>
                        <a:schemeClr val="accent5">
                          <a:lumMod val="75000"/>
                        </a:schemeClr>
                      </a:solidFill>
                      <a:prstDash val="solid"/>
                      <a:round/>
                      <a:headEnd type="none" w="med" len="med"/>
                      <a:tailEnd type="none" w="med" len="med"/>
                    </a:lnB>
                    <a:solidFill>
                      <a:schemeClr val="tx1"/>
                    </a:solidFill>
                  </a:tcPr>
                </a:tc>
              </a:tr>
              <a:tr h="383904">
                <a:tc>
                  <a:txBody>
                    <a:bodyPr/>
                    <a:lstStyle/>
                    <a:p>
                      <a:pPr algn="ctr" fontAlgn="b"/>
                      <a:r>
                        <a:rPr lang="en-AU" sz="1200" b="0" i="0" u="none" strike="noStrike" dirty="0" smtClean="0">
                          <a:solidFill>
                            <a:srgbClr val="000000"/>
                          </a:solidFill>
                          <a:latin typeface="Times New Roman" pitchFamily="18" charset="0"/>
                          <a:cs typeface="Times New Roman" pitchFamily="18" charset="0"/>
                        </a:rPr>
                        <a:t>CHERNIVTSI BRANCH OF "SE BORDNETSE-UKRAINE"</a:t>
                      </a:r>
                      <a:endParaRPr lang="ru-RU" sz="1200" b="0" i="0" u="none" strike="noStrike" dirty="0">
                        <a:solidFill>
                          <a:srgbClr val="000000"/>
                        </a:solidFill>
                        <a:latin typeface="Times New Roman" pitchFamily="18" charset="0"/>
                        <a:cs typeface="Times New Roman" pitchFamily="18" charset="0"/>
                      </a:endParaRPr>
                    </a:p>
                  </a:txBody>
                  <a:tcPr marL="9525" marR="9525" marT="9525" marB="0" anchor="ctr">
                    <a:lnR w="127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rtl="0"/>
                      <a:r>
                        <a:rPr lang="en-US" sz="1200" baseline="0" dirty="0" err="1" smtClean="0">
                          <a:solidFill>
                            <a:srgbClr val="000000"/>
                          </a:solidFill>
                          <a:latin typeface="Times New Roman" pitchFamily="18" charset="0"/>
                          <a:cs typeface="Times New Roman" pitchFamily="18" charset="0"/>
                        </a:rPr>
                        <a:t>Holovna</a:t>
                      </a:r>
                      <a:r>
                        <a:rPr lang="en-US" sz="1200" baseline="0" dirty="0" smtClean="0">
                          <a:solidFill>
                            <a:srgbClr val="000000"/>
                          </a:solidFill>
                          <a:latin typeface="Times New Roman" pitchFamily="18" charset="0"/>
                          <a:cs typeface="Times New Roman" pitchFamily="18" charset="0"/>
                        </a:rPr>
                        <a:t> str.</a:t>
                      </a:r>
                      <a:r>
                        <a:rPr lang="uk-UA" sz="1200" baseline="0" dirty="0" smtClean="0">
                          <a:solidFill>
                            <a:srgbClr val="000000"/>
                          </a:solidFill>
                          <a:latin typeface="Times New Roman" pitchFamily="18" charset="0"/>
                          <a:cs typeface="Times New Roman" pitchFamily="18" charset="0"/>
                        </a:rPr>
                        <a:t>,</a:t>
                      </a:r>
                      <a:r>
                        <a:rPr lang="en-US" sz="1200" baseline="0" dirty="0" smtClean="0">
                          <a:solidFill>
                            <a:srgbClr val="000000"/>
                          </a:solidFill>
                          <a:latin typeface="Times New Roman" pitchFamily="18" charset="0"/>
                          <a:cs typeface="Times New Roman" pitchFamily="18" charset="0"/>
                        </a:rPr>
                        <a:t> </a:t>
                      </a:r>
                      <a:r>
                        <a:rPr lang="uk-UA" sz="1200" baseline="0" dirty="0" smtClean="0">
                          <a:solidFill>
                            <a:srgbClr val="000000"/>
                          </a:solidFill>
                          <a:latin typeface="Times New Roman" pitchFamily="18" charset="0"/>
                          <a:cs typeface="Times New Roman" pitchFamily="18" charset="0"/>
                        </a:rPr>
                        <a:t>246-в</a:t>
                      </a:r>
                      <a:endParaRPr lang="ru-RU" sz="120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uk-UA" sz="1200" b="0" i="0" kern="1200" dirty="0" smtClean="0">
                          <a:solidFill>
                            <a:srgbClr val="000000"/>
                          </a:solidFill>
                          <a:latin typeface="+mn-lt"/>
                          <a:ea typeface="+mn-ea"/>
                          <a:cs typeface="+mn-cs"/>
                        </a:rPr>
                        <a:t> </a:t>
                      </a:r>
                      <a:r>
                        <a:rPr lang="en-AU" sz="1200" b="0" i="0" u="none" strike="noStrike" kern="1200" dirty="0" smtClean="0">
                          <a:solidFill>
                            <a:srgbClr val="000000"/>
                          </a:solidFill>
                          <a:latin typeface="Times New Roman" pitchFamily="18" charset="0"/>
                          <a:ea typeface="+mn-ea"/>
                          <a:cs typeface="Times New Roman" pitchFamily="18" charset="0"/>
                        </a:rPr>
                        <a:t>Cable-conductor products</a:t>
                      </a:r>
                      <a:endParaRPr lang="ru-RU" sz="1200" b="0" u="none"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r h="615806">
                <a:tc>
                  <a:txBody>
                    <a:bodyPr/>
                    <a:lstStyle/>
                    <a:p>
                      <a:pPr algn="ctr"/>
                      <a:r>
                        <a:rPr lang="en-AU" sz="1200" b="0" kern="1200" dirty="0" smtClean="0">
                          <a:solidFill>
                            <a:srgbClr val="000000"/>
                          </a:solidFill>
                          <a:latin typeface="Times New Roman" pitchFamily="18" charset="0"/>
                          <a:ea typeface="+mn-ea"/>
                          <a:cs typeface="Times New Roman" pitchFamily="18" charset="0"/>
                        </a:rPr>
                        <a:t>AUTOMOTIVE ELECTRIC UKRAINE</a:t>
                      </a:r>
                      <a:endParaRPr lang="ru-RU" sz="1200" b="0" dirty="0">
                        <a:solidFill>
                          <a:srgbClr val="000000"/>
                        </a:solidFill>
                        <a:latin typeface="Times New Roman" pitchFamily="18" charset="0"/>
                        <a:cs typeface="Times New Roman" pitchFamily="18" charset="0"/>
                      </a:endParaRPr>
                    </a:p>
                  </a:txBody>
                  <a:tcPr anchor="ctr">
                    <a:lnR w="127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AU" sz="1200" dirty="0" smtClean="0">
                          <a:solidFill>
                            <a:srgbClr val="000000"/>
                          </a:solidFill>
                          <a:latin typeface="Times New Roman" pitchFamily="18" charset="0"/>
                          <a:cs typeface="Times New Roman" pitchFamily="18" charset="0"/>
                        </a:rPr>
                        <a:t>Ruska str.</a:t>
                      </a:r>
                      <a:r>
                        <a:rPr lang="uk-UA" sz="1200" baseline="0" dirty="0" smtClean="0">
                          <a:solidFill>
                            <a:srgbClr val="000000"/>
                          </a:solidFill>
                          <a:latin typeface="Times New Roman" pitchFamily="18" charset="0"/>
                          <a:cs typeface="Times New Roman" pitchFamily="18" charset="0"/>
                        </a:rPr>
                        <a:t>,</a:t>
                      </a:r>
                      <a:r>
                        <a:rPr lang="en-US" sz="1200" baseline="0" dirty="0" smtClean="0">
                          <a:solidFill>
                            <a:srgbClr val="000000"/>
                          </a:solidFill>
                          <a:latin typeface="Times New Roman" pitchFamily="18" charset="0"/>
                          <a:cs typeface="Times New Roman" pitchFamily="18" charset="0"/>
                        </a:rPr>
                        <a:t> </a:t>
                      </a:r>
                      <a:r>
                        <a:rPr lang="uk-UA" sz="1200" baseline="0" dirty="0" smtClean="0">
                          <a:solidFill>
                            <a:srgbClr val="000000"/>
                          </a:solidFill>
                          <a:latin typeface="Times New Roman" pitchFamily="18" charset="0"/>
                          <a:cs typeface="Times New Roman" pitchFamily="18" charset="0"/>
                        </a:rPr>
                        <a:t>248</a:t>
                      </a:r>
                      <a:endParaRPr lang="ru-RU" sz="120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US" sz="1200" b="0" i="0" kern="1200" dirty="0" smtClean="0">
                          <a:solidFill>
                            <a:srgbClr val="000000"/>
                          </a:solidFill>
                          <a:latin typeface="Times New Roman" pitchFamily="18" charset="0"/>
                          <a:ea typeface="+mn-ea"/>
                          <a:cs typeface="Times New Roman" pitchFamily="18" charset="0"/>
                        </a:rPr>
                        <a:t>Manufacturing of electric and electronic equipment for motor vehicles</a:t>
                      </a:r>
                      <a:endParaRPr lang="ru-RU" sz="120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r h="635364">
                <a:tc>
                  <a:txBody>
                    <a:bodyPr/>
                    <a:lstStyle/>
                    <a:p>
                      <a:pPr algn="ctr"/>
                      <a:r>
                        <a:rPr lang="en-AU" sz="1200" dirty="0" smtClean="0">
                          <a:solidFill>
                            <a:srgbClr val="000000"/>
                          </a:solidFill>
                          <a:latin typeface="Times New Roman" pitchFamily="18" charset="0"/>
                          <a:cs typeface="Times New Roman" pitchFamily="18" charset="0"/>
                        </a:rPr>
                        <a:t>CHERNIVTSI MACHINE-BUILDING PLANT</a:t>
                      </a:r>
                      <a:endParaRPr lang="ru-RU" sz="1200" dirty="0">
                        <a:solidFill>
                          <a:srgbClr val="000000"/>
                        </a:solidFill>
                        <a:latin typeface="Times New Roman" pitchFamily="18" charset="0"/>
                        <a:cs typeface="Times New Roman" pitchFamily="18" charset="0"/>
                      </a:endParaRPr>
                    </a:p>
                  </a:txBody>
                  <a:tcPr anchor="ctr">
                    <a:lnR w="127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AU" sz="1200" baseline="0" dirty="0" err="1" smtClean="0">
                          <a:solidFill>
                            <a:srgbClr val="000000"/>
                          </a:solidFill>
                          <a:latin typeface="Times New Roman" pitchFamily="18" charset="0"/>
                          <a:cs typeface="Times New Roman" pitchFamily="18" charset="0"/>
                        </a:rPr>
                        <a:t>Prutska</a:t>
                      </a:r>
                      <a:r>
                        <a:rPr lang="en-AU" sz="1200" baseline="0" dirty="0" smtClean="0">
                          <a:solidFill>
                            <a:srgbClr val="000000"/>
                          </a:solidFill>
                          <a:latin typeface="Times New Roman" pitchFamily="18" charset="0"/>
                          <a:cs typeface="Times New Roman" pitchFamily="18" charset="0"/>
                        </a:rPr>
                        <a:t> str.</a:t>
                      </a:r>
                      <a:r>
                        <a:rPr lang="uk-UA" sz="1200" baseline="0" dirty="0" smtClean="0">
                          <a:solidFill>
                            <a:srgbClr val="000000"/>
                          </a:solidFill>
                          <a:latin typeface="Times New Roman" pitchFamily="18" charset="0"/>
                          <a:cs typeface="Times New Roman" pitchFamily="18" charset="0"/>
                        </a:rPr>
                        <a:t>,</a:t>
                      </a:r>
                      <a:r>
                        <a:rPr lang="en-US" sz="1200" baseline="0" dirty="0" smtClean="0">
                          <a:solidFill>
                            <a:srgbClr val="000000"/>
                          </a:solidFill>
                          <a:latin typeface="Times New Roman" pitchFamily="18" charset="0"/>
                          <a:cs typeface="Times New Roman" pitchFamily="18" charset="0"/>
                        </a:rPr>
                        <a:t> </a:t>
                      </a:r>
                      <a:r>
                        <a:rPr lang="uk-UA" sz="1200" baseline="0" dirty="0" smtClean="0">
                          <a:solidFill>
                            <a:srgbClr val="000000"/>
                          </a:solidFill>
                          <a:latin typeface="Times New Roman" pitchFamily="18" charset="0"/>
                          <a:cs typeface="Times New Roman" pitchFamily="18" charset="0"/>
                        </a:rPr>
                        <a:t>16</a:t>
                      </a:r>
                      <a:endParaRPr lang="ru-RU" sz="120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US" sz="1200" dirty="0" smtClean="0">
                          <a:solidFill>
                            <a:srgbClr val="000000"/>
                          </a:solidFill>
                          <a:latin typeface="Times New Roman" pitchFamily="18" charset="0"/>
                          <a:cs typeface="Times New Roman" pitchFamily="18" charset="0"/>
                        </a:rPr>
                        <a:t>Production of equipment for the oil refining industry</a:t>
                      </a:r>
                      <a:endParaRPr lang="ru-RU" sz="120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r h="456159">
                <a:tc>
                  <a:txBody>
                    <a:bodyPr/>
                    <a:lstStyle/>
                    <a:p>
                      <a:pPr algn="ctr"/>
                      <a:r>
                        <a:rPr lang="en-US" sz="1200" b="0" dirty="0" smtClean="0">
                          <a:solidFill>
                            <a:srgbClr val="000000"/>
                          </a:solidFill>
                          <a:latin typeface="Times New Roman" pitchFamily="18" charset="0"/>
                          <a:cs typeface="Times New Roman" pitchFamily="18" charset="0"/>
                        </a:rPr>
                        <a:t>CHERNIVTSI OIL-FAT PLANT</a:t>
                      </a:r>
                      <a:endParaRPr lang="ru-RU" sz="1200" b="0" dirty="0">
                        <a:solidFill>
                          <a:srgbClr val="000000"/>
                        </a:solidFill>
                        <a:latin typeface="Times New Roman" pitchFamily="18" charset="0"/>
                        <a:cs typeface="Times New Roman" pitchFamily="18" charset="0"/>
                      </a:endParaRPr>
                    </a:p>
                  </a:txBody>
                  <a:tcPr anchor="ctr">
                    <a:lnR w="127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AU" sz="1200" b="0" dirty="0" err="1" smtClean="0">
                          <a:solidFill>
                            <a:srgbClr val="000000"/>
                          </a:solidFill>
                          <a:latin typeface="Times New Roman" pitchFamily="18" charset="0"/>
                          <a:cs typeface="Times New Roman" pitchFamily="18" charset="0"/>
                        </a:rPr>
                        <a:t>Y.Mudroho</a:t>
                      </a:r>
                      <a:r>
                        <a:rPr lang="en-AU" sz="1200" b="0" dirty="0" smtClean="0">
                          <a:solidFill>
                            <a:srgbClr val="000000"/>
                          </a:solidFill>
                          <a:latin typeface="Times New Roman" pitchFamily="18" charset="0"/>
                          <a:cs typeface="Times New Roman" pitchFamily="18" charset="0"/>
                        </a:rPr>
                        <a:t> str.</a:t>
                      </a:r>
                      <a:r>
                        <a:rPr lang="uk-UA" sz="1200" b="0" dirty="0" smtClean="0">
                          <a:solidFill>
                            <a:srgbClr val="000000"/>
                          </a:solidFill>
                          <a:latin typeface="Times New Roman" pitchFamily="18" charset="0"/>
                          <a:cs typeface="Times New Roman" pitchFamily="18" charset="0"/>
                        </a:rPr>
                        <a:t>,</a:t>
                      </a:r>
                      <a:r>
                        <a:rPr lang="en-US" sz="1200" b="0" dirty="0" smtClean="0">
                          <a:solidFill>
                            <a:srgbClr val="000000"/>
                          </a:solidFill>
                          <a:latin typeface="Times New Roman" pitchFamily="18" charset="0"/>
                          <a:cs typeface="Times New Roman" pitchFamily="18" charset="0"/>
                        </a:rPr>
                        <a:t> </a:t>
                      </a:r>
                      <a:r>
                        <a:rPr lang="uk-UA" sz="1200" b="0" dirty="0" smtClean="0">
                          <a:solidFill>
                            <a:srgbClr val="000000"/>
                          </a:solidFill>
                          <a:latin typeface="Times New Roman" pitchFamily="18" charset="0"/>
                          <a:cs typeface="Times New Roman" pitchFamily="18" charset="0"/>
                        </a:rPr>
                        <a:t>35</a:t>
                      </a:r>
                      <a:r>
                        <a:rPr lang="uk-UA" sz="1200" b="0" baseline="0" dirty="0" smtClean="0">
                          <a:solidFill>
                            <a:srgbClr val="000000"/>
                          </a:solidFill>
                          <a:latin typeface="Times New Roman" pitchFamily="18" charset="0"/>
                          <a:cs typeface="Times New Roman" pitchFamily="18" charset="0"/>
                        </a:rPr>
                        <a:t> </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AU" sz="1200" b="0" dirty="0" smtClean="0">
                          <a:solidFill>
                            <a:srgbClr val="000000"/>
                          </a:solidFill>
                          <a:latin typeface="Times New Roman" pitchFamily="18" charset="0"/>
                          <a:cs typeface="Times New Roman" pitchFamily="18" charset="0"/>
                        </a:rPr>
                        <a:t>Vegetable oil production </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r h="456159">
                <a:tc>
                  <a:txBody>
                    <a:bodyPr/>
                    <a:lstStyle/>
                    <a:p>
                      <a:pPr algn="ctr"/>
                      <a:r>
                        <a:rPr lang="en-AU" sz="1200" dirty="0" smtClean="0">
                          <a:solidFill>
                            <a:srgbClr val="000000"/>
                          </a:solidFill>
                          <a:latin typeface="Times New Roman" pitchFamily="18" charset="0"/>
                          <a:cs typeface="Times New Roman" pitchFamily="18" charset="0"/>
                        </a:rPr>
                        <a:t>CHERNIVTSI BAKERY</a:t>
                      </a:r>
                      <a:endParaRPr lang="ru-RU" sz="1200" dirty="0">
                        <a:solidFill>
                          <a:srgbClr val="000000"/>
                        </a:solidFill>
                        <a:latin typeface="Times New Roman" pitchFamily="18" charset="0"/>
                        <a:cs typeface="Times New Roman" pitchFamily="18" charset="0"/>
                      </a:endParaRPr>
                    </a:p>
                  </a:txBody>
                  <a:tcPr anchor="ctr">
                    <a:lnR w="127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US" sz="1200" baseline="0" dirty="0" err="1" smtClean="0">
                          <a:solidFill>
                            <a:srgbClr val="000000"/>
                          </a:solidFill>
                          <a:latin typeface="Times New Roman" pitchFamily="18" charset="0"/>
                          <a:cs typeface="Times New Roman" pitchFamily="18" charset="0"/>
                        </a:rPr>
                        <a:t>Holovna</a:t>
                      </a:r>
                      <a:r>
                        <a:rPr lang="en-US" sz="1200" baseline="0" dirty="0" smtClean="0">
                          <a:solidFill>
                            <a:srgbClr val="000000"/>
                          </a:solidFill>
                          <a:latin typeface="Times New Roman" pitchFamily="18" charset="0"/>
                          <a:cs typeface="Times New Roman" pitchFamily="18" charset="0"/>
                        </a:rPr>
                        <a:t> </a:t>
                      </a:r>
                      <a:r>
                        <a:rPr lang="en-US" sz="1200" baseline="0" dirty="0" err="1" smtClean="0">
                          <a:solidFill>
                            <a:srgbClr val="000000"/>
                          </a:solidFill>
                          <a:latin typeface="Times New Roman" pitchFamily="18" charset="0"/>
                          <a:cs typeface="Times New Roman" pitchFamily="18" charset="0"/>
                        </a:rPr>
                        <a:t>str</a:t>
                      </a:r>
                      <a:r>
                        <a:rPr lang="uk-UA" sz="1200" b="0" dirty="0" smtClean="0">
                          <a:solidFill>
                            <a:srgbClr val="000000"/>
                          </a:solidFill>
                          <a:latin typeface="Times New Roman" pitchFamily="18" charset="0"/>
                          <a:cs typeface="Times New Roman" pitchFamily="18" charset="0"/>
                        </a:rPr>
                        <a:t>,</a:t>
                      </a:r>
                      <a:r>
                        <a:rPr lang="en-US" sz="1200" b="0" dirty="0" smtClean="0">
                          <a:solidFill>
                            <a:srgbClr val="000000"/>
                          </a:solidFill>
                          <a:latin typeface="Times New Roman" pitchFamily="18" charset="0"/>
                          <a:cs typeface="Times New Roman" pitchFamily="18" charset="0"/>
                        </a:rPr>
                        <a:t> </a:t>
                      </a:r>
                      <a:r>
                        <a:rPr lang="uk-UA" sz="1200" b="0" dirty="0" smtClean="0">
                          <a:solidFill>
                            <a:srgbClr val="000000"/>
                          </a:solidFill>
                          <a:latin typeface="Times New Roman" pitchFamily="18" charset="0"/>
                          <a:cs typeface="Times New Roman" pitchFamily="18" charset="0"/>
                        </a:rPr>
                        <a:t>223</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AU" sz="1200" b="0" dirty="0" smtClean="0">
                          <a:solidFill>
                            <a:srgbClr val="000000"/>
                          </a:solidFill>
                          <a:latin typeface="Times New Roman" pitchFamily="18" charset="0"/>
                          <a:cs typeface="Times New Roman" pitchFamily="18" charset="0"/>
                        </a:rPr>
                        <a:t>Bakery and confectionery production</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r h="456159">
                <a:tc>
                  <a:txBody>
                    <a:bodyPr/>
                    <a:lstStyle/>
                    <a:p>
                      <a:pPr algn="ctr" fontAlgn="b"/>
                      <a:r>
                        <a:rPr lang="en-AU" sz="1200" b="0" i="0" u="none" strike="noStrike" dirty="0" smtClean="0">
                          <a:solidFill>
                            <a:srgbClr val="000000"/>
                          </a:solidFill>
                          <a:latin typeface="Times New Roman" pitchFamily="18" charset="0"/>
                          <a:cs typeface="Times New Roman" pitchFamily="18" charset="0"/>
                        </a:rPr>
                        <a:t>FURNITURE "TOKABO"</a:t>
                      </a:r>
                      <a:endParaRPr lang="uk-UA" sz="1200" b="0" i="0" u="none" strike="noStrike" dirty="0">
                        <a:solidFill>
                          <a:srgbClr val="000000"/>
                        </a:solidFill>
                        <a:latin typeface="Times New Roman" pitchFamily="18" charset="0"/>
                        <a:cs typeface="Times New Roman" pitchFamily="18" charset="0"/>
                      </a:endParaRPr>
                    </a:p>
                  </a:txBody>
                  <a:tcPr marL="9525" marR="9525" marT="9525" marB="0" anchor="ctr">
                    <a:lnR w="127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rtl="0"/>
                      <a:r>
                        <a:rPr lang="en-AU" sz="1200" b="0" dirty="0" err="1" smtClean="0">
                          <a:solidFill>
                            <a:srgbClr val="000000"/>
                          </a:solidFill>
                          <a:latin typeface="Times New Roman" pitchFamily="18" charset="0"/>
                          <a:cs typeface="Times New Roman" pitchFamily="18" charset="0"/>
                        </a:rPr>
                        <a:t>Khotynska</a:t>
                      </a:r>
                      <a:r>
                        <a:rPr lang="en-AU" sz="1200" b="0" dirty="0" smtClean="0">
                          <a:solidFill>
                            <a:srgbClr val="000000"/>
                          </a:solidFill>
                          <a:latin typeface="Times New Roman" pitchFamily="18" charset="0"/>
                          <a:cs typeface="Times New Roman" pitchFamily="18" charset="0"/>
                        </a:rPr>
                        <a:t> str.</a:t>
                      </a:r>
                      <a:r>
                        <a:rPr lang="uk-UA" sz="1200" b="0" dirty="0" smtClean="0">
                          <a:solidFill>
                            <a:srgbClr val="000000"/>
                          </a:solidFill>
                          <a:latin typeface="Times New Roman" pitchFamily="18" charset="0"/>
                          <a:cs typeface="Times New Roman" pitchFamily="18" charset="0"/>
                        </a:rPr>
                        <a:t>, 2-г</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AU" sz="1200" b="0" dirty="0" smtClean="0">
                          <a:solidFill>
                            <a:srgbClr val="000000"/>
                          </a:solidFill>
                          <a:latin typeface="Times New Roman" pitchFamily="18" charset="0"/>
                          <a:cs typeface="Times New Roman" pitchFamily="18" charset="0"/>
                        </a:rPr>
                        <a:t>Furniture production</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r h="459383">
                <a:tc>
                  <a:txBody>
                    <a:bodyPr/>
                    <a:lstStyle/>
                    <a:p>
                      <a:pPr algn="ctr"/>
                      <a:r>
                        <a:rPr lang="en-AU" sz="1200" dirty="0" smtClean="0">
                          <a:solidFill>
                            <a:srgbClr val="000000"/>
                          </a:solidFill>
                          <a:latin typeface="Times New Roman" pitchFamily="18" charset="0"/>
                          <a:cs typeface="Times New Roman" pitchFamily="18" charset="0"/>
                        </a:rPr>
                        <a:t>"BALLACOM"</a:t>
                      </a:r>
                      <a:endParaRPr lang="ru-RU" sz="1200" dirty="0">
                        <a:solidFill>
                          <a:srgbClr val="000000"/>
                        </a:solidFill>
                        <a:latin typeface="Times New Roman" pitchFamily="18" charset="0"/>
                        <a:cs typeface="Times New Roman" pitchFamily="18" charset="0"/>
                      </a:endParaRPr>
                    </a:p>
                  </a:txBody>
                  <a:tcPr anchor="ctr">
                    <a:lnR w="127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AU" sz="1200" b="0" dirty="0" err="1" smtClean="0">
                          <a:solidFill>
                            <a:srgbClr val="000000"/>
                          </a:solidFill>
                          <a:latin typeface="Times New Roman" pitchFamily="18" charset="0"/>
                          <a:cs typeface="Times New Roman" pitchFamily="18" charset="0"/>
                        </a:rPr>
                        <a:t>Komunalnykiv</a:t>
                      </a:r>
                      <a:r>
                        <a:rPr lang="en-AU" sz="1200" b="0" dirty="0" smtClean="0">
                          <a:solidFill>
                            <a:srgbClr val="000000"/>
                          </a:solidFill>
                          <a:latin typeface="Times New Roman" pitchFamily="18" charset="0"/>
                          <a:cs typeface="Times New Roman" pitchFamily="18" charset="0"/>
                        </a:rPr>
                        <a:t> str., </a:t>
                      </a:r>
                      <a:r>
                        <a:rPr lang="uk-UA" sz="1200" b="0" dirty="0" smtClean="0">
                          <a:solidFill>
                            <a:srgbClr val="000000"/>
                          </a:solidFill>
                          <a:latin typeface="Times New Roman" pitchFamily="18" charset="0"/>
                          <a:cs typeface="Times New Roman" pitchFamily="18" charset="0"/>
                        </a:rPr>
                        <a:t>4-б</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US" sz="1200" b="0" dirty="0" smtClean="0">
                          <a:solidFill>
                            <a:srgbClr val="000000"/>
                          </a:solidFill>
                          <a:latin typeface="Times New Roman" pitchFamily="18" charset="0"/>
                          <a:cs typeface="Times New Roman" pitchFamily="18" charset="0"/>
                        </a:rPr>
                        <a:t>Home textiles and knitted linen production</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r h="384879">
                <a:tc>
                  <a:txBody>
                    <a:bodyPr/>
                    <a:lstStyle/>
                    <a:p>
                      <a:pPr algn="ctr"/>
                      <a:r>
                        <a:rPr lang="en-AU" sz="1200" b="0" dirty="0" smtClean="0">
                          <a:solidFill>
                            <a:srgbClr val="000000"/>
                          </a:solidFill>
                          <a:latin typeface="Times New Roman" pitchFamily="18" charset="0"/>
                          <a:cs typeface="Times New Roman" pitchFamily="18" charset="0"/>
                        </a:rPr>
                        <a:t>CHERNIVTSI BRICK FACTORY №3</a:t>
                      </a:r>
                      <a:endParaRPr lang="ru-RU" sz="1200" b="0" dirty="0">
                        <a:solidFill>
                          <a:srgbClr val="000000"/>
                        </a:solidFill>
                        <a:latin typeface="Times New Roman" pitchFamily="18" charset="0"/>
                        <a:cs typeface="Times New Roman" pitchFamily="18" charset="0"/>
                      </a:endParaRPr>
                    </a:p>
                  </a:txBody>
                  <a:tcPr anchor="ctr">
                    <a:lnR w="127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AU" sz="1200" b="0" dirty="0" err="1" smtClean="0">
                          <a:solidFill>
                            <a:srgbClr val="000000"/>
                          </a:solidFill>
                          <a:latin typeface="Times New Roman" pitchFamily="18" charset="0"/>
                          <a:cs typeface="Times New Roman" pitchFamily="18" charset="0"/>
                        </a:rPr>
                        <a:t>Karmeliuk</a:t>
                      </a:r>
                      <a:r>
                        <a:rPr lang="en-AU" sz="1200" b="0" dirty="0" smtClean="0">
                          <a:solidFill>
                            <a:srgbClr val="000000"/>
                          </a:solidFill>
                          <a:latin typeface="Times New Roman" pitchFamily="18" charset="0"/>
                          <a:cs typeface="Times New Roman" pitchFamily="18" charset="0"/>
                        </a:rPr>
                        <a:t> str.</a:t>
                      </a:r>
                      <a:r>
                        <a:rPr lang="uk-UA" sz="1200" b="0" dirty="0" smtClean="0">
                          <a:solidFill>
                            <a:srgbClr val="000000"/>
                          </a:solidFill>
                          <a:latin typeface="Times New Roman" pitchFamily="18" charset="0"/>
                          <a:cs typeface="Times New Roman" pitchFamily="18" charset="0"/>
                        </a:rPr>
                        <a:t>,</a:t>
                      </a:r>
                      <a:r>
                        <a:rPr lang="en-US" sz="1200" b="0" dirty="0" smtClean="0">
                          <a:solidFill>
                            <a:srgbClr val="000000"/>
                          </a:solidFill>
                          <a:latin typeface="Times New Roman" pitchFamily="18" charset="0"/>
                          <a:cs typeface="Times New Roman" pitchFamily="18" charset="0"/>
                        </a:rPr>
                        <a:t> </a:t>
                      </a:r>
                      <a:r>
                        <a:rPr lang="uk-UA" sz="1200" b="0" dirty="0" smtClean="0">
                          <a:solidFill>
                            <a:srgbClr val="000000"/>
                          </a:solidFill>
                          <a:latin typeface="Times New Roman" pitchFamily="18" charset="0"/>
                          <a:cs typeface="Times New Roman" pitchFamily="18" charset="0"/>
                        </a:rPr>
                        <a:t>78</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AU" sz="1200" b="0" dirty="0" smtClean="0">
                          <a:solidFill>
                            <a:srgbClr val="000000"/>
                          </a:solidFill>
                          <a:latin typeface="Times New Roman" pitchFamily="18" charset="0"/>
                          <a:cs typeface="Times New Roman" pitchFamily="18" charset="0"/>
                        </a:rPr>
                        <a:t>Wall constructive materials</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r h="488742">
                <a:tc>
                  <a:txBody>
                    <a:bodyPr/>
                    <a:lstStyle/>
                    <a:p>
                      <a:pPr algn="ctr"/>
                      <a:r>
                        <a:rPr lang="en-US" sz="1200" b="0" dirty="0" smtClean="0">
                          <a:solidFill>
                            <a:srgbClr val="000000"/>
                          </a:solidFill>
                          <a:latin typeface="Times New Roman" pitchFamily="18" charset="0"/>
                          <a:cs typeface="Times New Roman" pitchFamily="18" charset="0"/>
                        </a:rPr>
                        <a:t>LUXURY WINDOWS FACTORY </a:t>
                      </a:r>
                      <a:endParaRPr lang="ru-RU" sz="1200" b="0" dirty="0">
                        <a:solidFill>
                          <a:srgbClr val="000000"/>
                        </a:solidFill>
                        <a:latin typeface="Times New Roman" pitchFamily="18" charset="0"/>
                        <a:cs typeface="Times New Roman" pitchFamily="18" charset="0"/>
                      </a:endParaRPr>
                    </a:p>
                  </a:txBody>
                  <a:tcPr anchor="ctr">
                    <a:lnR w="127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AU" sz="1200" b="0" dirty="0" err="1" smtClean="0">
                          <a:solidFill>
                            <a:srgbClr val="000000"/>
                          </a:solidFill>
                          <a:latin typeface="Times New Roman" pitchFamily="18" charset="0"/>
                          <a:cs typeface="Times New Roman" pitchFamily="18" charset="0"/>
                        </a:rPr>
                        <a:t>Sichovykh</a:t>
                      </a:r>
                      <a:r>
                        <a:rPr lang="en-AU" sz="1200" b="0" dirty="0" smtClean="0">
                          <a:solidFill>
                            <a:srgbClr val="000000"/>
                          </a:solidFill>
                          <a:latin typeface="Times New Roman" pitchFamily="18" charset="0"/>
                          <a:cs typeface="Times New Roman" pitchFamily="18" charset="0"/>
                        </a:rPr>
                        <a:t> </a:t>
                      </a:r>
                      <a:r>
                        <a:rPr lang="en-AU" sz="1200" b="0" dirty="0" err="1" smtClean="0">
                          <a:solidFill>
                            <a:srgbClr val="000000"/>
                          </a:solidFill>
                          <a:latin typeface="Times New Roman" pitchFamily="18" charset="0"/>
                          <a:cs typeface="Times New Roman" pitchFamily="18" charset="0"/>
                        </a:rPr>
                        <a:t>Striltsiv</a:t>
                      </a:r>
                      <a:r>
                        <a:rPr lang="en-AU" sz="1200" b="0" dirty="0" smtClean="0">
                          <a:solidFill>
                            <a:srgbClr val="000000"/>
                          </a:solidFill>
                          <a:latin typeface="Times New Roman" pitchFamily="18" charset="0"/>
                          <a:cs typeface="Times New Roman" pitchFamily="18" charset="0"/>
                        </a:rPr>
                        <a:t> str.</a:t>
                      </a:r>
                      <a:r>
                        <a:rPr lang="uk-UA" sz="1200" b="0" dirty="0" smtClean="0">
                          <a:solidFill>
                            <a:srgbClr val="000000"/>
                          </a:solidFill>
                          <a:latin typeface="Times New Roman" pitchFamily="18" charset="0"/>
                          <a:cs typeface="Times New Roman" pitchFamily="18" charset="0"/>
                        </a:rPr>
                        <a:t>,</a:t>
                      </a:r>
                      <a:r>
                        <a:rPr lang="en-US" sz="1200" b="0" dirty="0" smtClean="0">
                          <a:solidFill>
                            <a:srgbClr val="000000"/>
                          </a:solidFill>
                          <a:latin typeface="Times New Roman" pitchFamily="18" charset="0"/>
                          <a:cs typeface="Times New Roman" pitchFamily="18" charset="0"/>
                        </a:rPr>
                        <a:t> </a:t>
                      </a:r>
                      <a:r>
                        <a:rPr lang="uk-UA" sz="1200" b="0" dirty="0" smtClean="0">
                          <a:solidFill>
                            <a:srgbClr val="000000"/>
                          </a:solidFill>
                          <a:latin typeface="Times New Roman" pitchFamily="18" charset="0"/>
                          <a:cs typeface="Times New Roman" pitchFamily="18" charset="0"/>
                        </a:rPr>
                        <a:t/>
                      </a:r>
                      <a:br>
                        <a:rPr lang="uk-UA" sz="1200" b="0" dirty="0" smtClean="0">
                          <a:solidFill>
                            <a:srgbClr val="000000"/>
                          </a:solidFill>
                          <a:latin typeface="Times New Roman" pitchFamily="18" charset="0"/>
                          <a:cs typeface="Times New Roman" pitchFamily="18" charset="0"/>
                        </a:rPr>
                      </a:br>
                      <a:r>
                        <a:rPr lang="uk-UA" sz="1200" b="0" dirty="0" smtClean="0">
                          <a:solidFill>
                            <a:srgbClr val="000000"/>
                          </a:solidFill>
                          <a:latin typeface="Times New Roman" pitchFamily="18" charset="0"/>
                          <a:cs typeface="Times New Roman" pitchFamily="18" charset="0"/>
                        </a:rPr>
                        <a:t>34-б</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US" sz="1200" b="0" dirty="0" smtClean="0">
                          <a:solidFill>
                            <a:srgbClr val="000000"/>
                          </a:solidFill>
                          <a:latin typeface="Times New Roman" pitchFamily="18" charset="0"/>
                          <a:cs typeface="Times New Roman" pitchFamily="18" charset="0"/>
                        </a:rPr>
                        <a:t>Building plastic products manufacture </a:t>
                      </a:r>
                      <a:endParaRPr lang="ru-RU" sz="1200" b="0" dirty="0">
                        <a:solidFill>
                          <a:srgbClr val="000000"/>
                        </a:solidFill>
                        <a:latin typeface="Times New Roman" pitchFamily="18" charset="0"/>
                        <a:cs typeface="Times New Roman" pitchFamily="18" charset="0"/>
                      </a:endParaRPr>
                    </a:p>
                  </a:txBody>
                  <a:tcPr anchor="ctr">
                    <a:lnL w="127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extLst>
              <p:ext uri="{D42A27DB-BD31-4B8C-83A1-F6EECF244321}">
                <p14:modId xmlns="" xmlns:p14="http://schemas.microsoft.com/office/powerpoint/2010/main" val="640683547"/>
              </p:ext>
            </p:extLst>
          </p:nvPr>
        </p:nvGraphicFramePr>
        <p:xfrm>
          <a:off x="476672" y="3995936"/>
          <a:ext cx="5904657" cy="2039104"/>
        </p:xfrm>
        <a:graphic>
          <a:graphicData uri="http://schemas.openxmlformats.org/drawingml/2006/table">
            <a:tbl>
              <a:tblPr firstRow="1" bandRow="1">
                <a:tableStyleId>{5C22544A-7EE6-4342-B048-85BDC9FD1C3A}</a:tableStyleId>
              </a:tblPr>
              <a:tblGrid>
                <a:gridCol w="1968219"/>
                <a:gridCol w="1968219"/>
                <a:gridCol w="1968219"/>
              </a:tblGrid>
              <a:tr h="504056">
                <a:tc>
                  <a:txBody>
                    <a:bodyPr/>
                    <a:lstStyle/>
                    <a:p>
                      <a:pPr algn="ctr"/>
                      <a:r>
                        <a:rPr lang="en-AU" sz="1200" b="0" dirty="0" smtClean="0">
                          <a:solidFill>
                            <a:srgbClr val="000000"/>
                          </a:solidFill>
                          <a:latin typeface="Times New Roman" pitchFamily="18" charset="0"/>
                          <a:cs typeface="Times New Roman" pitchFamily="18" charset="0"/>
                        </a:rPr>
                        <a:t>ROSMA</a:t>
                      </a:r>
                      <a:endParaRPr lang="ru-RU" sz="1200" b="0" dirty="0">
                        <a:solidFill>
                          <a:srgbClr val="000000"/>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AU" sz="1200" b="0" dirty="0" err="1" smtClean="0">
                          <a:solidFill>
                            <a:srgbClr val="000000"/>
                          </a:solidFill>
                          <a:latin typeface="Times New Roman" pitchFamily="18" charset="0"/>
                          <a:cs typeface="Times New Roman" pitchFamily="18" charset="0"/>
                        </a:rPr>
                        <a:t>Prutska</a:t>
                      </a:r>
                      <a:r>
                        <a:rPr lang="en-AU" sz="1200" b="0" dirty="0" smtClean="0">
                          <a:solidFill>
                            <a:srgbClr val="000000"/>
                          </a:solidFill>
                          <a:latin typeface="Times New Roman" pitchFamily="18" charset="0"/>
                          <a:cs typeface="Times New Roman" pitchFamily="18" charset="0"/>
                        </a:rPr>
                        <a:t> str.</a:t>
                      </a:r>
                      <a:r>
                        <a:rPr lang="uk-UA" sz="1200" b="0" dirty="0" smtClean="0">
                          <a:solidFill>
                            <a:srgbClr val="000000"/>
                          </a:solidFill>
                          <a:latin typeface="Times New Roman" pitchFamily="18" charset="0"/>
                          <a:cs typeface="Times New Roman" pitchFamily="18" charset="0"/>
                        </a:rPr>
                        <a:t>,</a:t>
                      </a:r>
                      <a:r>
                        <a:rPr lang="en-US" sz="1200" b="0" dirty="0" smtClean="0">
                          <a:solidFill>
                            <a:srgbClr val="000000"/>
                          </a:solidFill>
                          <a:latin typeface="Times New Roman" pitchFamily="18" charset="0"/>
                          <a:cs typeface="Times New Roman" pitchFamily="18" charset="0"/>
                        </a:rPr>
                        <a:t> </a:t>
                      </a:r>
                      <a:r>
                        <a:rPr lang="uk-UA" sz="1200" b="0" baseline="0" dirty="0" smtClean="0">
                          <a:solidFill>
                            <a:srgbClr val="000000"/>
                          </a:solidFill>
                          <a:latin typeface="Times New Roman" pitchFamily="18" charset="0"/>
                          <a:cs typeface="Times New Roman" pitchFamily="18" charset="0"/>
                        </a:rPr>
                        <a:t>29</a:t>
                      </a:r>
                      <a:endParaRPr lang="ru-RU" sz="12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US" sz="1200" b="0" dirty="0" smtClean="0">
                          <a:solidFill>
                            <a:srgbClr val="000000"/>
                          </a:solidFill>
                          <a:latin typeface="Times New Roman" pitchFamily="18" charset="0"/>
                          <a:cs typeface="Times New Roman" pitchFamily="18" charset="0"/>
                        </a:rPr>
                        <a:t>Polymer pipes, rubber products, heating devices production </a:t>
                      </a:r>
                      <a:endParaRPr lang="ru-RU" sz="12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r h="576064">
                <a:tc>
                  <a:txBody>
                    <a:bodyPr/>
                    <a:lstStyle/>
                    <a:p>
                      <a:pPr algn="ctr"/>
                      <a:r>
                        <a:rPr lang="en-AU" sz="1200" b="0" dirty="0" smtClean="0">
                          <a:solidFill>
                            <a:srgbClr val="000000"/>
                          </a:solidFill>
                          <a:latin typeface="Times New Roman" pitchFamily="18" charset="0"/>
                          <a:cs typeface="Times New Roman" pitchFamily="18" charset="0"/>
                        </a:rPr>
                        <a:t>CHERNIVTSI CHEMICAL PLANT</a:t>
                      </a:r>
                      <a:endParaRPr lang="ru-RU" sz="1200" b="0" dirty="0">
                        <a:solidFill>
                          <a:srgbClr val="000000"/>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AU" sz="1200" b="0" dirty="0" err="1" smtClean="0">
                          <a:solidFill>
                            <a:srgbClr val="000000"/>
                          </a:solidFill>
                          <a:latin typeface="Times New Roman" pitchFamily="18" charset="0"/>
                          <a:cs typeface="Times New Roman" pitchFamily="18" charset="0"/>
                        </a:rPr>
                        <a:t>Y.Mudroho</a:t>
                      </a:r>
                      <a:r>
                        <a:rPr lang="en-AU" sz="1200" b="0" dirty="0" smtClean="0">
                          <a:solidFill>
                            <a:srgbClr val="000000"/>
                          </a:solidFill>
                          <a:latin typeface="Times New Roman" pitchFamily="18" charset="0"/>
                          <a:cs typeface="Times New Roman" pitchFamily="18" charset="0"/>
                        </a:rPr>
                        <a:t> </a:t>
                      </a:r>
                      <a:r>
                        <a:rPr lang="en-AU" sz="1200" b="0" dirty="0" err="1" smtClean="0">
                          <a:solidFill>
                            <a:srgbClr val="000000"/>
                          </a:solidFill>
                          <a:latin typeface="Times New Roman" pitchFamily="18" charset="0"/>
                          <a:cs typeface="Times New Roman" pitchFamily="18" charset="0"/>
                        </a:rPr>
                        <a:t>str</a:t>
                      </a:r>
                      <a:r>
                        <a:rPr lang="uk-UA" sz="1200" b="0" baseline="0" dirty="0" smtClean="0">
                          <a:solidFill>
                            <a:srgbClr val="000000"/>
                          </a:solidFill>
                          <a:latin typeface="Times New Roman" pitchFamily="18" charset="0"/>
                          <a:cs typeface="Times New Roman" pitchFamily="18" charset="0"/>
                        </a:rPr>
                        <a:t>,</a:t>
                      </a:r>
                      <a:r>
                        <a:rPr lang="en-US" sz="1200" b="0" baseline="0" dirty="0" smtClean="0">
                          <a:solidFill>
                            <a:srgbClr val="000000"/>
                          </a:solidFill>
                          <a:latin typeface="Times New Roman" pitchFamily="18" charset="0"/>
                          <a:cs typeface="Times New Roman" pitchFamily="18" charset="0"/>
                        </a:rPr>
                        <a:t> </a:t>
                      </a:r>
                      <a:r>
                        <a:rPr lang="uk-UA" sz="1200" b="0" baseline="0" dirty="0" smtClean="0">
                          <a:solidFill>
                            <a:srgbClr val="000000"/>
                          </a:solidFill>
                          <a:latin typeface="Times New Roman" pitchFamily="18" charset="0"/>
                          <a:cs typeface="Times New Roman" pitchFamily="18" charset="0"/>
                        </a:rPr>
                        <a:t>35 </a:t>
                      </a:r>
                      <a:endParaRPr lang="ru-RU" sz="12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US" sz="1200" b="0" dirty="0" smtClean="0">
                          <a:solidFill>
                            <a:srgbClr val="000000"/>
                          </a:solidFill>
                          <a:latin typeface="Times New Roman" pitchFamily="18" charset="0"/>
                          <a:cs typeface="Times New Roman" pitchFamily="18" charset="0"/>
                        </a:rPr>
                        <a:t>Paint and varnish products manufacture </a:t>
                      </a:r>
                      <a:endParaRPr lang="ru-RU" sz="12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r h="576064">
                <a:tc>
                  <a:txBody>
                    <a:bodyPr/>
                    <a:lstStyle/>
                    <a:p>
                      <a:pPr algn="ctr" rtl="0"/>
                      <a:r>
                        <a:rPr lang="en-AU" sz="1200" b="0" dirty="0" smtClean="0">
                          <a:solidFill>
                            <a:srgbClr val="000000"/>
                          </a:solidFill>
                          <a:latin typeface="Times New Roman" pitchFamily="18" charset="0"/>
                          <a:cs typeface="Times New Roman" pitchFamily="18" charset="0"/>
                        </a:rPr>
                        <a:t>“CARPATHIANS“ CHERNIVTSI ENAMEL PLANT</a:t>
                      </a:r>
                      <a:endParaRPr lang="ru-RU" sz="1200" b="0" dirty="0">
                        <a:solidFill>
                          <a:srgbClr val="000000"/>
                        </a:solidFill>
                        <a:latin typeface="Times New Roman" pitchFamily="18" charset="0"/>
                        <a:cs typeface="Times New Roman" pitchFamily="18" charset="0"/>
                      </a:endParaRPr>
                    </a:p>
                  </a:txBody>
                  <a:tcPr anchor="ctr">
                    <a:lnR w="38100" cap="flat" cmpd="sng" algn="ctr">
                      <a:solidFill>
                        <a:schemeClr val="tx1"/>
                      </a:solidFill>
                      <a:prstDash val="solid"/>
                      <a:round/>
                      <a:headEnd type="none" w="med" len="med"/>
                      <a:tailEnd type="none" w="med" len="med"/>
                    </a:lnR>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c>
                  <a:txBody>
                    <a:bodyPr/>
                    <a:lstStyle/>
                    <a:p>
                      <a:pPr algn="ctr"/>
                      <a:r>
                        <a:rPr lang="en-AU" sz="1200" b="0" dirty="0" err="1" smtClean="0">
                          <a:solidFill>
                            <a:srgbClr val="000000"/>
                          </a:solidFill>
                          <a:latin typeface="Times New Roman" pitchFamily="18" charset="0"/>
                          <a:cs typeface="Times New Roman" pitchFamily="18" charset="0"/>
                        </a:rPr>
                        <a:t>Zavodska</a:t>
                      </a:r>
                      <a:r>
                        <a:rPr lang="en-AU" sz="1200" b="0" dirty="0" smtClean="0">
                          <a:solidFill>
                            <a:srgbClr val="000000"/>
                          </a:solidFill>
                          <a:latin typeface="Times New Roman" pitchFamily="18" charset="0"/>
                          <a:cs typeface="Times New Roman" pitchFamily="18" charset="0"/>
                        </a:rPr>
                        <a:t> str.</a:t>
                      </a:r>
                      <a:r>
                        <a:rPr lang="uk-UA" sz="1200" b="0" dirty="0" smtClean="0">
                          <a:solidFill>
                            <a:srgbClr val="000000"/>
                          </a:solidFill>
                          <a:latin typeface="Times New Roman" pitchFamily="18" charset="0"/>
                          <a:cs typeface="Times New Roman" pitchFamily="18" charset="0"/>
                        </a:rPr>
                        <a:t>,</a:t>
                      </a:r>
                      <a:r>
                        <a:rPr lang="en-US" sz="1200" b="0" dirty="0" smtClean="0">
                          <a:solidFill>
                            <a:srgbClr val="000000"/>
                          </a:solidFill>
                          <a:latin typeface="Times New Roman" pitchFamily="18" charset="0"/>
                          <a:cs typeface="Times New Roman" pitchFamily="18" charset="0"/>
                        </a:rPr>
                        <a:t> </a:t>
                      </a:r>
                      <a:r>
                        <a:rPr lang="uk-UA" sz="1200" b="0" dirty="0" smtClean="0">
                          <a:solidFill>
                            <a:srgbClr val="000000"/>
                          </a:solidFill>
                          <a:latin typeface="Times New Roman" pitchFamily="18" charset="0"/>
                          <a:cs typeface="Times New Roman" pitchFamily="18" charset="0"/>
                        </a:rPr>
                        <a:t>19 </a:t>
                      </a:r>
                      <a:endParaRPr lang="ru-RU" sz="12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3">
                        <a:lumMod val="40000"/>
                        <a:lumOff val="60000"/>
                      </a:schemeClr>
                    </a:solidFill>
                  </a:tcPr>
                </a:tc>
                <a:tc>
                  <a:txBody>
                    <a:bodyPr/>
                    <a:lstStyle/>
                    <a:p>
                      <a:pPr algn="ctr"/>
                      <a:r>
                        <a:rPr lang="en-US" sz="1200" b="0" dirty="0" smtClean="0">
                          <a:solidFill>
                            <a:srgbClr val="000000"/>
                          </a:solidFill>
                          <a:latin typeface="Times New Roman" pitchFamily="18" charset="0"/>
                          <a:cs typeface="Times New Roman" pitchFamily="18" charset="0"/>
                        </a:rPr>
                        <a:t>Food, medical, pharmaceutical and chemical industries equipment manufacturing</a:t>
                      </a:r>
                      <a:endParaRPr lang="ru-RU" sz="1200" b="0" dirty="0">
                        <a:solidFill>
                          <a:srgbClr val="000000"/>
                        </a:solidFill>
                        <a:latin typeface="Times New Roman" pitchFamily="18" charset="0"/>
                        <a:cs typeface="Times New Roman" pitchFamily="18" charset="0"/>
                      </a:endParaRPr>
                    </a:p>
                  </a:txBody>
                  <a:tcPr anchor="ctr">
                    <a:lnL w="38100" cap="flat" cmpd="sng" algn="ctr">
                      <a:solidFill>
                        <a:schemeClr val="tx1"/>
                      </a:solidFill>
                      <a:prstDash val="solid"/>
                      <a:round/>
                      <a:headEnd type="none" w="med" len="med"/>
                      <a:tailEnd type="none" w="med" len="med"/>
                    </a:lnL>
                    <a:lnT w="38100" cap="flat" cmpd="sng" algn="ctr">
                      <a:solidFill>
                        <a:schemeClr val="accent5">
                          <a:lumMod val="75000"/>
                        </a:schemeClr>
                      </a:solidFill>
                      <a:prstDash val="solid"/>
                      <a:round/>
                      <a:headEnd type="none" w="med" len="med"/>
                      <a:tailEnd type="none" w="med" len="med"/>
                    </a:lnT>
                    <a:lnB w="38100" cap="flat" cmpd="sng" algn="ctr">
                      <a:solidFill>
                        <a:schemeClr val="accent5">
                          <a:lumMod val="75000"/>
                        </a:schemeClr>
                      </a:solidFill>
                      <a:prstDash val="solid"/>
                      <a:round/>
                      <a:headEnd type="none" w="med" len="med"/>
                      <a:tailEnd type="none" w="med" len="med"/>
                    </a:lnB>
                    <a:solidFill>
                      <a:schemeClr val="tx1"/>
                    </a:solidFill>
                  </a:tcPr>
                </a:tc>
              </a:tr>
            </a:tbl>
          </a:graphicData>
        </a:graphic>
      </p:graphicFrame>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76672" y="6372200"/>
            <a:ext cx="5832648" cy="2241954"/>
          </a:xfrm>
          <a:prstGeom prst="rect">
            <a:avLst/>
          </a:prstGeom>
        </p:spPr>
      </p:pic>
      <p:sp>
        <p:nvSpPr>
          <p:cNvPr id="7" name="Заголовок 6"/>
          <p:cNvSpPr>
            <a:spLocks noGrp="1"/>
          </p:cNvSpPr>
          <p:nvPr>
            <p:ph type="title"/>
          </p:nvPr>
        </p:nvSpPr>
        <p:spPr/>
        <p:txBody>
          <a:bodyPr/>
          <a:lstStyle/>
          <a:p>
            <a:endParaRPr lang="uk-UA" dirty="0"/>
          </a:p>
        </p:txBody>
      </p:sp>
      <p:pic>
        <p:nvPicPr>
          <p:cNvPr id="2050" name="Picture 2" descr="D:\ПРОФіЛЬ міста 2015\2017\расходники\1.3.jpg"/>
          <p:cNvPicPr>
            <a:picLocks noChangeAspect="1" noChangeArrowheads="1"/>
          </p:cNvPicPr>
          <p:nvPr/>
        </p:nvPicPr>
        <p:blipFill>
          <a:blip r:embed="rId3" cstate="print"/>
          <a:srcRect/>
          <a:stretch>
            <a:fillRect/>
          </a:stretch>
        </p:blipFill>
        <p:spPr bwMode="auto">
          <a:xfrm>
            <a:off x="476673" y="827584"/>
            <a:ext cx="5760640" cy="302433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ерспектива">
  <a:themeElements>
    <a:clrScheme name="Інше 19">
      <a:dk1>
        <a:srgbClr val="4E5B6F"/>
      </a:dk1>
      <a:lt1>
        <a:sysClr val="window" lastClr="FFFFFF"/>
      </a:lt1>
      <a:dk2>
        <a:srgbClr val="4E5B6F"/>
      </a:dk2>
      <a:lt2>
        <a:srgbClr val="C5F2FF"/>
      </a:lt2>
      <a:accent1>
        <a:srgbClr val="C00000"/>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Класична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ерспектива">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7701</TotalTime>
  <Words>1710</Words>
  <Application>Microsoft Office PowerPoint</Application>
  <PresentationFormat>Экран (4:3)</PresentationFormat>
  <Paragraphs>408</Paragraphs>
  <Slides>23</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Перспектива</vt:lpstr>
      <vt:lpstr>Investment passport</vt:lpstr>
      <vt:lpstr>CITY AREA – 153 km2   SEA LEVEL ALTITUDE  The relief of the city is characterized by significant fluctuations - from 30 meters above sea level in the Prut valleys to 537 meters on the western city outskirts.    PRECIPITATION. AMOUNT  On average, about 621 mm of precipitation per year falls in Chernivtsi. The climate is temperate continental.      AIR AVERAGE TEMPERATURE  January -5,1° C; July +20,5° C                  .   CITY WATER RESOURCES  The main waterway of the city is the Prut River in its upper reaches, which divides the city into two parts. Besides, there are nine lakes within the city.    LANDSCAPE  Chernivtsi is considered as a green city, a large area of which is occupied by parks, squares, gardens, alleys and flowerbeds. Nine objects are recognized as monuments of garden art.</vt:lpstr>
      <vt:lpstr>POPULATION  – 267,0 thousand persons (as of 01.01.2020)    SEX      Male – 45,8%     Female – 54,2%          REGISTERED UNEMPLOYMENT  0,6% (to the working-age population)  AVERAGE SALARY   UAH 9231 (as of 01.01.2020)  POPULATION DENSITY  1732 people per km2</vt:lpstr>
      <vt:lpstr>  Chernivtsi is located at the intersection of H03/H10 transportation routes of Ukrainian significant and at the crossroads of E85 European route. The highways connecting regional centers with Europe. There are more than a thousand streets and lanes in the city. The city is located in the center of the Chernivtsi region between Novoselytsa, Gertsaevsky, Hlyboka, Storozhynets, Kitsmanskyi and Zastavna districts.                Chernivtsi is located in the southwest of Ukraine, in the eastern Precarpathians, on the border between the Carpathians and the East European plain, 40 km from the border with Romania.</vt:lpstr>
      <vt:lpstr>Слайд 5</vt:lpstr>
      <vt:lpstr>              Chernivtsi has developed transport network. Chernivtsi region is connected with Ivano-Frankivsk, Ternopil, Khmelnytsky and Vinnitsa regions by air, rail/road transport, it borders Romania and the Republic of Moldova; region occupies an advantageous transport and geographical position, has a fairly dense automobile and railways network, which will connect it with the countries of  Europe and the CIS.</vt:lpstr>
      <vt:lpstr> RESIDENTIAL LEASE AVERAGE COST  1bedroom apartments – UAH 2500-8100  2bedrooms apartments – UAH 3 000-10700 3bedrooms apartments – UAH 4500-16000</vt:lpstr>
      <vt:lpstr>Слайд 8</vt:lpstr>
      <vt:lpstr>Слайд 9</vt:lpstr>
      <vt:lpstr>     MEDICAL CARE</vt:lpstr>
      <vt:lpstr>EDUCATION</vt:lpstr>
      <vt:lpstr>Слайд 12</vt:lpstr>
      <vt:lpstr>Слайд 13</vt:lpstr>
      <vt:lpstr>  Also there are 9 thematic city tours: </vt:lpstr>
      <vt:lpstr> ТОРГІВЛЯ ТА СФЕРА ПОСЛУГ</vt:lpstr>
      <vt:lpstr>THE LARGEST MARKETS OF THE CITY</vt:lpstr>
      <vt:lpstr>Слайд 17</vt:lpstr>
      <vt:lpstr>Слайд 18</vt:lpstr>
      <vt:lpstr>Слайд 19</vt:lpstr>
      <vt:lpstr>EXPORT/IMPORT STRUCTURE 2019</vt:lpstr>
      <vt:lpstr>INVESTMENTS</vt:lpstr>
      <vt:lpstr>  31 countries of the world were a source of investments. The largest investors are: Cyprus, Italy, Romania, Austria, Estonia, Turkey, Czech Republic and Poland– 87,6% of the total volume of investments. </vt:lpstr>
      <vt:lpstr>AUTHORITY</vt:lpstr>
    </vt:vector>
  </TitlesOfParts>
  <Company>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WiZaRd</dc:creator>
  <cp:lastModifiedBy>invest4</cp:lastModifiedBy>
  <cp:revision>1004</cp:revision>
  <cp:lastPrinted>2015-06-17T14:33:04Z</cp:lastPrinted>
  <dcterms:created xsi:type="dcterms:W3CDTF">2014-12-22T09:37:45Z</dcterms:created>
  <dcterms:modified xsi:type="dcterms:W3CDTF">2020-04-09T08:34:43Z</dcterms:modified>
</cp:coreProperties>
</file>