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notesSlides/notesSlide2.xml" ContentType="application/vnd.openxmlformats-officedocument.presentationml.notesSlide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25"/>
  </p:notesMasterIdLst>
  <p:handoutMasterIdLst>
    <p:handoutMasterId r:id="rId26"/>
  </p:handoutMasterIdLst>
  <p:sldIdLst>
    <p:sldId id="256" r:id="rId2"/>
    <p:sldId id="257" r:id="rId3"/>
    <p:sldId id="258" r:id="rId4"/>
    <p:sldId id="259" r:id="rId5"/>
    <p:sldId id="293" r:id="rId6"/>
    <p:sldId id="282" r:id="rId7"/>
    <p:sldId id="260" r:id="rId8"/>
    <p:sldId id="267" r:id="rId9"/>
    <p:sldId id="263" r:id="rId10"/>
    <p:sldId id="266" r:id="rId11"/>
    <p:sldId id="285" r:id="rId12"/>
    <p:sldId id="268" r:id="rId13"/>
    <p:sldId id="269" r:id="rId14"/>
    <p:sldId id="270" r:id="rId15"/>
    <p:sldId id="271" r:id="rId16"/>
    <p:sldId id="272" r:id="rId17"/>
    <p:sldId id="275" r:id="rId18"/>
    <p:sldId id="289" r:id="rId19"/>
    <p:sldId id="295" r:id="rId20"/>
    <p:sldId id="273" r:id="rId21"/>
    <p:sldId id="277" r:id="rId22"/>
    <p:sldId id="278" r:id="rId23"/>
    <p:sldId id="286" r:id="rId24"/>
  </p:sldIdLst>
  <p:sldSz cx="6858000" cy="9144000" type="screen4x3"/>
  <p:notesSz cx="6761163" cy="99425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Помірний стиль 2 –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Помірний стиль 2 –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505E3EF-67EA-436B-97B2-0124C06EBD24}" styleName="Помірний стиль 4 –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775DCB02-9BB8-47FD-8907-85C794F793BA}" styleName="Стиль із теми 1 – акцент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D27102A9-8310-4765-A935-A1911B00CA55}" styleName="Світлий стиль 1 – акцент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35758FB7-9AC5-4552-8A53-C91805E547FA}" styleName="Стиль із теми 1 –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327F97BB-C833-4FB7-BDE5-3F7075034690}" styleName="Стиль із теми 2 – акцент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22838BEF-8BB2-4498-84A7-C5851F593DF1}" styleName="Помірний стиль 4 –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583" autoAdjust="0"/>
    <p:restoredTop sz="92870" autoAdjust="0"/>
  </p:normalViewPr>
  <p:slideViewPr>
    <p:cSldViewPr>
      <p:cViewPr varScale="1">
        <p:scale>
          <a:sx n="81" d="100"/>
          <a:sy n="81" d="100"/>
        </p:scale>
        <p:origin x="2952" y="96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3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4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5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6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7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12806749014058721"/>
          <c:y val="0.14155750408696224"/>
        </c:manualLayout>
      </c:layout>
      <c:overlay val="0"/>
      <c:txPr>
        <a:bodyPr/>
        <a:lstStyle/>
        <a:p>
          <a:pPr>
            <a:defRPr lang="en-US" sz="1400">
              <a:latin typeface="Times New Roman" pitchFamily="18" charset="0"/>
              <a:cs typeface="Times New Roman" pitchFamily="18" charset="0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Аркуш1!$B$1</c:f>
              <c:strCache>
                <c:ptCount val="1"/>
                <c:pt idx="0">
                  <c:v>ВІКОВА СТРУКТУРА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</c:spPr>
          <c:explosion val="4"/>
          <c:dPt>
            <c:idx val="0"/>
            <c:bubble3D val="0"/>
            <c:spPr>
              <a:solidFill>
                <a:schemeClr val="accent5">
                  <a:lumMod val="75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0-781E-4DF3-8E66-79F4C544AE1B}"/>
              </c:ext>
            </c:extLst>
          </c:dPt>
          <c:dPt>
            <c:idx val="1"/>
            <c:bubble3D val="0"/>
            <c:explosion val="0"/>
            <c:spPr>
              <a:solidFill>
                <a:schemeClr val="accent4"/>
              </a:solidFill>
            </c:spPr>
            <c:extLst>
              <c:ext xmlns:c16="http://schemas.microsoft.com/office/drawing/2014/chart" uri="{C3380CC4-5D6E-409C-BE32-E72D297353CC}">
                <c16:uniqueId val="{00000001-781E-4DF3-8E66-79F4C544AE1B}"/>
              </c:ext>
            </c:extLst>
          </c:dPt>
          <c:dPt>
            <c:idx val="2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2-781E-4DF3-8E66-79F4C544AE1B}"/>
              </c:ext>
            </c:extLst>
          </c:dPt>
          <c:dLbls>
            <c:dLbl>
              <c:idx val="0"/>
              <c:layout>
                <c:manualLayout>
                  <c:x val="-0.14513386916934171"/>
                  <c:y val="-0.12522014014903693"/>
                </c:manualLayout>
              </c:layout>
              <c:tx>
                <c:rich>
                  <a:bodyPr/>
                  <a:lstStyle/>
                  <a:p>
                    <a:r>
                      <a:rPr lang="uk-UA" sz="1200" dirty="0" smtClean="0"/>
                      <a:t>14,7</a:t>
                    </a:r>
                    <a:r>
                      <a:rPr sz="1200" dirty="0" smtClean="0"/>
                      <a:t>%</a:t>
                    </a:r>
                    <a:endParaRPr sz="1200" dirty="0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781E-4DF3-8E66-79F4C544AE1B}"/>
                </c:ext>
              </c:extLst>
            </c:dLbl>
            <c:dLbl>
              <c:idx val="1"/>
              <c:layout>
                <c:manualLayout>
                  <c:x val="0.1598286013915132"/>
                  <c:y val="-3.1421838177533583E-3"/>
                </c:manualLayout>
              </c:layout>
              <c:tx>
                <c:rich>
                  <a:bodyPr/>
                  <a:lstStyle/>
                  <a:p>
                    <a:r>
                      <a:rPr dirty="0" smtClean="0"/>
                      <a:t>72.3%</a:t>
                    </a:r>
                    <a:endParaRPr dirty="0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781E-4DF3-8E66-79F4C544AE1B}"/>
                </c:ext>
              </c:extLst>
            </c:dLbl>
            <c:dLbl>
              <c:idx val="2"/>
              <c:layout>
                <c:manualLayout>
                  <c:x val="-0.14378735228739101"/>
                  <c:y val="0.12624780374197148"/>
                </c:manualLayout>
              </c:layout>
              <c:tx>
                <c:rich>
                  <a:bodyPr/>
                  <a:lstStyle/>
                  <a:p>
                    <a:pPr>
                      <a:defRPr lang="en-US" sz="1200">
                        <a:solidFill>
                          <a:srgbClr val="000000"/>
                        </a:solidFill>
                      </a:defRPr>
                    </a:pPr>
                    <a:r>
                      <a:rPr lang="uk-UA" sz="1200" dirty="0" smtClean="0">
                        <a:solidFill>
                          <a:srgbClr val="000000"/>
                        </a:solidFill>
                      </a:rPr>
                      <a:t>1</a:t>
                    </a:r>
                    <a:r>
                      <a:rPr lang="en-US" sz="1200" dirty="0" smtClean="0">
                        <a:solidFill>
                          <a:srgbClr val="000000"/>
                        </a:solidFill>
                      </a:rPr>
                      <a:t>3</a:t>
                    </a:r>
                    <a:r>
                      <a:rPr sz="1200" dirty="0" smtClean="0">
                        <a:solidFill>
                          <a:srgbClr val="000000"/>
                        </a:solidFill>
                      </a:rPr>
                      <a:t>%</a:t>
                    </a:r>
                    <a:endParaRPr sz="1200" dirty="0">
                      <a:solidFill>
                        <a:srgbClr val="000000"/>
                      </a:solidFill>
                    </a:endParaRPr>
                  </a:p>
                </c:rich>
              </c:tx>
              <c:spPr>
                <a:ln>
                  <a:noFill/>
                </a:ln>
              </c:spPr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781E-4DF3-8E66-79F4C544AE1B}"/>
                </c:ext>
              </c:extLst>
            </c:dLbl>
            <c:spPr>
              <a:ln>
                <a:noFill/>
              </a:ln>
            </c:spPr>
            <c:txPr>
              <a:bodyPr/>
              <a:lstStyle/>
              <a:p>
                <a:pPr>
                  <a:defRPr lang="en-US" sz="1400">
                    <a:solidFill>
                      <a:schemeClr val="tx1"/>
                    </a:solidFill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>
                  <a:solidFill>
                    <a:schemeClr val="bg1">
                      <a:lumMod val="50000"/>
                    </a:schemeClr>
                  </a:solidFill>
                </a:ln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Аркуш1!$A$2:$A$4</c:f>
              <c:strCache>
                <c:ptCount val="3"/>
                <c:pt idx="0">
                  <c:v>0-14 років</c:v>
                </c:pt>
                <c:pt idx="1">
                  <c:v>15-64 роки</c:v>
                </c:pt>
                <c:pt idx="2">
                  <c:v>65 і старше</c:v>
                </c:pt>
              </c:strCache>
            </c:strRef>
          </c:cat>
          <c:val>
            <c:numRef>
              <c:f>Аркуш1!$B$2:$B$4</c:f>
              <c:numCache>
                <c:formatCode>0.00%</c:formatCode>
                <c:ptCount val="3"/>
                <c:pt idx="0">
                  <c:v>0.18100000000000024</c:v>
                </c:pt>
                <c:pt idx="1">
                  <c:v>0.63500000000000112</c:v>
                </c:pt>
                <c:pt idx="2">
                  <c:v>0.18400000000000025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781E-4DF3-8E66-79F4C544AE1B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90"/>
      </c:pieChart>
    </c:plotArea>
    <c:legend>
      <c:legendPos val="r"/>
      <c:legendEntry>
        <c:idx val="0"/>
        <c:txPr>
          <a:bodyPr/>
          <a:lstStyle/>
          <a:p>
            <a:pPr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pPr>
            <a:endParaRPr lang="en-US"/>
          </a:p>
        </c:txPr>
      </c:legendEntry>
      <c:legendEntry>
        <c:idx val="1"/>
        <c:txPr>
          <a:bodyPr/>
          <a:lstStyle/>
          <a:p>
            <a:pPr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pPr>
            <a:endParaRPr lang="en-US"/>
          </a:p>
        </c:txPr>
      </c:legendEntry>
      <c:legendEntry>
        <c:idx val="2"/>
        <c:txPr>
          <a:bodyPr/>
          <a:lstStyle/>
          <a:p>
            <a:pPr>
              <a:defRPr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pPr>
            <a:endParaRPr lang="en-US"/>
          </a:p>
        </c:txPr>
      </c:legendEntry>
      <c:overlay val="0"/>
      <c:txPr>
        <a:bodyPr/>
        <a:lstStyle/>
        <a:p>
          <a:pPr>
            <a:defRPr lang="en-US">
              <a:solidFill>
                <a:schemeClr val="bg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defRPr>
          </a:pPr>
          <a:endParaRPr lang="en-US"/>
        </a:p>
      </c:txPr>
    </c:legend>
    <c:plotVisOnly val="1"/>
    <c:dispBlanksAs val="zero"/>
    <c:showDLblsOverMax val="0"/>
  </c:chart>
  <c:txPr>
    <a:bodyPr/>
    <a:lstStyle/>
    <a:p>
      <a:pPr>
        <a:defRPr sz="1800">
          <a:solidFill>
            <a:schemeClr val="accent5">
              <a:lumMod val="75000"/>
            </a:schemeClr>
          </a:solidFill>
        </a:defRPr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hart>
    <c:title>
      <c:tx>
        <c:rich>
          <a:bodyPr/>
          <a:lstStyle/>
          <a:p>
            <a:pPr>
              <a:defRPr sz="120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defRPr>
            </a:pPr>
            <a:r>
              <a:rPr lang="ru-RU" sz="1200" dirty="0">
                <a:solidFill>
                  <a:schemeClr val="accent5">
                    <a:lumMod val="75000"/>
                  </a:schemeClr>
                </a:solidFill>
              </a:rPr>
              <a:t>Мережа </a:t>
            </a:r>
            <a:r>
              <a:rPr lang="ru-RU" sz="1200" dirty="0" err="1">
                <a:solidFill>
                  <a:schemeClr val="accent5">
                    <a:lumMod val="75000"/>
                  </a:schemeClr>
                </a:solidFill>
              </a:rPr>
              <a:t>шкіл</a:t>
            </a:r>
            <a:r>
              <a:rPr lang="ru-RU" sz="12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u-RU" sz="1200" dirty="0" err="1">
                <a:solidFill>
                  <a:schemeClr val="accent5">
                    <a:lumMod val="75000"/>
                  </a:schemeClr>
                </a:solidFill>
              </a:rPr>
              <a:t>м.Чернівці</a:t>
            </a:r>
            <a:endParaRPr lang="ru-RU" sz="1200" dirty="0">
              <a:solidFill>
                <a:schemeClr val="accent5">
                  <a:lumMod val="75000"/>
                </a:schemeClr>
              </a:solidFill>
            </a:endParaRPr>
          </a:p>
        </c:rich>
      </c:tx>
      <c:overlay val="0"/>
    </c:title>
    <c:autoTitleDeleted val="0"/>
    <c:view3D>
      <c:rotX val="75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Аркуш1!$B$1</c:f>
              <c:strCache>
                <c:ptCount val="1"/>
                <c:pt idx="0">
                  <c:v>Мережа шкіл м.Чернівці</c:v>
                </c:pt>
              </c:strCache>
            </c:strRef>
          </c:tx>
          <c:dLbls>
            <c:dLbl>
              <c:idx val="0"/>
              <c:layout>
                <c:manualLayout>
                  <c:x val="-4.2228733961082149E-2"/>
                  <c:y val="0.112424751159336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ED1A-4A38-BEA3-5EA28AFED920}"/>
                </c:ext>
              </c:extLst>
            </c:dLbl>
            <c:dLbl>
              <c:idx val="1"/>
              <c:layout>
                <c:manualLayout>
                  <c:x val="-7.0552326549734784E-2"/>
                  <c:y val="6.9019700425442934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ED1A-4A38-BEA3-5EA28AFED920}"/>
                </c:ext>
              </c:extLst>
            </c:dLbl>
            <c:dLbl>
              <c:idx val="2"/>
              <c:layout>
                <c:manualLayout>
                  <c:x val="-8.1867672790901166E-2"/>
                  <c:y val="3.1685695538057806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ED1A-4A38-BEA3-5EA28AFED920}"/>
                </c:ext>
              </c:extLst>
            </c:dLbl>
            <c:dLbl>
              <c:idx val="4"/>
              <c:layout>
                <c:manualLayout>
                  <c:x val="-4.4956572289434969E-2"/>
                  <c:y val="-0.12654867849932391"/>
                </c:manualLayout>
              </c:layout>
              <c:spPr/>
              <c:txPr>
                <a:bodyPr/>
                <a:lstStyle/>
                <a:p>
                  <a:pPr>
                    <a:defRPr sz="1200">
                      <a:solidFill>
                        <a:srgbClr val="000000"/>
                      </a:solidFill>
                      <a:latin typeface="Times New Roman" pitchFamily="18" charset="0"/>
                      <a:cs typeface="Times New Roman" pitchFamily="18" charset="0"/>
                    </a:defRPr>
                  </a:pPr>
                  <a:endParaRPr lang="en-US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ED1A-4A38-BEA3-5EA28AFED920}"/>
                </c:ext>
              </c:extLst>
            </c:dLbl>
            <c:dLbl>
              <c:idx val="5"/>
              <c:spPr/>
              <c:txPr>
                <a:bodyPr/>
                <a:lstStyle/>
                <a:p>
                  <a:pPr>
                    <a:defRPr sz="1200">
                      <a:solidFill>
                        <a:srgbClr val="000000"/>
                      </a:solidFill>
                      <a:latin typeface="Times New Roman" pitchFamily="18" charset="0"/>
                      <a:cs typeface="Times New Roman" pitchFamily="18" charset="0"/>
                    </a:defRPr>
                  </a:pPr>
                  <a:endParaRPr lang="en-US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4-ED1A-4A38-BEA3-5EA28AFED920}"/>
                </c:ext>
              </c:extLst>
            </c:dLbl>
            <c:dLbl>
              <c:idx val="6"/>
              <c:layout>
                <c:manualLayout>
                  <c:x val="3.3073186142246032E-2"/>
                  <c:y val="0.11242381114742041"/>
                </c:manualLayout>
              </c:layout>
              <c:spPr/>
              <c:txPr>
                <a:bodyPr/>
                <a:lstStyle/>
                <a:p>
                  <a:pPr>
                    <a:defRPr sz="1200">
                      <a:solidFill>
                        <a:srgbClr val="000000"/>
                      </a:solidFill>
                      <a:latin typeface="Times New Roman" pitchFamily="18" charset="0"/>
                      <a:cs typeface="Times New Roman" pitchFamily="18" charset="0"/>
                    </a:defRPr>
                  </a:pPr>
                  <a:endParaRPr lang="en-US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ED1A-4A38-BEA3-5EA28AFED92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Аркуш1!$A$2:$A$8</c:f>
              <c:strCache>
                <c:ptCount val="7"/>
                <c:pt idx="0">
                  <c:v>Початкові школи </c:v>
                </c:pt>
                <c:pt idx="1">
                  <c:v>Спец школи</c:v>
                </c:pt>
                <c:pt idx="2">
                  <c:v>Школи І-ІІ ступеня </c:v>
                </c:pt>
                <c:pt idx="3">
                  <c:v>Гімназії</c:v>
                </c:pt>
                <c:pt idx="4">
                  <c:v>Ліцей</c:v>
                </c:pt>
                <c:pt idx="5">
                  <c:v>Школи І-ІІІ ступеня</c:v>
                </c:pt>
                <c:pt idx="6">
                  <c:v>Приватні</c:v>
                </c:pt>
              </c:strCache>
            </c:strRef>
          </c:cat>
          <c:val>
            <c:numRef>
              <c:f>Аркуш1!$B$2:$B$8</c:f>
              <c:numCache>
                <c:formatCode>General</c:formatCode>
                <c:ptCount val="7"/>
                <c:pt idx="0">
                  <c:v>7</c:v>
                </c:pt>
                <c:pt idx="1">
                  <c:v>3</c:v>
                </c:pt>
                <c:pt idx="2">
                  <c:v>3</c:v>
                </c:pt>
                <c:pt idx="3">
                  <c:v>7</c:v>
                </c:pt>
                <c:pt idx="4">
                  <c:v>5</c:v>
                </c:pt>
                <c:pt idx="5">
                  <c:v>22</c:v>
                </c:pt>
                <c:pt idx="6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ED1A-4A38-BEA3-5EA28AFED920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56748886383438635"/>
          <c:y val="0.19326118419274788"/>
          <c:w val="0.32209838927162288"/>
          <c:h val="0.63921763948150079"/>
        </c:manualLayout>
      </c:layout>
      <c:overlay val="0"/>
      <c:txPr>
        <a:bodyPr/>
        <a:lstStyle/>
        <a:p>
          <a:pPr>
            <a:defRPr sz="1200">
              <a:solidFill>
                <a:srgbClr val="000000"/>
              </a:solidFill>
              <a:latin typeface="Times New Roman" pitchFamily="18" charset="0"/>
              <a:cs typeface="Times New Roman" pitchFamily="18" charset="0"/>
            </a:defRPr>
          </a:pPr>
          <a:endParaRPr lang="en-US"/>
        </a:p>
      </c:txPr>
    </c:legend>
    <c:plotVisOnly val="1"/>
    <c:dispBlanksAs val="zero"/>
    <c:showDLblsOverMax val="0"/>
  </c:chart>
  <c:spPr>
    <a:noFill/>
    <a:ln>
      <a:noFill/>
    </a:ln>
  </c:spPr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0"/>
    </c:view3D>
    <c:floor>
      <c:thickness val="0"/>
    </c:floor>
    <c:sideWall>
      <c:thickness val="0"/>
      <c:spPr>
        <a:noFill/>
        <a:ln>
          <a:noFill/>
        </a:ln>
      </c:spPr>
    </c:sideWall>
    <c:backWall>
      <c:thickness val="0"/>
      <c:spPr>
        <a:noFill/>
        <a:ln>
          <a:noFill/>
        </a:ln>
      </c:spPr>
    </c:backWall>
    <c:plotArea>
      <c:layout/>
      <c:bar3D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chemeClr val="accent5">
                <a:lumMod val="75000"/>
              </a:schemeClr>
            </a:solidFill>
          </c:spPr>
          <c:invertIfNegative val="0"/>
          <c:dLbls>
            <c:dLbl>
              <c:idx val="0"/>
              <c:layout>
                <c:manualLayout>
                  <c:x val="-0.61660611367775664"/>
                  <c:y val="-0.1209590126885763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DDC4-4A09-B4C8-4879C1060639}"/>
                </c:ext>
              </c:extLst>
            </c:dLbl>
            <c:dLbl>
              <c:idx val="1"/>
              <c:layout>
                <c:manualLayout>
                  <c:x val="-9.8556621049596463E-2"/>
                  <c:y val="-6.712381351657638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DDC4-4A09-B4C8-4879C1060639}"/>
                </c:ext>
              </c:extLst>
            </c:dLbl>
            <c:dLbl>
              <c:idx val="2"/>
              <c:layout>
                <c:manualLayout>
                  <c:x val="-0.11422747659748168"/>
                  <c:y val="-6.328645263564726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DDC4-4A09-B4C8-4879C1060639}"/>
                </c:ext>
              </c:extLst>
            </c:dLbl>
            <c:dLbl>
              <c:idx val="3"/>
              <c:layout>
                <c:manualLayout>
                  <c:x val="-9.7187079088590658E-2"/>
                  <c:y val="-7.207268582508509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DDC4-4A09-B4C8-4879C106063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lang="en-US" sz="1050">
                    <a:solidFill>
                      <a:srgbClr val="000000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Румунія</c:v>
                </c:pt>
                <c:pt idx="1">
                  <c:v>Польща</c:v>
                </c:pt>
                <c:pt idx="2">
                  <c:v>Греція</c:v>
                </c:pt>
                <c:pt idx="3">
                  <c:v>Білорусь</c:v>
                </c:pt>
              </c:strCache>
            </c:strRef>
          </c:cat>
          <c:val>
            <c:numRef>
              <c:f>Лист1!$B$2:$B$5</c:f>
              <c:numCache>
                <c:formatCode>0.00%</c:formatCode>
                <c:ptCount val="4"/>
                <c:pt idx="0" formatCode="0.0%">
                  <c:v>0.37800000000000039</c:v>
                </c:pt>
                <c:pt idx="1">
                  <c:v>6.2000000000000034E-2</c:v>
                </c:pt>
                <c:pt idx="2">
                  <c:v>7.1999999999999995E-2</c:v>
                </c:pt>
                <c:pt idx="3">
                  <c:v>5.9000000000000066E-2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DDC4-4A09-B4C8-4879C106063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00"/>
        <c:shape val="cylinder"/>
        <c:axId val="118230400"/>
        <c:axId val="118236288"/>
        <c:axId val="0"/>
      </c:bar3DChart>
      <c:catAx>
        <c:axId val="118230400"/>
        <c:scaling>
          <c:orientation val="minMax"/>
        </c:scaling>
        <c:delete val="0"/>
        <c:axPos val="l"/>
        <c:numFmt formatCode="General" sourceLinked="0"/>
        <c:majorTickMark val="none"/>
        <c:minorTickMark val="none"/>
        <c:tickLblPos val="nextTo"/>
        <c:txPr>
          <a:bodyPr/>
          <a:lstStyle/>
          <a:p>
            <a:pPr>
              <a:defRPr lang="en-US"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pPr>
            <a:endParaRPr lang="en-US"/>
          </a:p>
        </c:txPr>
        <c:crossAx val="118236288"/>
        <c:crosses val="autoZero"/>
        <c:auto val="1"/>
        <c:lblAlgn val="ctr"/>
        <c:lblOffset val="100"/>
        <c:noMultiLvlLbl val="0"/>
      </c:catAx>
      <c:valAx>
        <c:axId val="118236288"/>
        <c:scaling>
          <c:orientation val="minMax"/>
        </c:scaling>
        <c:delete val="0"/>
        <c:axPos val="b"/>
        <c:numFmt formatCode="0.0%" sourceLinked="1"/>
        <c:majorTickMark val="none"/>
        <c:minorTickMark val="none"/>
        <c:tickLblPos val="nextTo"/>
        <c:spPr>
          <a:noFill/>
          <a:ln>
            <a:solidFill>
              <a:schemeClr val="bg1">
                <a:lumMod val="50000"/>
              </a:schemeClr>
            </a:solidFill>
          </a:ln>
        </c:spPr>
        <c:txPr>
          <a:bodyPr/>
          <a:lstStyle/>
          <a:p>
            <a:pPr>
              <a:defRPr lang="en-US" sz="1050">
                <a:solidFill>
                  <a:srgbClr val="000000"/>
                </a:solidFill>
              </a:defRPr>
            </a:pPr>
            <a:endParaRPr lang="en-US"/>
          </a:p>
        </c:txPr>
        <c:crossAx val="11823040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0"/>
    </c:view3D>
    <c:floor>
      <c:thickness val="0"/>
    </c:floor>
    <c:sideWall>
      <c:thickness val="0"/>
      <c:spPr>
        <a:noFill/>
        <a:ln>
          <a:noFill/>
        </a:ln>
      </c:spPr>
    </c:sideWall>
    <c:backWall>
      <c:thickness val="0"/>
      <c:spPr>
        <a:noFill/>
        <a:ln>
          <a:noFill/>
        </a:ln>
      </c:spPr>
    </c:backWall>
    <c:plotArea>
      <c:layout>
        <c:manualLayout>
          <c:layoutTarget val="inner"/>
          <c:xMode val="edge"/>
          <c:yMode val="edge"/>
          <c:x val="0.251515133335733"/>
          <c:y val="1.9219077431317389E-2"/>
          <c:w val="0.68073947572253801"/>
          <c:h val="0.83321813236723419"/>
        </c:manualLayout>
      </c:layout>
      <c:bar3D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accent5">
                <a:lumMod val="75000"/>
              </a:schemeClr>
            </a:solidFill>
          </c:spPr>
          <c:invertIfNegative val="0"/>
          <c:dLbls>
            <c:dLbl>
              <c:idx val="0"/>
              <c:layout>
                <c:manualLayout>
                  <c:x val="-0.45529286168388011"/>
                  <c:y val="-7.863154093989556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E381-40A7-BD14-AE94F5147AA1}"/>
                </c:ext>
              </c:extLst>
            </c:dLbl>
            <c:dLbl>
              <c:idx val="1"/>
              <c:layout>
                <c:manualLayout>
                  <c:x val="-0.25033241570405595"/>
                  <c:y val="-6.681876616883840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E381-40A7-BD14-AE94F5147AA1}"/>
                </c:ext>
              </c:extLst>
            </c:dLbl>
            <c:dLbl>
              <c:idx val="2"/>
              <c:layout>
                <c:manualLayout>
                  <c:x val="-0.22824363956961391"/>
                  <c:y val="-6.202326725601926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E381-40A7-BD14-AE94F5147AA1}"/>
                </c:ext>
              </c:extLst>
            </c:dLbl>
            <c:dLbl>
              <c:idx val="3"/>
              <c:layout>
                <c:manualLayout>
                  <c:x val="-0.24003022778797392"/>
                  <c:y val="-4.795280683098702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E381-40A7-BD14-AE94F5147AA1}"/>
                </c:ext>
              </c:extLst>
            </c:dLbl>
            <c:dLbl>
              <c:idx val="4"/>
              <c:layout>
                <c:manualLayout>
                  <c:x val="-9.5484574232010233E-2"/>
                  <c:y val="-4.977661212246259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E381-40A7-BD14-AE94F5147AA1}"/>
                </c:ext>
              </c:extLst>
            </c:dLbl>
            <c:dLbl>
              <c:idx val="5"/>
              <c:layout>
                <c:manualLayout>
                  <c:x val="-0.31637533436491727"/>
                  <c:y val="-5.907835637310140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E381-40A7-BD14-AE94F5147AA1}"/>
                </c:ext>
              </c:extLst>
            </c:dLbl>
            <c:dLbl>
              <c:idx val="6"/>
              <c:layout>
                <c:manualLayout>
                  <c:x val="-5.025219811196277E-2"/>
                  <c:y val="-4.074567111590779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E381-40A7-BD14-AE94F5147AA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lang="en-US" sz="1050">
                    <a:solidFill>
                      <a:srgbClr val="000000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Лист1!$A$2:$A$8</c:f>
              <c:strCache>
                <c:ptCount val="7"/>
                <c:pt idx="0">
                  <c:v>Румунія </c:v>
                </c:pt>
                <c:pt idx="1">
                  <c:v>Туреччина</c:v>
                </c:pt>
                <c:pt idx="2">
                  <c:v>Китай</c:v>
                </c:pt>
                <c:pt idx="3">
                  <c:v>Польща</c:v>
                </c:pt>
                <c:pt idx="4">
                  <c:v>Італія</c:v>
                </c:pt>
                <c:pt idx="5">
                  <c:v>Німеччина</c:v>
                </c:pt>
                <c:pt idx="6">
                  <c:v>Білорусь</c:v>
                </c:pt>
              </c:strCache>
            </c:strRef>
          </c:cat>
          <c:val>
            <c:numRef>
              <c:f>Лист1!$B$2:$B$8</c:f>
              <c:numCache>
                <c:formatCode>0.00%</c:formatCode>
                <c:ptCount val="7"/>
                <c:pt idx="0">
                  <c:v>0.20100000000000001</c:v>
                </c:pt>
                <c:pt idx="1">
                  <c:v>0.1115</c:v>
                </c:pt>
                <c:pt idx="2">
                  <c:v>0.1017000000000001</c:v>
                </c:pt>
                <c:pt idx="3">
                  <c:v>0.10770000000000012</c:v>
                </c:pt>
                <c:pt idx="4">
                  <c:v>4.3900000000000002E-2</c:v>
                </c:pt>
                <c:pt idx="5">
                  <c:v>0.1396</c:v>
                </c:pt>
                <c:pt idx="6">
                  <c:v>2.4799999999999999E-2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E381-40A7-BD14-AE94F5147AA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00"/>
        <c:shape val="cylinder"/>
        <c:axId val="66675072"/>
        <c:axId val="66676608"/>
        <c:axId val="0"/>
      </c:bar3DChart>
      <c:catAx>
        <c:axId val="66675072"/>
        <c:scaling>
          <c:orientation val="minMax"/>
        </c:scaling>
        <c:delete val="0"/>
        <c:axPos val="l"/>
        <c:numFmt formatCode="General" sourceLinked="0"/>
        <c:majorTickMark val="none"/>
        <c:minorTickMark val="none"/>
        <c:tickLblPos val="nextTo"/>
        <c:txPr>
          <a:bodyPr/>
          <a:lstStyle/>
          <a:p>
            <a:pPr>
              <a:defRPr lang="en-US" sz="1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defRPr>
            </a:pPr>
            <a:endParaRPr lang="en-US"/>
          </a:p>
        </c:txPr>
        <c:crossAx val="66676608"/>
        <c:crosses val="autoZero"/>
        <c:auto val="1"/>
        <c:lblAlgn val="ctr"/>
        <c:lblOffset val="100"/>
        <c:noMultiLvlLbl val="0"/>
      </c:catAx>
      <c:valAx>
        <c:axId val="66676608"/>
        <c:scaling>
          <c:orientation val="minMax"/>
        </c:scaling>
        <c:delete val="0"/>
        <c:axPos val="b"/>
        <c:numFmt formatCode="0%" sourceLinked="0"/>
        <c:majorTickMark val="none"/>
        <c:minorTickMark val="none"/>
        <c:tickLblPos val="nextTo"/>
        <c:spPr>
          <a:ln>
            <a:noFill/>
          </a:ln>
        </c:spPr>
        <c:txPr>
          <a:bodyPr/>
          <a:lstStyle/>
          <a:p>
            <a:pPr>
              <a:defRPr lang="en-US" sz="1000">
                <a:solidFill>
                  <a:srgbClr val="000000"/>
                </a:solidFill>
              </a:defRPr>
            </a:pPr>
            <a:endParaRPr lang="en-US"/>
          </a:p>
        </c:txPr>
        <c:crossAx val="6667507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title>
      <c:tx>
        <c:rich>
          <a:bodyPr/>
          <a:lstStyle/>
          <a:p>
            <a:pPr>
              <a:defRPr lang="en-US" sz="2000">
                <a:solidFill>
                  <a:schemeClr val="accent5">
                    <a:lumMod val="75000"/>
                  </a:schemeClr>
                </a:solidFill>
              </a:defRPr>
            </a:pPr>
            <a:r>
              <a:rPr lang="ru-RU" sz="1400" dirty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ЕКСПОРТ</a:t>
            </a:r>
            <a:endParaRPr lang="ru-RU" sz="2000" dirty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c:rich>
      </c:tx>
      <c:overlay val="0"/>
    </c:title>
    <c:autoTitleDeleted val="0"/>
    <c:plotArea>
      <c:layout>
        <c:manualLayout>
          <c:layoutTarget val="inner"/>
          <c:xMode val="edge"/>
          <c:yMode val="edge"/>
          <c:x val="0.18208423154810299"/>
          <c:y val="0.16598046435444841"/>
          <c:w val="0.34515673264462432"/>
          <c:h val="0.71338474482184866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Експорт</c:v>
                </c:pt>
              </c:strCache>
            </c:strRef>
          </c:tx>
          <c:dLbls>
            <c:dLbl>
              <c:idx val="2"/>
              <c:layout>
                <c:manualLayout>
                  <c:x val="1.8443604038627496E-2"/>
                  <c:y val="2.5652984916643719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1EFA-4693-A74B-26B160DB44B9}"/>
                </c:ext>
              </c:extLst>
            </c:dLbl>
            <c:dLbl>
              <c:idx val="3"/>
              <c:layout>
                <c:manualLayout>
                  <c:x val="-4.2049721975184733E-3"/>
                  <c:y val="2.5810149079014674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1EFA-4693-A74B-26B160DB44B9}"/>
                </c:ext>
              </c:extLst>
            </c:dLbl>
            <c:dLbl>
              <c:idx val="4"/>
              <c:layout>
                <c:manualLayout>
                  <c:x val="8.4440587175826226E-3"/>
                  <c:y val="1.1777245343590427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1EFA-4693-A74B-26B160DB44B9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lang="en-US" sz="120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Лист1!$A$2:$A$7</c:f>
              <c:strCache>
                <c:ptCount val="6"/>
                <c:pt idx="0">
                  <c:v>Текстильні матеріали та текстильні вироби</c:v>
                </c:pt>
                <c:pt idx="1">
                  <c:v>Машини, обладнання та механізми</c:v>
                </c:pt>
                <c:pt idx="2">
                  <c:v>Деревина і вироби з деревини</c:v>
                </c:pt>
                <c:pt idx="3">
                  <c:v>Готові харчові продукти</c:v>
                </c:pt>
                <c:pt idx="4">
                  <c:v>Продукти рослинного походження</c:v>
                </c:pt>
                <c:pt idx="5">
                  <c:v>Інше</c:v>
                </c:pt>
              </c:strCache>
            </c:strRef>
          </c:cat>
          <c:val>
            <c:numRef>
              <c:f>Лист1!$B$2:$B$7</c:f>
              <c:numCache>
                <c:formatCode>0.0%</c:formatCode>
                <c:ptCount val="6"/>
                <c:pt idx="0">
                  <c:v>0.17600000000000018</c:v>
                </c:pt>
                <c:pt idx="1">
                  <c:v>0.29500000000000032</c:v>
                </c:pt>
                <c:pt idx="2">
                  <c:v>7.9000000000000098E-2</c:v>
                </c:pt>
                <c:pt idx="3">
                  <c:v>4.0000000000000022E-2</c:v>
                </c:pt>
                <c:pt idx="4">
                  <c:v>0.26100000000000001</c:v>
                </c:pt>
                <c:pt idx="5">
                  <c:v>0.14900000000000019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1EFA-4693-A74B-26B160DB44B9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50"/>
      </c:doughnutChart>
    </c:plotArea>
    <c:legend>
      <c:legendPos val="r"/>
      <c:layout>
        <c:manualLayout>
          <c:xMode val="edge"/>
          <c:yMode val="edge"/>
          <c:x val="0.59585225416911669"/>
          <c:y val="0.15656803169264458"/>
          <c:w val="0.38992562315107887"/>
          <c:h val="0.78969458242856794"/>
        </c:manualLayout>
      </c:layout>
      <c:overlay val="0"/>
      <c:txPr>
        <a:bodyPr/>
        <a:lstStyle/>
        <a:p>
          <a:pPr>
            <a:defRPr lang="en-US" sz="1200">
              <a:solidFill>
                <a:srgbClr val="000000"/>
              </a:solidFill>
              <a:latin typeface="Times New Roman" pitchFamily="18" charset="0"/>
              <a:cs typeface="Times New Roman" pitchFamily="18" charset="0"/>
            </a:defRPr>
          </a:pPr>
          <a:endParaRPr lang="en-US"/>
        </a:p>
      </c:txPr>
    </c:legend>
    <c:plotVisOnly val="1"/>
    <c:dispBlanksAs val="zero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hart>
    <c:title>
      <c:tx>
        <c:rich>
          <a:bodyPr/>
          <a:lstStyle/>
          <a:p>
            <a:pPr>
              <a:defRPr lang="en-US" sz="1400"/>
            </a:pPr>
            <a:r>
              <a:rPr lang="ru-RU" sz="1400" dirty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ІМПОРТ</a:t>
            </a:r>
          </a:p>
        </c:rich>
      </c:tx>
      <c:overlay val="0"/>
    </c:title>
    <c:autoTitleDeleted val="0"/>
    <c:plotArea>
      <c:layout>
        <c:manualLayout>
          <c:layoutTarget val="inner"/>
          <c:xMode val="edge"/>
          <c:yMode val="edge"/>
          <c:x val="0.18747016302938921"/>
          <c:y val="0.17100976713627039"/>
          <c:w val="0.3679161623393003"/>
          <c:h val="0.60275608643945944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Імпорт</c:v>
                </c:pt>
              </c:strCache>
            </c:strRef>
          </c:tx>
          <c:dLbls>
            <c:dLbl>
              <c:idx val="0"/>
              <c:numFmt formatCode="0.0%" sourceLinked="0"/>
              <c:spPr/>
              <c:txPr>
                <a:bodyPr/>
                <a:lstStyle/>
                <a:p>
                  <a:pPr>
                    <a:defRPr lang="en-US" sz="1400">
                      <a:solidFill>
                        <a:schemeClr val="tx1"/>
                      </a:solidFill>
                      <a:latin typeface="Times New Roman" pitchFamily="18" charset="0"/>
                      <a:cs typeface="Times New Roman" pitchFamily="18" charset="0"/>
                    </a:defRPr>
                  </a:pPr>
                  <a:endParaRPr lang="en-US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0-1471-4406-824A-9B15EF8C4466}"/>
                </c:ext>
              </c:extLst>
            </c:dLbl>
            <c:dLbl>
              <c:idx val="1"/>
              <c:layout>
                <c:manualLayout>
                  <c:x val="0"/>
                  <c:y val="-2.0749328505982996E-2"/>
                </c:manualLayout>
              </c:layout>
              <c:numFmt formatCode="0.0%" sourceLinked="0"/>
              <c:spPr/>
              <c:txPr>
                <a:bodyPr/>
                <a:lstStyle/>
                <a:p>
                  <a:pPr>
                    <a:defRPr lang="en-US" sz="1400">
                      <a:solidFill>
                        <a:schemeClr val="tx1"/>
                      </a:solidFill>
                      <a:latin typeface="Times New Roman" pitchFamily="18" charset="0"/>
                      <a:cs typeface="Times New Roman" pitchFamily="18" charset="0"/>
                    </a:defRPr>
                  </a:pPr>
                  <a:endParaRPr lang="en-US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1471-4406-824A-9B15EF8C4466}"/>
                </c:ext>
              </c:extLst>
            </c:dLbl>
            <c:dLbl>
              <c:idx val="2"/>
              <c:layout>
                <c:manualLayout>
                  <c:x val="1.3988979296702994E-2"/>
                  <c:y val="-7.7006694245302103E-4"/>
                </c:manualLayout>
              </c:layout>
              <c:numFmt formatCode="0.0%" sourceLinked="0"/>
              <c:spPr/>
              <c:txPr>
                <a:bodyPr/>
                <a:lstStyle/>
                <a:p>
                  <a:pPr>
                    <a:defRPr lang="en-US" sz="1400">
                      <a:solidFill>
                        <a:schemeClr val="tx1"/>
                      </a:solidFill>
                      <a:latin typeface="Times New Roman" pitchFamily="18" charset="0"/>
                      <a:cs typeface="Times New Roman" pitchFamily="18" charset="0"/>
                    </a:defRPr>
                  </a:pPr>
                  <a:endParaRPr lang="en-US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1471-4406-824A-9B15EF8C4466}"/>
                </c:ext>
              </c:extLst>
            </c:dLbl>
            <c:dLbl>
              <c:idx val="3"/>
              <c:layout>
                <c:manualLayout>
                  <c:x val="4.3730591198325635E-3"/>
                  <c:y val="-6.7896974821501739E-3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1471-4406-824A-9B15EF8C4466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lang="en-US" sz="140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Лист1!$A$2:$A$7</c:f>
              <c:strCache>
                <c:ptCount val="6"/>
                <c:pt idx="0">
                  <c:v>Текстильні матеріали та текстильні вироби</c:v>
                </c:pt>
                <c:pt idx="1">
                  <c:v>Деревина і вироби з дерева</c:v>
                </c:pt>
                <c:pt idx="2">
                  <c:v>Полімерні матеріали, пластмаси та вироби з них</c:v>
                </c:pt>
                <c:pt idx="3">
                  <c:v>Машини, обладнання та механізми</c:v>
                </c:pt>
                <c:pt idx="4">
                  <c:v>Недорогоцінні метали та вироби з них </c:v>
                </c:pt>
                <c:pt idx="5">
                  <c:v>Інше</c:v>
                </c:pt>
              </c:strCache>
            </c:strRef>
          </c:cat>
          <c:val>
            <c:numRef>
              <c:f>Лист1!$B$2:$B$7</c:f>
              <c:numCache>
                <c:formatCode>0.0%</c:formatCode>
                <c:ptCount val="6"/>
                <c:pt idx="0">
                  <c:v>0.29900000000000032</c:v>
                </c:pt>
                <c:pt idx="1">
                  <c:v>5.3999999999999999E-2</c:v>
                </c:pt>
                <c:pt idx="2">
                  <c:v>7.5000000000000011E-2</c:v>
                </c:pt>
                <c:pt idx="3">
                  <c:v>0.27600000000000002</c:v>
                </c:pt>
                <c:pt idx="4">
                  <c:v>7.9000000000000098E-2</c:v>
                </c:pt>
                <c:pt idx="5">
                  <c:v>0.21700000000000019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1471-4406-824A-9B15EF8C4466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50"/>
      </c:doughnutChart>
    </c:plotArea>
    <c:legend>
      <c:legendPos val="r"/>
      <c:layout>
        <c:manualLayout>
          <c:xMode val="edge"/>
          <c:yMode val="edge"/>
          <c:x val="0.61125585968106921"/>
          <c:y val="0.10752755104411357"/>
          <c:w val="0.34025963118322927"/>
          <c:h val="0.76043748084561857"/>
        </c:manualLayout>
      </c:layout>
      <c:overlay val="0"/>
      <c:txPr>
        <a:bodyPr/>
        <a:lstStyle/>
        <a:p>
          <a:pPr>
            <a:defRPr lang="en-US" sz="1200">
              <a:solidFill>
                <a:srgbClr val="000000"/>
              </a:solidFill>
              <a:latin typeface="Times New Roman" pitchFamily="18" charset="0"/>
              <a:cs typeface="Times New Roman" pitchFamily="18" charset="0"/>
            </a:defRPr>
          </a:pPr>
          <a:endParaRPr lang="en-US"/>
        </a:p>
      </c:txPr>
    </c:legend>
    <c:plotVisOnly val="1"/>
    <c:dispBlanksAs val="zero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3"/>
    </mc:Choice>
    <mc:Fallback>
      <c:style val="23"/>
    </mc:Fallback>
  </mc:AlternateContent>
  <c:chart>
    <c:title>
      <c:tx>
        <c:rich>
          <a:bodyPr/>
          <a:lstStyle/>
          <a:p>
            <a:pPr>
              <a:defRPr/>
            </a:pPr>
            <a:r>
              <a:rPr lang="uk-UA"/>
              <a:t>Напрями інвестування в місті</a:t>
            </a:r>
            <a:endParaRPr lang="ru-RU"/>
          </a:p>
        </c:rich>
      </c:tx>
      <c:overlay val="0"/>
    </c:title>
    <c:autoTitleDeleted val="0"/>
    <c:view3D>
      <c:rotX val="15"/>
      <c:rotY val="20"/>
      <c:rAngAx val="0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Аркуш1!$B$1</c:f>
              <c:strCache>
                <c:ptCount val="1"/>
                <c:pt idx="0">
                  <c:v>Прямі іноземні інвестиції в економіці міста з країн світу, станом на 31.12.2013р.</c:v>
                </c:pt>
              </c:strCache>
            </c:strRef>
          </c:tx>
          <c:invertIfNegative val="1"/>
          <c:dLbls>
            <c:dLbl>
              <c:idx val="0"/>
              <c:layout>
                <c:manualLayout>
                  <c:x val="4.6294473607466184E-3"/>
                  <c:y val="3.5692725559427498E-3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36,50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DD09-413A-B5A7-0B2A4193E7D0}"/>
                </c:ext>
              </c:extLst>
            </c:dLbl>
            <c:dLbl>
              <c:idx val="1"/>
              <c:layout>
                <c:manualLayout>
                  <c:x val="1.3888706620005841E-2"/>
                  <c:y val="2.6909606027269626E-3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32,50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DD09-413A-B5A7-0B2A4193E7D0}"/>
                </c:ext>
              </c:extLst>
            </c:dLbl>
            <c:dLbl>
              <c:idx val="2"/>
              <c:layout>
                <c:manualLayout>
                  <c:x val="3.0092592592592591E-2"/>
                  <c:y val="-4.0639213951579383E-3"/>
                </c:manualLayout>
              </c:layout>
              <c:tx>
                <c:rich>
                  <a:bodyPr/>
                  <a:lstStyle/>
                  <a:p>
                    <a:r>
                      <a:rPr lang="uk-UA" dirty="0" smtClean="0">
                        <a:solidFill>
                          <a:srgbClr val="000000"/>
                        </a:solidFill>
                      </a:rPr>
                      <a:t>11,6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DD09-413A-B5A7-0B2A4193E7D0}"/>
                </c:ext>
              </c:extLst>
            </c:dLbl>
            <c:dLbl>
              <c:idx val="3"/>
              <c:layout>
                <c:manualLayout>
                  <c:x val="6.9444444444444527E-3"/>
                  <c:y val="-2.1143312533852023E-2"/>
                </c:manualLayout>
              </c:layout>
              <c:tx>
                <c:rich>
                  <a:bodyPr/>
                  <a:lstStyle/>
                  <a:p>
                    <a:r>
                      <a:rPr lang="uk-UA" dirty="0" smtClean="0">
                        <a:solidFill>
                          <a:srgbClr val="000000"/>
                        </a:solidFill>
                      </a:rPr>
                      <a:t>10,4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DD09-413A-B5A7-0B2A4193E7D0}"/>
                </c:ext>
              </c:extLst>
            </c:dLbl>
            <c:dLbl>
              <c:idx val="4"/>
              <c:layout>
                <c:manualLayout>
                  <c:x val="-7.8703703703703803E-2"/>
                  <c:y val="-1.317822516805208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DD09-413A-B5A7-0B2A4193E7D0}"/>
                </c:ext>
              </c:extLst>
            </c:dLbl>
            <c:dLbl>
              <c:idx val="5"/>
              <c:layout>
                <c:manualLayout>
                  <c:x val="-0.11342610819480888"/>
                  <c:y val="-4.447939096140057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DD09-413A-B5A7-0B2A4193E7D0}"/>
                </c:ext>
              </c:extLst>
            </c:dLbl>
            <c:dLbl>
              <c:idx val="6"/>
              <c:layout>
                <c:manualLayout>
                  <c:x val="-3.0092592592592633E-2"/>
                  <c:y val="-5.3817439119631686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DD09-413A-B5A7-0B2A4193E7D0}"/>
                </c:ext>
              </c:extLst>
            </c:dLbl>
            <c:dLbl>
              <c:idx val="7"/>
              <c:layout>
                <c:manualLayout>
                  <c:x val="-0.12268536745406818"/>
                  <c:y val="-5.821077182061818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DD09-413A-B5A7-0B2A4193E7D0}"/>
                </c:ext>
              </c:extLst>
            </c:dLbl>
            <c:dLbl>
              <c:idx val="8"/>
              <c:layout>
                <c:manualLayout>
                  <c:x val="-3.9351851851851853E-2"/>
                  <c:y val="-4.063921395157938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DD09-413A-B5A7-0B2A4193E7D0}"/>
                </c:ext>
              </c:extLst>
            </c:dLbl>
            <c:dLbl>
              <c:idx val="9"/>
              <c:layout>
                <c:manualLayout>
                  <c:x val="-8.3333515602216343E-2"/>
                  <c:y val="-4.997903504471791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DD09-413A-B5A7-0B2A4193E7D0}"/>
                </c:ext>
              </c:extLst>
            </c:dLbl>
            <c:dLbl>
              <c:idx val="10"/>
              <c:layout>
                <c:manualLayout>
                  <c:x val="-0.24074074074074103"/>
                  <c:y val="3.12976199235334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DD09-413A-B5A7-0B2A4193E7D0}"/>
                </c:ext>
              </c:extLst>
            </c:dLbl>
            <c:dLbl>
              <c:idx val="11"/>
              <c:layout>
                <c:manualLayout>
                  <c:x val="2.0833333333333412E-2"/>
                  <c:y val="-8.0726513193064686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DD09-413A-B5A7-0B2A4193E7D0}"/>
                </c:ext>
              </c:extLst>
            </c:dLbl>
            <c:numFmt formatCode="0.0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Аркуш1!$A$2:$A$5</c:f>
              <c:strCache>
                <c:ptCount val="4"/>
                <c:pt idx="0">
                  <c:v>Підприємства промисловості</c:v>
                </c:pt>
                <c:pt idx="1">
                  <c:v>Ремонт транспортних засобів</c:v>
                </c:pt>
                <c:pt idx="2">
                  <c:v>Операції зх нерухомим майном</c:v>
                </c:pt>
                <c:pt idx="3">
                  <c:v>Будівництво</c:v>
                </c:pt>
              </c:strCache>
            </c:strRef>
          </c:cat>
          <c:val>
            <c:numRef>
              <c:f>Аркуш1!$B$2:$B$5</c:f>
              <c:numCache>
                <c:formatCode>0.0%</c:formatCode>
                <c:ptCount val="4"/>
                <c:pt idx="0">
                  <c:v>0.36500000000000032</c:v>
                </c:pt>
                <c:pt idx="1">
                  <c:v>0.32500000000000046</c:v>
                </c:pt>
                <c:pt idx="2">
                  <c:v>0.11600000000000002</c:v>
                </c:pt>
                <c:pt idx="3">
                  <c:v>0.10400000000000002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DD09-413A-B5A7-0B2A4193E7D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95"/>
        <c:shape val="box"/>
        <c:axId val="119010816"/>
        <c:axId val="119012352"/>
        <c:axId val="0"/>
      </c:bar3DChart>
      <c:catAx>
        <c:axId val="119010816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txPr>
          <a:bodyPr/>
          <a:lstStyle/>
          <a:p>
            <a:pPr>
              <a:defRPr lang="en-US" sz="1400" i="1" baseline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defRPr>
            </a:pPr>
            <a:endParaRPr lang="en-US"/>
          </a:p>
        </c:txPr>
        <c:crossAx val="119012352"/>
        <c:crosses val="autoZero"/>
        <c:auto val="1"/>
        <c:lblAlgn val="ctr"/>
        <c:lblOffset val="100"/>
        <c:noMultiLvlLbl val="0"/>
      </c:catAx>
      <c:valAx>
        <c:axId val="119012352"/>
        <c:scaling>
          <c:orientation val="minMax"/>
        </c:scaling>
        <c:delete val="1"/>
        <c:axPos val="l"/>
        <c:numFmt formatCode="@" sourceLinked="0"/>
        <c:majorTickMark val="none"/>
        <c:minorTickMark val="none"/>
        <c:tickLblPos val="none"/>
        <c:crossAx val="11901081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title>
      <c:tx>
        <c:rich>
          <a:bodyPr/>
          <a:lstStyle/>
          <a:p>
            <a:pPr>
              <a:defRPr lang="en-US" sz="160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defRPr>
            </a:pPr>
            <a:r>
              <a:rPr lang="ru-RU" sz="1400" dirty="0" err="1"/>
              <a:t>Прямі</a:t>
            </a:r>
            <a:r>
              <a:rPr lang="ru-RU" sz="1400" dirty="0"/>
              <a:t> </a:t>
            </a:r>
            <a:r>
              <a:rPr lang="ru-RU" sz="1400" dirty="0" err="1"/>
              <a:t>іноземні</a:t>
            </a:r>
            <a:r>
              <a:rPr lang="ru-RU" sz="1400" dirty="0"/>
              <a:t> </a:t>
            </a:r>
            <a:r>
              <a:rPr lang="ru-RU" sz="1400" dirty="0" err="1"/>
              <a:t>інвестиції</a:t>
            </a:r>
            <a:r>
              <a:rPr lang="ru-RU" sz="1400" dirty="0"/>
              <a:t> в </a:t>
            </a:r>
            <a:r>
              <a:rPr lang="ru-RU" sz="1400" dirty="0" err="1" smtClean="0"/>
              <a:t>економіці</a:t>
            </a:r>
            <a:r>
              <a:rPr lang="ru-RU" sz="1400" dirty="0" smtClean="0"/>
              <a:t> </a:t>
            </a:r>
            <a:r>
              <a:rPr lang="ru-RU" sz="1400" dirty="0" err="1"/>
              <a:t>міста</a:t>
            </a:r>
            <a:r>
              <a:rPr lang="ru-RU" sz="1400" dirty="0"/>
              <a:t> за видами </a:t>
            </a:r>
            <a:r>
              <a:rPr lang="ru-RU" sz="1400" dirty="0" err="1"/>
              <a:t>економічної</a:t>
            </a:r>
            <a:r>
              <a:rPr lang="ru-RU" sz="1400" dirty="0"/>
              <a:t> </a:t>
            </a:r>
            <a:r>
              <a:rPr lang="ru-RU" sz="1400" dirty="0" err="1"/>
              <a:t>діяльності</a:t>
            </a:r>
            <a:r>
              <a:rPr lang="ru-RU" sz="1400" dirty="0"/>
              <a:t> у </a:t>
            </a:r>
            <a:r>
              <a:rPr lang="ru-RU" sz="1400" dirty="0" smtClean="0"/>
              <a:t>2018 </a:t>
            </a:r>
            <a:r>
              <a:rPr lang="ru-RU" sz="1400" dirty="0" err="1"/>
              <a:t>році</a:t>
            </a:r>
            <a:r>
              <a:rPr lang="ru-RU" sz="1400" dirty="0"/>
              <a:t>.</a:t>
            </a:r>
          </a:p>
        </c:rich>
      </c:tx>
      <c:overlay val="0"/>
    </c:title>
    <c:autoTitleDeleted val="0"/>
    <c:view3D>
      <c:rotX val="75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6.6115121026538423E-2"/>
          <c:y val="6.3570034168539103E-4"/>
          <c:w val="0.51126057159521565"/>
          <c:h val="0.7597302113824107"/>
        </c:manualLayout>
      </c:layout>
      <c:pie3DChart>
        <c:varyColors val="1"/>
        <c:ser>
          <c:idx val="0"/>
          <c:order val="0"/>
          <c:tx>
            <c:strRef>
              <c:f>Аркуш1!$B$1</c:f>
              <c:strCache>
                <c:ptCount val="1"/>
                <c:pt idx="0">
                  <c:v>Прямі іноземні інвестиції в еконміці міста за видами економічної діяльності у 2013 році.</c:v>
                </c:pt>
              </c:strCache>
            </c:strRef>
          </c:tx>
          <c:dPt>
            <c:idx val="0"/>
            <c:bubble3D val="0"/>
            <c:spPr>
              <a:solidFill>
                <a:schemeClr val="accent3">
                  <a:lumMod val="40000"/>
                  <a:lumOff val="60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0-F172-447C-BB63-DA9AFE7E7EAD}"/>
              </c:ext>
            </c:extLst>
          </c:dPt>
          <c:dPt>
            <c:idx val="1"/>
            <c:bubble3D val="0"/>
            <c:spPr>
              <a:solidFill>
                <a:schemeClr val="accent6">
                  <a:lumMod val="40000"/>
                  <a:lumOff val="60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1-F172-447C-BB63-DA9AFE7E7EAD}"/>
              </c:ext>
            </c:extLst>
          </c:dPt>
          <c:dPt>
            <c:idx val="2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2-F172-447C-BB63-DA9AFE7E7EAD}"/>
              </c:ext>
            </c:extLst>
          </c:dPt>
          <c:dPt>
            <c:idx val="3"/>
            <c:bubble3D val="0"/>
            <c:spPr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3-F172-447C-BB63-DA9AFE7E7EAD}"/>
              </c:ext>
            </c:extLst>
          </c:dPt>
          <c:dPt>
            <c:idx val="4"/>
            <c:bubble3D val="0"/>
            <c:spPr>
              <a:solidFill>
                <a:schemeClr val="tx2"/>
              </a:solidFill>
            </c:spPr>
            <c:extLst>
              <c:ext xmlns:c16="http://schemas.microsoft.com/office/drawing/2014/chart" uri="{C3380CC4-5D6E-409C-BE32-E72D297353CC}">
                <c16:uniqueId val="{00000004-F172-447C-BB63-DA9AFE7E7EAD}"/>
              </c:ext>
            </c:extLst>
          </c:dPt>
          <c:dPt>
            <c:idx val="5"/>
            <c:bubble3D val="0"/>
            <c:spPr>
              <a:solidFill>
                <a:schemeClr val="tx2">
                  <a:lumMod val="75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5-F172-447C-BB63-DA9AFE7E7EAD}"/>
              </c:ext>
            </c:extLst>
          </c:dPt>
          <c:dPt>
            <c:idx val="6"/>
            <c:bubble3D val="0"/>
            <c:spPr>
              <a:solidFill>
                <a:schemeClr val="accent4">
                  <a:lumMod val="75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6-F172-447C-BB63-DA9AFE7E7EAD}"/>
              </c:ext>
            </c:extLst>
          </c:dPt>
          <c:dLbls>
            <c:dLbl>
              <c:idx val="4"/>
              <c:layout>
                <c:manualLayout>
                  <c:x val="8.7755723242927963E-2"/>
                  <c:y val="2.5103928361701312E-2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F172-447C-BB63-DA9AFE7E7EAD}"/>
                </c:ext>
              </c:extLst>
            </c:dLbl>
            <c:dLbl>
              <c:idx val="6"/>
              <c:layout>
                <c:manualLayout>
                  <c:x val="1.1694918343540391E-2"/>
                  <c:y val="-3.0433126478010457E-3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F172-447C-BB63-DA9AFE7E7EAD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lang="en-US" sz="140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defRPr>
                </a:pPr>
                <a:endParaRPr lang="en-US"/>
              </a:p>
            </c:txPr>
            <c:dLblPos val="bestFit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>
                  <a:solidFill>
                    <a:schemeClr val="bg1">
                      <a:lumMod val="50000"/>
                    </a:schemeClr>
                  </a:solidFill>
                </a:ln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Аркуш1!$A$2:$A$8</c:f>
              <c:strCache>
                <c:ptCount val="7"/>
                <c:pt idx="0">
                  <c:v>Операції з нерухомим майном (11,6%)</c:v>
                </c:pt>
                <c:pt idx="1">
                  <c:v>Промисловість 36,5%)</c:v>
                </c:pt>
                <c:pt idx="2">
                  <c:v>Оптова та роздрібна торгівля; ремонт автотранспортних засобів та мотоциклів (32,5%)</c:v>
                </c:pt>
                <c:pt idx="3">
                  <c:v>Тимчасове розміщування й організація харчування (0,2%)</c:v>
                </c:pt>
                <c:pt idx="4">
                  <c:v>Діяльність у сфері адміністративного та допоміжного обслуговування (5,0%)</c:v>
                </c:pt>
                <c:pt idx="5">
                  <c:v>Будівництво (10,4%)</c:v>
                </c:pt>
                <c:pt idx="6">
                  <c:v>Інше (3,8%)</c:v>
                </c:pt>
              </c:strCache>
            </c:strRef>
          </c:cat>
          <c:val>
            <c:numRef>
              <c:f>Аркуш1!$B$2:$B$8</c:f>
              <c:numCache>
                <c:formatCode>General</c:formatCode>
                <c:ptCount val="7"/>
                <c:pt idx="0">
                  <c:v>11.6</c:v>
                </c:pt>
                <c:pt idx="1">
                  <c:v>36.5</c:v>
                </c:pt>
                <c:pt idx="2">
                  <c:v>32.5</c:v>
                </c:pt>
                <c:pt idx="3">
                  <c:v>0.2</c:v>
                </c:pt>
                <c:pt idx="4">
                  <c:v>5</c:v>
                </c:pt>
                <c:pt idx="5">
                  <c:v>10.4</c:v>
                </c:pt>
                <c:pt idx="6">
                  <c:v>3.8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F172-447C-BB63-DA9AFE7E7EAD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60182414698162734"/>
          <c:y val="8.2139399477155581E-2"/>
          <c:w val="0.3773425196850404"/>
          <c:h val="0.61128412035850965"/>
        </c:manualLayout>
      </c:layout>
      <c:overlay val="0"/>
      <c:spPr>
        <a:ln>
          <a:noFill/>
        </a:ln>
      </c:spPr>
      <c:txPr>
        <a:bodyPr/>
        <a:lstStyle/>
        <a:p>
          <a:pPr>
            <a:defRPr lang="en-US" sz="1100">
              <a:solidFill>
                <a:srgbClr val="000000"/>
              </a:solidFill>
              <a:latin typeface="Times New Roman" pitchFamily="18" charset="0"/>
              <a:cs typeface="Times New Roman" pitchFamily="18" charset="0"/>
            </a:defRPr>
          </a:pPr>
          <a:endParaRPr lang="en-US"/>
        </a:p>
      </c:txPr>
    </c:legend>
    <c:plotVisOnly val="1"/>
    <c:dispBlanksAs val="zero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D8A0196-6A36-42E5-ACEE-B65BB80E70D6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9B71289-9FDA-4FBB-8528-665F3CA87378}">
      <dgm:prSet phldrT="[Текст]" custT="1"/>
      <dgm:spPr>
        <a:solidFill>
          <a:schemeClr val="accent5">
            <a:lumMod val="75000"/>
          </a:schemeClr>
        </a:solidFill>
      </dgm:spPr>
      <dgm:t>
        <a:bodyPr/>
        <a:lstStyle/>
        <a:p>
          <a:r>
            <a:rPr lang="uk-UA" sz="1600" dirty="0" smtClean="0">
              <a:latin typeface="Times New Roman" pitchFamily="18" charset="0"/>
              <a:cs typeface="Times New Roman" pitchFamily="18" charset="0"/>
            </a:rPr>
            <a:t>7</a:t>
          </a:r>
          <a:endParaRPr lang="ru-RU" sz="1600" dirty="0">
            <a:latin typeface="Times New Roman" pitchFamily="18" charset="0"/>
            <a:cs typeface="Times New Roman" pitchFamily="18" charset="0"/>
          </a:endParaRPr>
        </a:p>
      </dgm:t>
    </dgm:pt>
    <dgm:pt modelId="{691E127E-5758-4F97-BFB7-25314AC19BF9}" type="parTrans" cxnId="{96D3AA11-23EA-4D37-8DEB-F76664AD7E27}">
      <dgm:prSet/>
      <dgm:spPr/>
      <dgm:t>
        <a:bodyPr/>
        <a:lstStyle/>
        <a:p>
          <a:endParaRPr lang="ru-RU"/>
        </a:p>
      </dgm:t>
    </dgm:pt>
    <dgm:pt modelId="{E1ED886A-30A5-43F5-A17C-715E50204206}" type="sibTrans" cxnId="{96D3AA11-23EA-4D37-8DEB-F76664AD7E27}">
      <dgm:prSet/>
      <dgm:spPr/>
      <dgm:t>
        <a:bodyPr/>
        <a:lstStyle/>
        <a:p>
          <a:endParaRPr lang="ru-RU"/>
        </a:p>
      </dgm:t>
    </dgm:pt>
    <dgm:pt modelId="{6C794EAC-0591-4242-9370-75527A45D047}">
      <dgm:prSet phldrT="[Текст]" custT="1"/>
      <dgm:spPr>
        <a:solidFill>
          <a:schemeClr val="accent3">
            <a:lumMod val="40000"/>
            <a:lumOff val="60000"/>
            <a:alpha val="90000"/>
          </a:schemeClr>
        </a:solidFill>
      </dgm:spPr>
      <dgm:t>
        <a:bodyPr/>
        <a:lstStyle/>
        <a:p>
          <a:r>
            <a:rPr lang="uk-UA" sz="14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музеїв</a:t>
          </a:r>
          <a:endParaRPr lang="ru-RU" sz="1100" dirty="0">
            <a:solidFill>
              <a:srgbClr val="000000"/>
            </a:solidFill>
            <a:latin typeface="Times New Roman" pitchFamily="18" charset="0"/>
            <a:cs typeface="Times New Roman" pitchFamily="18" charset="0"/>
          </a:endParaRPr>
        </a:p>
      </dgm:t>
    </dgm:pt>
    <dgm:pt modelId="{C69309BE-3584-42AC-B9B3-E1C1E5AEE968}" type="parTrans" cxnId="{60B79F97-7638-4C59-BFEE-63D056C74166}">
      <dgm:prSet/>
      <dgm:spPr/>
      <dgm:t>
        <a:bodyPr/>
        <a:lstStyle/>
        <a:p>
          <a:endParaRPr lang="ru-RU"/>
        </a:p>
      </dgm:t>
    </dgm:pt>
    <dgm:pt modelId="{46B9844E-7DE6-421E-8EB0-08674349330D}" type="sibTrans" cxnId="{60B79F97-7638-4C59-BFEE-63D056C74166}">
      <dgm:prSet/>
      <dgm:spPr/>
      <dgm:t>
        <a:bodyPr/>
        <a:lstStyle/>
        <a:p>
          <a:endParaRPr lang="ru-RU"/>
        </a:p>
      </dgm:t>
    </dgm:pt>
    <dgm:pt modelId="{B22D82C6-C482-4CC8-BB6A-4321370A9171}">
      <dgm:prSet phldrT="[Текст]" custT="1"/>
      <dgm:spPr>
        <a:solidFill>
          <a:schemeClr val="accent5">
            <a:lumMod val="75000"/>
          </a:schemeClr>
        </a:solidFill>
      </dgm:spPr>
      <dgm:t>
        <a:bodyPr/>
        <a:lstStyle/>
        <a:p>
          <a:r>
            <a:rPr lang="uk-UA" sz="1600" dirty="0" smtClean="0">
              <a:latin typeface="Times New Roman" pitchFamily="18" charset="0"/>
              <a:cs typeface="Times New Roman" pitchFamily="18" charset="0"/>
            </a:rPr>
            <a:t>4</a:t>
          </a:r>
          <a:endParaRPr lang="ru-RU" sz="1600" dirty="0">
            <a:latin typeface="Times New Roman" pitchFamily="18" charset="0"/>
            <a:cs typeface="Times New Roman" pitchFamily="18" charset="0"/>
          </a:endParaRPr>
        </a:p>
      </dgm:t>
    </dgm:pt>
    <dgm:pt modelId="{3E759397-6C28-410A-9266-5B2528516F09}" type="parTrans" cxnId="{81EE2771-DB8B-4567-AF16-26CAC0AAAC77}">
      <dgm:prSet/>
      <dgm:spPr/>
      <dgm:t>
        <a:bodyPr/>
        <a:lstStyle/>
        <a:p>
          <a:endParaRPr lang="ru-RU"/>
        </a:p>
      </dgm:t>
    </dgm:pt>
    <dgm:pt modelId="{358D6658-7FA8-40E8-987A-CB4517008C2C}" type="sibTrans" cxnId="{81EE2771-DB8B-4567-AF16-26CAC0AAAC77}">
      <dgm:prSet/>
      <dgm:spPr/>
      <dgm:t>
        <a:bodyPr/>
        <a:lstStyle/>
        <a:p>
          <a:endParaRPr lang="ru-RU"/>
        </a:p>
      </dgm:t>
    </dgm:pt>
    <dgm:pt modelId="{42022DB2-8801-48AA-AFD3-EE8FE6C1D495}">
      <dgm:prSet phldrT="[Текст]" custT="1"/>
      <dgm:spPr>
        <a:solidFill>
          <a:schemeClr val="accent3">
            <a:lumMod val="40000"/>
            <a:lumOff val="60000"/>
            <a:alpha val="90000"/>
          </a:schemeClr>
        </a:solidFill>
      </dgm:spPr>
      <dgm:t>
        <a:bodyPr/>
        <a:lstStyle/>
        <a:p>
          <a:r>
            <a:rPr lang="uk-UA" sz="14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театри</a:t>
          </a:r>
          <a:endParaRPr lang="ru-RU" sz="1100" dirty="0">
            <a:solidFill>
              <a:srgbClr val="000000"/>
            </a:solidFill>
            <a:latin typeface="Times New Roman" pitchFamily="18" charset="0"/>
            <a:cs typeface="Times New Roman" pitchFamily="18" charset="0"/>
          </a:endParaRPr>
        </a:p>
      </dgm:t>
    </dgm:pt>
    <dgm:pt modelId="{C2B8F7A1-A4FA-43F4-921A-ADE8417BFFEC}" type="parTrans" cxnId="{4A333067-2237-49FB-A233-118E4AA05B51}">
      <dgm:prSet/>
      <dgm:spPr/>
      <dgm:t>
        <a:bodyPr/>
        <a:lstStyle/>
        <a:p>
          <a:endParaRPr lang="ru-RU"/>
        </a:p>
      </dgm:t>
    </dgm:pt>
    <dgm:pt modelId="{2820A993-8C4D-4927-845C-FF53C392B420}" type="sibTrans" cxnId="{4A333067-2237-49FB-A233-118E4AA05B51}">
      <dgm:prSet/>
      <dgm:spPr/>
      <dgm:t>
        <a:bodyPr/>
        <a:lstStyle/>
        <a:p>
          <a:endParaRPr lang="ru-RU"/>
        </a:p>
      </dgm:t>
    </dgm:pt>
    <dgm:pt modelId="{3EF6D53E-B8AE-4B2B-8BB9-37381187EFC2}">
      <dgm:prSet phldrT="[Текст]" custT="1"/>
      <dgm:spPr>
        <a:solidFill>
          <a:schemeClr val="accent5">
            <a:lumMod val="75000"/>
          </a:schemeClr>
        </a:solidFill>
      </dgm:spPr>
      <dgm:t>
        <a:bodyPr/>
        <a:lstStyle/>
        <a:p>
          <a:r>
            <a:rPr lang="uk-UA" sz="1600" dirty="0" smtClean="0">
              <a:latin typeface="Times New Roman" pitchFamily="18" charset="0"/>
              <a:cs typeface="Times New Roman" pitchFamily="18" charset="0"/>
            </a:rPr>
            <a:t>12</a:t>
          </a:r>
          <a:endParaRPr lang="ru-RU" sz="2500" dirty="0">
            <a:latin typeface="Times New Roman" pitchFamily="18" charset="0"/>
            <a:cs typeface="Times New Roman" pitchFamily="18" charset="0"/>
          </a:endParaRPr>
        </a:p>
      </dgm:t>
    </dgm:pt>
    <dgm:pt modelId="{EBF5B294-1026-43D4-A2FB-5ED2665184CA}" type="parTrans" cxnId="{8943BB86-2129-4184-8446-627F8EB9C88A}">
      <dgm:prSet/>
      <dgm:spPr/>
      <dgm:t>
        <a:bodyPr/>
        <a:lstStyle/>
        <a:p>
          <a:endParaRPr lang="ru-RU"/>
        </a:p>
      </dgm:t>
    </dgm:pt>
    <dgm:pt modelId="{436AA6D9-4A4B-4242-8E13-06D0FDE3FC62}" type="sibTrans" cxnId="{8943BB86-2129-4184-8446-627F8EB9C88A}">
      <dgm:prSet/>
      <dgm:spPr/>
      <dgm:t>
        <a:bodyPr/>
        <a:lstStyle/>
        <a:p>
          <a:endParaRPr lang="ru-RU"/>
        </a:p>
      </dgm:t>
    </dgm:pt>
    <dgm:pt modelId="{B2158BFE-3284-4C73-94A4-D1ED5401E60C}">
      <dgm:prSet phldrT="[Текст]" custT="1"/>
      <dgm:spPr>
        <a:solidFill>
          <a:schemeClr val="accent3">
            <a:lumMod val="40000"/>
            <a:lumOff val="60000"/>
            <a:alpha val="90000"/>
          </a:schemeClr>
        </a:solidFill>
      </dgm:spPr>
      <dgm:t>
        <a:bodyPr/>
        <a:lstStyle/>
        <a:p>
          <a:r>
            <a:rPr lang="uk-UA" sz="14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культурно-мистецьких</a:t>
          </a:r>
          <a:r>
            <a:rPr lang="uk-UA" sz="1400" dirty="0" smtClean="0">
              <a:solidFill>
                <a:srgbClr val="000000"/>
              </a:solidFill>
            </a:rPr>
            <a:t> </a:t>
          </a:r>
          <a:r>
            <a:rPr lang="uk-UA" sz="14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центрів</a:t>
          </a:r>
          <a:endParaRPr lang="ru-RU" sz="1100" dirty="0">
            <a:solidFill>
              <a:srgbClr val="000000"/>
            </a:solidFill>
            <a:latin typeface="Times New Roman" pitchFamily="18" charset="0"/>
            <a:cs typeface="Times New Roman" pitchFamily="18" charset="0"/>
          </a:endParaRPr>
        </a:p>
      </dgm:t>
    </dgm:pt>
    <dgm:pt modelId="{19BCD9A4-94EA-4057-83B2-60C84F4B7AF8}" type="parTrans" cxnId="{41807129-57E4-41BA-BDF6-BB22D8E00ECB}">
      <dgm:prSet/>
      <dgm:spPr/>
      <dgm:t>
        <a:bodyPr/>
        <a:lstStyle/>
        <a:p>
          <a:endParaRPr lang="ru-RU"/>
        </a:p>
      </dgm:t>
    </dgm:pt>
    <dgm:pt modelId="{1D3CC5C7-980D-4E9B-AD7B-4F0FF65D72CD}" type="sibTrans" cxnId="{41807129-57E4-41BA-BDF6-BB22D8E00ECB}">
      <dgm:prSet/>
      <dgm:spPr/>
      <dgm:t>
        <a:bodyPr/>
        <a:lstStyle/>
        <a:p>
          <a:endParaRPr lang="ru-RU"/>
        </a:p>
      </dgm:t>
    </dgm:pt>
    <dgm:pt modelId="{566D8977-2A63-455E-A424-CC424E08884F}">
      <dgm:prSet phldrT="[Текст]" custT="1"/>
      <dgm:spPr>
        <a:solidFill>
          <a:schemeClr val="accent3">
            <a:lumMod val="40000"/>
            <a:lumOff val="60000"/>
            <a:alpha val="90000"/>
          </a:schemeClr>
        </a:solidFill>
      </dgm:spPr>
      <dgm:t>
        <a:bodyPr/>
        <a:lstStyle/>
        <a:p>
          <a:r>
            <a:rPr lang="uk-UA" sz="14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бібліотеки</a:t>
          </a:r>
          <a:endParaRPr lang="ru-RU" sz="1700" dirty="0">
            <a:solidFill>
              <a:srgbClr val="000000"/>
            </a:solidFill>
            <a:latin typeface="Times New Roman" pitchFamily="18" charset="0"/>
            <a:cs typeface="Times New Roman" pitchFamily="18" charset="0"/>
          </a:endParaRPr>
        </a:p>
      </dgm:t>
    </dgm:pt>
    <dgm:pt modelId="{FC0878EA-3F0D-44D8-8702-D4ED4670FF3C}" type="parTrans" cxnId="{3D107D24-6F60-4DCE-B7CE-1638F3A81E6D}">
      <dgm:prSet/>
      <dgm:spPr/>
      <dgm:t>
        <a:bodyPr/>
        <a:lstStyle/>
        <a:p>
          <a:endParaRPr lang="ru-RU"/>
        </a:p>
      </dgm:t>
    </dgm:pt>
    <dgm:pt modelId="{6BB4792D-88D2-46A3-827F-9D8FF703A82F}" type="sibTrans" cxnId="{3D107D24-6F60-4DCE-B7CE-1638F3A81E6D}">
      <dgm:prSet/>
      <dgm:spPr/>
      <dgm:t>
        <a:bodyPr/>
        <a:lstStyle/>
        <a:p>
          <a:endParaRPr lang="ru-RU"/>
        </a:p>
      </dgm:t>
    </dgm:pt>
    <dgm:pt modelId="{129F7EC4-9B27-428E-9068-81B07BDF9838}">
      <dgm:prSet phldrT="[Текст]" custT="1"/>
      <dgm:spPr>
        <a:solidFill>
          <a:schemeClr val="accent5">
            <a:lumMod val="75000"/>
          </a:schemeClr>
        </a:solidFill>
      </dgm:spPr>
      <dgm:t>
        <a:bodyPr/>
        <a:lstStyle/>
        <a:p>
          <a:r>
            <a:rPr lang="uk-UA" sz="1600" dirty="0" smtClean="0">
              <a:solidFill>
                <a:schemeClr val="tx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rPr>
            <a:t>23</a:t>
          </a:r>
          <a:endParaRPr lang="ru-RU" sz="2500" dirty="0">
            <a:solidFill>
              <a:schemeClr val="tx1">
                <a:lumMod val="9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D5754038-92AE-40E3-A684-9E24899F4602}" type="parTrans" cxnId="{44A3CBB2-FDB5-43CC-8E99-9073CD3AFC8B}">
      <dgm:prSet/>
      <dgm:spPr/>
      <dgm:t>
        <a:bodyPr/>
        <a:lstStyle/>
        <a:p>
          <a:endParaRPr lang="ru-RU"/>
        </a:p>
      </dgm:t>
    </dgm:pt>
    <dgm:pt modelId="{978964EB-02F1-4BD6-AB9C-18D7AAF8CE42}" type="sibTrans" cxnId="{44A3CBB2-FDB5-43CC-8E99-9073CD3AFC8B}">
      <dgm:prSet/>
      <dgm:spPr/>
      <dgm:t>
        <a:bodyPr/>
        <a:lstStyle/>
        <a:p>
          <a:endParaRPr lang="ru-RU"/>
        </a:p>
      </dgm:t>
    </dgm:pt>
    <dgm:pt modelId="{A30581C0-283F-41EA-AA8A-89BAE9F5F339}">
      <dgm:prSet phldrT="[Текст]" custT="1"/>
      <dgm:spPr>
        <a:solidFill>
          <a:schemeClr val="accent5">
            <a:lumMod val="75000"/>
          </a:schemeClr>
        </a:solidFill>
      </dgm:spPr>
      <dgm:t>
        <a:bodyPr/>
        <a:lstStyle/>
        <a:p>
          <a:r>
            <a:rPr lang="ru-RU" sz="2500" dirty="0" smtClean="0">
              <a:latin typeface="Times New Roman" pitchFamily="18" charset="0"/>
              <a:cs typeface="Times New Roman" pitchFamily="18" charset="0"/>
            </a:rPr>
            <a:t>4</a:t>
          </a:r>
          <a:endParaRPr lang="ru-RU" sz="2500" dirty="0">
            <a:latin typeface="Times New Roman" pitchFamily="18" charset="0"/>
            <a:cs typeface="Times New Roman" pitchFamily="18" charset="0"/>
          </a:endParaRPr>
        </a:p>
      </dgm:t>
    </dgm:pt>
    <dgm:pt modelId="{4A828487-CDFC-4E82-8392-EC1C23EB810F}" type="parTrans" cxnId="{507428B3-86CC-4AD8-AF37-83F698A4A6BA}">
      <dgm:prSet/>
      <dgm:spPr/>
      <dgm:t>
        <a:bodyPr/>
        <a:lstStyle/>
        <a:p>
          <a:endParaRPr lang="ru-RU"/>
        </a:p>
      </dgm:t>
    </dgm:pt>
    <dgm:pt modelId="{AE56843C-B268-437B-8513-8152A0D12DFE}" type="sibTrans" cxnId="{507428B3-86CC-4AD8-AF37-83F698A4A6BA}">
      <dgm:prSet/>
      <dgm:spPr/>
      <dgm:t>
        <a:bodyPr/>
        <a:lstStyle/>
        <a:p>
          <a:endParaRPr lang="ru-RU"/>
        </a:p>
      </dgm:t>
    </dgm:pt>
    <dgm:pt modelId="{39286055-45AF-41AA-8358-03FB03D6B4A5}">
      <dgm:prSet phldrT="[Текст]" custT="1"/>
      <dgm:spPr>
        <a:solidFill>
          <a:schemeClr val="accent3">
            <a:lumMod val="40000"/>
            <a:lumOff val="60000"/>
            <a:alpha val="90000"/>
          </a:schemeClr>
        </a:solidFill>
      </dgm:spPr>
      <dgm:t>
        <a:bodyPr/>
        <a:lstStyle/>
        <a:p>
          <a:r>
            <a:rPr lang="uk-UA" sz="14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Кінотеатри</a:t>
          </a:r>
          <a:endParaRPr lang="ru-RU" sz="1700" dirty="0">
            <a:solidFill>
              <a:srgbClr val="000000"/>
            </a:solidFill>
            <a:latin typeface="Times New Roman" pitchFamily="18" charset="0"/>
            <a:cs typeface="Times New Roman" pitchFamily="18" charset="0"/>
          </a:endParaRPr>
        </a:p>
      </dgm:t>
    </dgm:pt>
    <dgm:pt modelId="{8593D859-F18D-4E4E-AB36-E2886DFE6012}" type="parTrans" cxnId="{401A88B5-9B24-4FF4-B551-77C51309F8D9}">
      <dgm:prSet/>
      <dgm:spPr/>
      <dgm:t>
        <a:bodyPr/>
        <a:lstStyle/>
        <a:p>
          <a:endParaRPr lang="ru-RU"/>
        </a:p>
      </dgm:t>
    </dgm:pt>
    <dgm:pt modelId="{C1A5B994-F2D3-416A-B0CC-FC17E76E1460}" type="sibTrans" cxnId="{401A88B5-9B24-4FF4-B551-77C51309F8D9}">
      <dgm:prSet/>
      <dgm:spPr/>
      <dgm:t>
        <a:bodyPr/>
        <a:lstStyle/>
        <a:p>
          <a:endParaRPr lang="ru-RU"/>
        </a:p>
      </dgm:t>
    </dgm:pt>
    <dgm:pt modelId="{1286D71A-D247-49A3-ACF7-61EB0EB06604}">
      <dgm:prSet phldrT="[Текст]" custT="1"/>
      <dgm:spPr>
        <a:solidFill>
          <a:schemeClr val="accent5">
            <a:lumMod val="75000"/>
          </a:schemeClr>
        </a:solidFill>
      </dgm:spPr>
      <dgm:t>
        <a:bodyPr/>
        <a:lstStyle/>
        <a:p>
          <a:r>
            <a:rPr lang="uk-UA" sz="1600" dirty="0" smtClean="0">
              <a:latin typeface="Times New Roman" pitchFamily="18" charset="0"/>
              <a:cs typeface="Times New Roman" pitchFamily="18" charset="0"/>
            </a:rPr>
            <a:t>2</a:t>
          </a:r>
          <a:endParaRPr lang="ru-RU" sz="2500" dirty="0">
            <a:latin typeface="Times New Roman" pitchFamily="18" charset="0"/>
            <a:cs typeface="Times New Roman" pitchFamily="18" charset="0"/>
          </a:endParaRPr>
        </a:p>
      </dgm:t>
    </dgm:pt>
    <dgm:pt modelId="{499399B5-1237-480B-A46B-373E7F526CA0}" type="parTrans" cxnId="{7F89DE93-6579-4633-B558-CF9FF88DBF92}">
      <dgm:prSet/>
      <dgm:spPr/>
      <dgm:t>
        <a:bodyPr/>
        <a:lstStyle/>
        <a:p>
          <a:endParaRPr lang="ru-RU"/>
        </a:p>
      </dgm:t>
    </dgm:pt>
    <dgm:pt modelId="{2432F686-A525-4D23-9FE4-804A4D4CB5CC}" type="sibTrans" cxnId="{7F89DE93-6579-4633-B558-CF9FF88DBF92}">
      <dgm:prSet/>
      <dgm:spPr/>
      <dgm:t>
        <a:bodyPr/>
        <a:lstStyle/>
        <a:p>
          <a:endParaRPr lang="ru-RU"/>
        </a:p>
      </dgm:t>
    </dgm:pt>
    <dgm:pt modelId="{FBFCFF83-181F-493C-BFE5-23AB31A57897}">
      <dgm:prSet phldrT="[Текст]" custT="1"/>
      <dgm:spPr>
        <a:solidFill>
          <a:schemeClr val="accent3">
            <a:lumMod val="40000"/>
            <a:lumOff val="60000"/>
            <a:alpha val="90000"/>
          </a:schemeClr>
        </a:solidFill>
      </dgm:spPr>
      <dgm:t>
        <a:bodyPr/>
        <a:lstStyle/>
        <a:p>
          <a:r>
            <a:rPr lang="uk-UA" sz="14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парки відпочинку</a:t>
          </a:r>
          <a:endParaRPr lang="ru-RU" sz="1400" dirty="0">
            <a:solidFill>
              <a:srgbClr val="000000"/>
            </a:solidFill>
            <a:latin typeface="Times New Roman" pitchFamily="18" charset="0"/>
            <a:cs typeface="Times New Roman" pitchFamily="18" charset="0"/>
          </a:endParaRPr>
        </a:p>
      </dgm:t>
    </dgm:pt>
    <dgm:pt modelId="{286C4213-3A33-453E-998C-EE1CB3B4C4FE}" type="parTrans" cxnId="{00AACD9B-467D-4988-86B6-CC3A4A2CFC29}">
      <dgm:prSet/>
      <dgm:spPr/>
      <dgm:t>
        <a:bodyPr/>
        <a:lstStyle/>
        <a:p>
          <a:endParaRPr lang="ru-RU"/>
        </a:p>
      </dgm:t>
    </dgm:pt>
    <dgm:pt modelId="{77FCD552-B366-406B-9598-8D5D1926F2C1}" type="sibTrans" cxnId="{00AACD9B-467D-4988-86B6-CC3A4A2CFC29}">
      <dgm:prSet/>
      <dgm:spPr/>
      <dgm:t>
        <a:bodyPr/>
        <a:lstStyle/>
        <a:p>
          <a:endParaRPr lang="ru-RU"/>
        </a:p>
      </dgm:t>
    </dgm:pt>
    <dgm:pt modelId="{B45B1D08-D464-4C18-AE6D-8FCA530910AB}">
      <dgm:prSet phldrT="[Текст]" custT="1"/>
      <dgm:spPr>
        <a:solidFill>
          <a:schemeClr val="accent5">
            <a:lumMod val="75000"/>
            <a:alpha val="90000"/>
          </a:schemeClr>
        </a:solidFill>
      </dgm:spPr>
      <dgm:t>
        <a:bodyPr/>
        <a:lstStyle/>
        <a:p>
          <a:r>
            <a:rPr lang="uk-UA" sz="1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1</a:t>
          </a:r>
          <a:endParaRPr lang="ru-RU" sz="14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A9CFAAE6-B4AF-42A6-9046-DD491E79A216}" type="parTrans" cxnId="{5F755939-2E34-4A8F-952E-E59DAD2539A2}">
      <dgm:prSet/>
      <dgm:spPr/>
      <dgm:t>
        <a:bodyPr/>
        <a:lstStyle/>
        <a:p>
          <a:endParaRPr lang="ru-RU"/>
        </a:p>
      </dgm:t>
    </dgm:pt>
    <dgm:pt modelId="{B34AF0DA-81BC-406C-9DA6-4DEFE4D51D0B}" type="sibTrans" cxnId="{5F755939-2E34-4A8F-952E-E59DAD2539A2}">
      <dgm:prSet/>
      <dgm:spPr/>
      <dgm:t>
        <a:bodyPr/>
        <a:lstStyle/>
        <a:p>
          <a:endParaRPr lang="ru-RU"/>
        </a:p>
      </dgm:t>
    </dgm:pt>
    <dgm:pt modelId="{74F7A98E-3313-4262-A37C-A25ABA28C6D4}">
      <dgm:prSet phldrT="[Текст]" custT="1"/>
      <dgm:spPr>
        <a:solidFill>
          <a:schemeClr val="accent3">
            <a:lumMod val="40000"/>
            <a:lumOff val="60000"/>
            <a:alpha val="90000"/>
          </a:schemeClr>
        </a:solidFill>
      </dgm:spPr>
      <dgm:t>
        <a:bodyPr/>
        <a:lstStyle/>
        <a:p>
          <a:r>
            <a:rPr lang="uk-UA" sz="14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театр  ляльок</a:t>
          </a:r>
          <a:endParaRPr lang="ru-RU" sz="1400" dirty="0">
            <a:solidFill>
              <a:srgbClr val="000000"/>
            </a:solidFill>
            <a:latin typeface="Times New Roman" pitchFamily="18" charset="0"/>
            <a:cs typeface="Times New Roman" pitchFamily="18" charset="0"/>
          </a:endParaRPr>
        </a:p>
      </dgm:t>
    </dgm:pt>
    <dgm:pt modelId="{31E41B9A-4940-47D9-A380-7A32059E9E17}" type="parTrans" cxnId="{25971094-30FB-4A4F-A6A5-DA1763D31049}">
      <dgm:prSet/>
      <dgm:spPr/>
      <dgm:t>
        <a:bodyPr/>
        <a:lstStyle/>
        <a:p>
          <a:endParaRPr lang="ru-RU"/>
        </a:p>
      </dgm:t>
    </dgm:pt>
    <dgm:pt modelId="{30317C14-80D2-4C63-B1DD-2AEE58081E0D}" type="sibTrans" cxnId="{25971094-30FB-4A4F-A6A5-DA1763D31049}">
      <dgm:prSet/>
      <dgm:spPr/>
      <dgm:t>
        <a:bodyPr/>
        <a:lstStyle/>
        <a:p>
          <a:endParaRPr lang="ru-RU"/>
        </a:p>
      </dgm:t>
    </dgm:pt>
    <dgm:pt modelId="{10B685C0-E2A7-4532-AAD2-5425321BD828}" type="pres">
      <dgm:prSet presAssocID="{3D8A0196-6A36-42E5-ACEE-B65BB80E70D6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90EF0B2-10A3-4ADA-92AB-FF7A02FCF3F0}" type="pres">
      <dgm:prSet presAssocID="{A9B71289-9FDA-4FBB-8528-665F3CA87378}" presName="linNode" presStyleCnt="0"/>
      <dgm:spPr/>
    </dgm:pt>
    <dgm:pt modelId="{C615F960-95AF-42E3-AE0B-8CD96F2BC393}" type="pres">
      <dgm:prSet presAssocID="{A9B71289-9FDA-4FBB-8528-665F3CA87378}" presName="parentText" presStyleLbl="node1" presStyleIdx="0" presStyleCnt="7" custLinFactNeighborX="813" custLinFactNeighborY="277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F6016FB-01A2-4818-B400-65EBFC472CF6}" type="pres">
      <dgm:prSet presAssocID="{A9B71289-9FDA-4FBB-8528-665F3CA87378}" presName="descendantText" presStyleLbl="alignAccFollowNode1" presStyleIdx="0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6BA9418-129B-45AD-BD69-726BF47DDA5C}" type="pres">
      <dgm:prSet presAssocID="{E1ED886A-30A5-43F5-A17C-715E50204206}" presName="sp" presStyleCnt="0"/>
      <dgm:spPr/>
    </dgm:pt>
    <dgm:pt modelId="{8B95989F-C3C2-4E04-BA98-BE3BAC874305}" type="pres">
      <dgm:prSet presAssocID="{B22D82C6-C482-4CC8-BB6A-4321370A9171}" presName="linNode" presStyleCnt="0"/>
      <dgm:spPr/>
    </dgm:pt>
    <dgm:pt modelId="{06D021F8-D3A0-4795-B147-20B9367A750D}" type="pres">
      <dgm:prSet presAssocID="{B22D82C6-C482-4CC8-BB6A-4321370A9171}" presName="parentText" presStyleLbl="node1" presStyleIdx="1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ED34A13-2D38-437B-92F5-46DCF09E699A}" type="pres">
      <dgm:prSet presAssocID="{B22D82C6-C482-4CC8-BB6A-4321370A9171}" presName="descendantText" presStyleLbl="alignAccFollowNode1" presStyleIdx="1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A513C96-CF2D-4567-87E7-F3A7B86CA7C2}" type="pres">
      <dgm:prSet presAssocID="{358D6658-7FA8-40E8-987A-CB4517008C2C}" presName="sp" presStyleCnt="0"/>
      <dgm:spPr/>
    </dgm:pt>
    <dgm:pt modelId="{63BFCCCC-28D9-4C16-A0C6-F490A2421C42}" type="pres">
      <dgm:prSet presAssocID="{3EF6D53E-B8AE-4B2B-8BB9-37381187EFC2}" presName="linNode" presStyleCnt="0"/>
      <dgm:spPr/>
    </dgm:pt>
    <dgm:pt modelId="{E61254DF-D14F-4C21-B2DB-7BDC885D34D1}" type="pres">
      <dgm:prSet presAssocID="{3EF6D53E-B8AE-4B2B-8BB9-37381187EFC2}" presName="parentText" presStyleLbl="node1" presStyleIdx="2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2C8904D-AAE4-4554-9B87-CAB2BF91C358}" type="pres">
      <dgm:prSet presAssocID="{3EF6D53E-B8AE-4B2B-8BB9-37381187EFC2}" presName="descendantText" presStyleLbl="alignAccFollowNode1" presStyleIdx="2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933F7EF-0508-4907-9C50-C67CB415539F}" type="pres">
      <dgm:prSet presAssocID="{436AA6D9-4A4B-4242-8E13-06D0FDE3FC62}" presName="sp" presStyleCnt="0"/>
      <dgm:spPr/>
    </dgm:pt>
    <dgm:pt modelId="{2AA7E96D-CF27-4C3B-85B6-ECBCF43CBA67}" type="pres">
      <dgm:prSet presAssocID="{129F7EC4-9B27-428E-9068-81B07BDF9838}" presName="linNode" presStyleCnt="0"/>
      <dgm:spPr/>
    </dgm:pt>
    <dgm:pt modelId="{FA636341-45CE-4D6B-A7BB-8024AA800D45}" type="pres">
      <dgm:prSet presAssocID="{129F7EC4-9B27-428E-9068-81B07BDF9838}" presName="parentText" presStyleLbl="node1" presStyleIdx="3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C3C5857-2EA8-4CF1-808F-50B93AEF69D9}" type="pres">
      <dgm:prSet presAssocID="{129F7EC4-9B27-428E-9068-81B07BDF9838}" presName="descendantText" presStyleLbl="alignAccFollowNode1" presStyleIdx="3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0A7745C-AE83-464D-A083-F118CD7F23AD}" type="pres">
      <dgm:prSet presAssocID="{978964EB-02F1-4BD6-AB9C-18D7AAF8CE42}" presName="sp" presStyleCnt="0"/>
      <dgm:spPr/>
    </dgm:pt>
    <dgm:pt modelId="{F1828A25-643E-4B27-9186-FD4AA13CF8A5}" type="pres">
      <dgm:prSet presAssocID="{A30581C0-283F-41EA-AA8A-89BAE9F5F339}" presName="linNode" presStyleCnt="0"/>
      <dgm:spPr/>
    </dgm:pt>
    <dgm:pt modelId="{7A8BEFED-5168-4BC4-9B5F-2665F3B11E6B}" type="pres">
      <dgm:prSet presAssocID="{A30581C0-283F-41EA-AA8A-89BAE9F5F339}" presName="parentText" presStyleLbl="node1" presStyleIdx="4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6ED7439-06BB-448A-B5FA-3F1CA5C3C53B}" type="pres">
      <dgm:prSet presAssocID="{A30581C0-283F-41EA-AA8A-89BAE9F5F339}" presName="descendantText" presStyleLbl="alignAccFollowNode1" presStyleIdx="4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3CA4249-E134-4CD6-BC4F-C1D6E283FDF1}" type="pres">
      <dgm:prSet presAssocID="{AE56843C-B268-437B-8513-8152A0D12DFE}" presName="sp" presStyleCnt="0"/>
      <dgm:spPr/>
    </dgm:pt>
    <dgm:pt modelId="{618E68D3-3057-4FA3-B2DC-A413C3912833}" type="pres">
      <dgm:prSet presAssocID="{1286D71A-D247-49A3-ACF7-61EB0EB06604}" presName="linNode" presStyleCnt="0"/>
      <dgm:spPr/>
    </dgm:pt>
    <dgm:pt modelId="{4B53D5A6-DC6D-4CD4-8400-379E33EF6494}" type="pres">
      <dgm:prSet presAssocID="{1286D71A-D247-49A3-ACF7-61EB0EB06604}" presName="parentText" presStyleLbl="node1" presStyleIdx="5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FEEDD8A-1429-4C84-9CE8-08F8B85C9CF6}" type="pres">
      <dgm:prSet presAssocID="{1286D71A-D247-49A3-ACF7-61EB0EB06604}" presName="descendantText" presStyleLbl="alignAccFollowNode1" presStyleIdx="5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FB2729B-DE5A-4168-8FA9-68C9798B39CD}" type="pres">
      <dgm:prSet presAssocID="{2432F686-A525-4D23-9FE4-804A4D4CB5CC}" presName="sp" presStyleCnt="0"/>
      <dgm:spPr/>
    </dgm:pt>
    <dgm:pt modelId="{D7681E49-6DA3-44C8-8FB1-A2EDDD433CF3}" type="pres">
      <dgm:prSet presAssocID="{B45B1D08-D464-4C18-AE6D-8FCA530910AB}" presName="linNode" presStyleCnt="0"/>
      <dgm:spPr/>
    </dgm:pt>
    <dgm:pt modelId="{D5A61031-0308-42FB-9A2E-6EE8DCF9992C}" type="pres">
      <dgm:prSet presAssocID="{B45B1D08-D464-4C18-AE6D-8FCA530910AB}" presName="parentText" presStyleLbl="node1" presStyleIdx="6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E311B42-BC95-48AC-97F6-AD73D5FC32FA}" type="pres">
      <dgm:prSet presAssocID="{B45B1D08-D464-4C18-AE6D-8FCA530910AB}" presName="descendantText" presStyleLbl="alignAccFollowNode1" presStyleIdx="6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07428B3-86CC-4AD8-AF37-83F698A4A6BA}" srcId="{3D8A0196-6A36-42E5-ACEE-B65BB80E70D6}" destId="{A30581C0-283F-41EA-AA8A-89BAE9F5F339}" srcOrd="4" destOrd="0" parTransId="{4A828487-CDFC-4E82-8392-EC1C23EB810F}" sibTransId="{AE56843C-B268-437B-8513-8152A0D12DFE}"/>
    <dgm:cxn modelId="{7F89DE93-6579-4633-B558-CF9FF88DBF92}" srcId="{3D8A0196-6A36-42E5-ACEE-B65BB80E70D6}" destId="{1286D71A-D247-49A3-ACF7-61EB0EB06604}" srcOrd="5" destOrd="0" parTransId="{499399B5-1237-480B-A46B-373E7F526CA0}" sibTransId="{2432F686-A525-4D23-9FE4-804A4D4CB5CC}"/>
    <dgm:cxn modelId="{9075B730-A701-439D-8F0C-45F78E3A55E5}" type="presOf" srcId="{A9B71289-9FDA-4FBB-8528-665F3CA87378}" destId="{C615F960-95AF-42E3-AE0B-8CD96F2BC393}" srcOrd="0" destOrd="0" presId="urn:microsoft.com/office/officeart/2005/8/layout/vList5"/>
    <dgm:cxn modelId="{4A333067-2237-49FB-A233-118E4AA05B51}" srcId="{B22D82C6-C482-4CC8-BB6A-4321370A9171}" destId="{42022DB2-8801-48AA-AFD3-EE8FE6C1D495}" srcOrd="0" destOrd="0" parTransId="{C2B8F7A1-A4FA-43F4-921A-ADE8417BFFEC}" sibTransId="{2820A993-8C4D-4927-845C-FF53C392B420}"/>
    <dgm:cxn modelId="{85C987A1-6ACF-4CF9-8130-EBBE80AEF0C1}" type="presOf" srcId="{39286055-45AF-41AA-8358-03FB03D6B4A5}" destId="{26ED7439-06BB-448A-B5FA-3F1CA5C3C53B}" srcOrd="0" destOrd="0" presId="urn:microsoft.com/office/officeart/2005/8/layout/vList5"/>
    <dgm:cxn modelId="{BB006E3B-5EF2-40BF-9177-D9EC9E4F86A6}" type="presOf" srcId="{B45B1D08-D464-4C18-AE6D-8FCA530910AB}" destId="{D5A61031-0308-42FB-9A2E-6EE8DCF9992C}" srcOrd="0" destOrd="0" presId="urn:microsoft.com/office/officeart/2005/8/layout/vList5"/>
    <dgm:cxn modelId="{0B0CBB23-13AE-431D-A72D-70FF8C4C79FA}" type="presOf" srcId="{42022DB2-8801-48AA-AFD3-EE8FE6C1D495}" destId="{DED34A13-2D38-437B-92F5-46DCF09E699A}" srcOrd="0" destOrd="0" presId="urn:microsoft.com/office/officeart/2005/8/layout/vList5"/>
    <dgm:cxn modelId="{5F755939-2E34-4A8F-952E-E59DAD2539A2}" srcId="{3D8A0196-6A36-42E5-ACEE-B65BB80E70D6}" destId="{B45B1D08-D464-4C18-AE6D-8FCA530910AB}" srcOrd="6" destOrd="0" parTransId="{A9CFAAE6-B4AF-42A6-9046-DD491E79A216}" sibTransId="{B34AF0DA-81BC-406C-9DA6-4DEFE4D51D0B}"/>
    <dgm:cxn modelId="{401A88B5-9B24-4FF4-B551-77C51309F8D9}" srcId="{A30581C0-283F-41EA-AA8A-89BAE9F5F339}" destId="{39286055-45AF-41AA-8358-03FB03D6B4A5}" srcOrd="0" destOrd="0" parTransId="{8593D859-F18D-4E4E-AB36-E2886DFE6012}" sibTransId="{C1A5B994-F2D3-416A-B0CC-FC17E76E1460}"/>
    <dgm:cxn modelId="{3058F4FF-54D0-4535-9134-0EC0B6814789}" type="presOf" srcId="{A30581C0-283F-41EA-AA8A-89BAE9F5F339}" destId="{7A8BEFED-5168-4BC4-9B5F-2665F3B11E6B}" srcOrd="0" destOrd="0" presId="urn:microsoft.com/office/officeart/2005/8/layout/vList5"/>
    <dgm:cxn modelId="{25971094-30FB-4A4F-A6A5-DA1763D31049}" srcId="{B45B1D08-D464-4C18-AE6D-8FCA530910AB}" destId="{74F7A98E-3313-4262-A37C-A25ABA28C6D4}" srcOrd="0" destOrd="0" parTransId="{31E41B9A-4940-47D9-A380-7A32059E9E17}" sibTransId="{30317C14-80D2-4C63-B1DD-2AEE58081E0D}"/>
    <dgm:cxn modelId="{A859FBAA-A186-4E45-9BE3-2B57583E19B9}" type="presOf" srcId="{B2158BFE-3284-4C73-94A4-D1ED5401E60C}" destId="{72C8904D-AAE4-4554-9B87-CAB2BF91C358}" srcOrd="0" destOrd="0" presId="urn:microsoft.com/office/officeart/2005/8/layout/vList5"/>
    <dgm:cxn modelId="{5E8672D0-77B3-4B85-AE95-12CDC103D8A3}" type="presOf" srcId="{3D8A0196-6A36-42E5-ACEE-B65BB80E70D6}" destId="{10B685C0-E2A7-4532-AAD2-5425321BD828}" srcOrd="0" destOrd="0" presId="urn:microsoft.com/office/officeart/2005/8/layout/vList5"/>
    <dgm:cxn modelId="{1076D564-36CF-4235-8521-467721BE8B41}" type="presOf" srcId="{566D8977-2A63-455E-A424-CC424E08884F}" destId="{4C3C5857-2EA8-4CF1-808F-50B93AEF69D9}" srcOrd="0" destOrd="0" presId="urn:microsoft.com/office/officeart/2005/8/layout/vList5"/>
    <dgm:cxn modelId="{E78C780D-2C96-4DF8-BA57-3C7472EFECB6}" type="presOf" srcId="{129F7EC4-9B27-428E-9068-81B07BDF9838}" destId="{FA636341-45CE-4D6B-A7BB-8024AA800D45}" srcOrd="0" destOrd="0" presId="urn:microsoft.com/office/officeart/2005/8/layout/vList5"/>
    <dgm:cxn modelId="{41807129-57E4-41BA-BDF6-BB22D8E00ECB}" srcId="{3EF6D53E-B8AE-4B2B-8BB9-37381187EFC2}" destId="{B2158BFE-3284-4C73-94A4-D1ED5401E60C}" srcOrd="0" destOrd="0" parTransId="{19BCD9A4-94EA-4057-83B2-60C84F4B7AF8}" sibTransId="{1D3CC5C7-980D-4E9B-AD7B-4F0FF65D72CD}"/>
    <dgm:cxn modelId="{00AACD9B-467D-4988-86B6-CC3A4A2CFC29}" srcId="{1286D71A-D247-49A3-ACF7-61EB0EB06604}" destId="{FBFCFF83-181F-493C-BFE5-23AB31A57897}" srcOrd="0" destOrd="0" parTransId="{286C4213-3A33-453E-998C-EE1CB3B4C4FE}" sibTransId="{77FCD552-B366-406B-9598-8D5D1926F2C1}"/>
    <dgm:cxn modelId="{60B79F97-7638-4C59-BFEE-63D056C74166}" srcId="{A9B71289-9FDA-4FBB-8528-665F3CA87378}" destId="{6C794EAC-0591-4242-9370-75527A45D047}" srcOrd="0" destOrd="0" parTransId="{C69309BE-3584-42AC-B9B3-E1C1E5AEE968}" sibTransId="{46B9844E-7DE6-421E-8EB0-08674349330D}"/>
    <dgm:cxn modelId="{27BBC7A3-F1FA-461A-A88F-B6CC178A6136}" type="presOf" srcId="{1286D71A-D247-49A3-ACF7-61EB0EB06604}" destId="{4B53D5A6-DC6D-4CD4-8400-379E33EF6494}" srcOrd="0" destOrd="0" presId="urn:microsoft.com/office/officeart/2005/8/layout/vList5"/>
    <dgm:cxn modelId="{96D3AA11-23EA-4D37-8DEB-F76664AD7E27}" srcId="{3D8A0196-6A36-42E5-ACEE-B65BB80E70D6}" destId="{A9B71289-9FDA-4FBB-8528-665F3CA87378}" srcOrd="0" destOrd="0" parTransId="{691E127E-5758-4F97-BFB7-25314AC19BF9}" sibTransId="{E1ED886A-30A5-43F5-A17C-715E50204206}"/>
    <dgm:cxn modelId="{81EE2771-DB8B-4567-AF16-26CAC0AAAC77}" srcId="{3D8A0196-6A36-42E5-ACEE-B65BB80E70D6}" destId="{B22D82C6-C482-4CC8-BB6A-4321370A9171}" srcOrd="1" destOrd="0" parTransId="{3E759397-6C28-410A-9266-5B2528516F09}" sibTransId="{358D6658-7FA8-40E8-987A-CB4517008C2C}"/>
    <dgm:cxn modelId="{5AC2F68B-8611-4F07-B85F-BD5D6017FBC5}" type="presOf" srcId="{74F7A98E-3313-4262-A37C-A25ABA28C6D4}" destId="{0E311B42-BC95-48AC-97F6-AD73D5FC32FA}" srcOrd="0" destOrd="0" presId="urn:microsoft.com/office/officeart/2005/8/layout/vList5"/>
    <dgm:cxn modelId="{3D107D24-6F60-4DCE-B7CE-1638F3A81E6D}" srcId="{129F7EC4-9B27-428E-9068-81B07BDF9838}" destId="{566D8977-2A63-455E-A424-CC424E08884F}" srcOrd="0" destOrd="0" parTransId="{FC0878EA-3F0D-44D8-8702-D4ED4670FF3C}" sibTransId="{6BB4792D-88D2-46A3-827F-9D8FF703A82F}"/>
    <dgm:cxn modelId="{35DEA628-1ACB-4501-80DB-0DB70F4CB3E0}" type="presOf" srcId="{3EF6D53E-B8AE-4B2B-8BB9-37381187EFC2}" destId="{E61254DF-D14F-4C21-B2DB-7BDC885D34D1}" srcOrd="0" destOrd="0" presId="urn:microsoft.com/office/officeart/2005/8/layout/vList5"/>
    <dgm:cxn modelId="{82F9590C-06BD-498B-864E-A5CC0B6C190C}" type="presOf" srcId="{FBFCFF83-181F-493C-BFE5-23AB31A57897}" destId="{3FEEDD8A-1429-4C84-9CE8-08F8B85C9CF6}" srcOrd="0" destOrd="0" presId="urn:microsoft.com/office/officeart/2005/8/layout/vList5"/>
    <dgm:cxn modelId="{85CA0A6E-AB0B-4EA8-9231-7D74B3183F20}" type="presOf" srcId="{6C794EAC-0591-4242-9370-75527A45D047}" destId="{8F6016FB-01A2-4818-B400-65EBFC472CF6}" srcOrd="0" destOrd="0" presId="urn:microsoft.com/office/officeart/2005/8/layout/vList5"/>
    <dgm:cxn modelId="{8943BB86-2129-4184-8446-627F8EB9C88A}" srcId="{3D8A0196-6A36-42E5-ACEE-B65BB80E70D6}" destId="{3EF6D53E-B8AE-4B2B-8BB9-37381187EFC2}" srcOrd="2" destOrd="0" parTransId="{EBF5B294-1026-43D4-A2FB-5ED2665184CA}" sibTransId="{436AA6D9-4A4B-4242-8E13-06D0FDE3FC62}"/>
    <dgm:cxn modelId="{44A3CBB2-FDB5-43CC-8E99-9073CD3AFC8B}" srcId="{3D8A0196-6A36-42E5-ACEE-B65BB80E70D6}" destId="{129F7EC4-9B27-428E-9068-81B07BDF9838}" srcOrd="3" destOrd="0" parTransId="{D5754038-92AE-40E3-A684-9E24899F4602}" sibTransId="{978964EB-02F1-4BD6-AB9C-18D7AAF8CE42}"/>
    <dgm:cxn modelId="{2454766C-FDDD-4638-90A7-E1D063820CEB}" type="presOf" srcId="{B22D82C6-C482-4CC8-BB6A-4321370A9171}" destId="{06D021F8-D3A0-4795-B147-20B9367A750D}" srcOrd="0" destOrd="0" presId="urn:microsoft.com/office/officeart/2005/8/layout/vList5"/>
    <dgm:cxn modelId="{30DAF25F-D7DC-4302-B80D-73E6B3557435}" type="presParOf" srcId="{10B685C0-E2A7-4532-AAD2-5425321BD828}" destId="{690EF0B2-10A3-4ADA-92AB-FF7A02FCF3F0}" srcOrd="0" destOrd="0" presId="urn:microsoft.com/office/officeart/2005/8/layout/vList5"/>
    <dgm:cxn modelId="{65073E6E-4D23-4819-81E9-33E8A3C7482F}" type="presParOf" srcId="{690EF0B2-10A3-4ADA-92AB-FF7A02FCF3F0}" destId="{C615F960-95AF-42E3-AE0B-8CD96F2BC393}" srcOrd="0" destOrd="0" presId="urn:microsoft.com/office/officeart/2005/8/layout/vList5"/>
    <dgm:cxn modelId="{F41EA0F7-D542-4001-A045-7C18915BF3BB}" type="presParOf" srcId="{690EF0B2-10A3-4ADA-92AB-FF7A02FCF3F0}" destId="{8F6016FB-01A2-4818-B400-65EBFC472CF6}" srcOrd="1" destOrd="0" presId="urn:microsoft.com/office/officeart/2005/8/layout/vList5"/>
    <dgm:cxn modelId="{3F1EE8F5-5412-40F2-8B39-248D8D5B5259}" type="presParOf" srcId="{10B685C0-E2A7-4532-AAD2-5425321BD828}" destId="{16BA9418-129B-45AD-BD69-726BF47DDA5C}" srcOrd="1" destOrd="0" presId="urn:microsoft.com/office/officeart/2005/8/layout/vList5"/>
    <dgm:cxn modelId="{3358572C-6EA2-4C65-8824-D9F9640AFDAD}" type="presParOf" srcId="{10B685C0-E2A7-4532-AAD2-5425321BD828}" destId="{8B95989F-C3C2-4E04-BA98-BE3BAC874305}" srcOrd="2" destOrd="0" presId="urn:microsoft.com/office/officeart/2005/8/layout/vList5"/>
    <dgm:cxn modelId="{7B275E7D-6612-4859-825C-048B3E9000CD}" type="presParOf" srcId="{8B95989F-C3C2-4E04-BA98-BE3BAC874305}" destId="{06D021F8-D3A0-4795-B147-20B9367A750D}" srcOrd="0" destOrd="0" presId="urn:microsoft.com/office/officeart/2005/8/layout/vList5"/>
    <dgm:cxn modelId="{2A697AC7-93BA-41DE-9C66-F6CDBFF35D93}" type="presParOf" srcId="{8B95989F-C3C2-4E04-BA98-BE3BAC874305}" destId="{DED34A13-2D38-437B-92F5-46DCF09E699A}" srcOrd="1" destOrd="0" presId="urn:microsoft.com/office/officeart/2005/8/layout/vList5"/>
    <dgm:cxn modelId="{8BCC6648-DB5E-4B38-8BB2-9D043331C654}" type="presParOf" srcId="{10B685C0-E2A7-4532-AAD2-5425321BD828}" destId="{0A513C96-CF2D-4567-87E7-F3A7B86CA7C2}" srcOrd="3" destOrd="0" presId="urn:microsoft.com/office/officeart/2005/8/layout/vList5"/>
    <dgm:cxn modelId="{9229BBB7-B4DE-4CF4-A093-C8200F1E96EF}" type="presParOf" srcId="{10B685C0-E2A7-4532-AAD2-5425321BD828}" destId="{63BFCCCC-28D9-4C16-A0C6-F490A2421C42}" srcOrd="4" destOrd="0" presId="urn:microsoft.com/office/officeart/2005/8/layout/vList5"/>
    <dgm:cxn modelId="{CACDC7C7-4C08-43D3-8AB0-9F81C5AC265D}" type="presParOf" srcId="{63BFCCCC-28D9-4C16-A0C6-F490A2421C42}" destId="{E61254DF-D14F-4C21-B2DB-7BDC885D34D1}" srcOrd="0" destOrd="0" presId="urn:microsoft.com/office/officeart/2005/8/layout/vList5"/>
    <dgm:cxn modelId="{99F8BAE8-4ED4-417A-8EB2-0062CD8602D1}" type="presParOf" srcId="{63BFCCCC-28D9-4C16-A0C6-F490A2421C42}" destId="{72C8904D-AAE4-4554-9B87-CAB2BF91C358}" srcOrd="1" destOrd="0" presId="urn:microsoft.com/office/officeart/2005/8/layout/vList5"/>
    <dgm:cxn modelId="{2F46B98E-316B-43EF-91DE-B03AF095C9D5}" type="presParOf" srcId="{10B685C0-E2A7-4532-AAD2-5425321BD828}" destId="{D933F7EF-0508-4907-9C50-C67CB415539F}" srcOrd="5" destOrd="0" presId="urn:microsoft.com/office/officeart/2005/8/layout/vList5"/>
    <dgm:cxn modelId="{9F79EC14-17A0-41D2-AF1A-8F848ACF5E86}" type="presParOf" srcId="{10B685C0-E2A7-4532-AAD2-5425321BD828}" destId="{2AA7E96D-CF27-4C3B-85B6-ECBCF43CBA67}" srcOrd="6" destOrd="0" presId="urn:microsoft.com/office/officeart/2005/8/layout/vList5"/>
    <dgm:cxn modelId="{18DBDAA6-710B-4576-B521-5510A55F9C51}" type="presParOf" srcId="{2AA7E96D-CF27-4C3B-85B6-ECBCF43CBA67}" destId="{FA636341-45CE-4D6B-A7BB-8024AA800D45}" srcOrd="0" destOrd="0" presId="urn:microsoft.com/office/officeart/2005/8/layout/vList5"/>
    <dgm:cxn modelId="{1C4D5181-2353-456C-BD57-4193B3781AC4}" type="presParOf" srcId="{2AA7E96D-CF27-4C3B-85B6-ECBCF43CBA67}" destId="{4C3C5857-2EA8-4CF1-808F-50B93AEF69D9}" srcOrd="1" destOrd="0" presId="urn:microsoft.com/office/officeart/2005/8/layout/vList5"/>
    <dgm:cxn modelId="{736BD3DE-E12C-4115-BE3D-5349FFC97F72}" type="presParOf" srcId="{10B685C0-E2A7-4532-AAD2-5425321BD828}" destId="{80A7745C-AE83-464D-A083-F118CD7F23AD}" srcOrd="7" destOrd="0" presId="urn:microsoft.com/office/officeart/2005/8/layout/vList5"/>
    <dgm:cxn modelId="{6E7A3C36-34AA-4426-91C9-E1D5A37D9144}" type="presParOf" srcId="{10B685C0-E2A7-4532-AAD2-5425321BD828}" destId="{F1828A25-643E-4B27-9186-FD4AA13CF8A5}" srcOrd="8" destOrd="0" presId="urn:microsoft.com/office/officeart/2005/8/layout/vList5"/>
    <dgm:cxn modelId="{51AAE5A6-FB85-4640-936A-B25D39D0731C}" type="presParOf" srcId="{F1828A25-643E-4B27-9186-FD4AA13CF8A5}" destId="{7A8BEFED-5168-4BC4-9B5F-2665F3B11E6B}" srcOrd="0" destOrd="0" presId="urn:microsoft.com/office/officeart/2005/8/layout/vList5"/>
    <dgm:cxn modelId="{79780CFF-2170-4010-838A-4BCB07F310B8}" type="presParOf" srcId="{F1828A25-643E-4B27-9186-FD4AA13CF8A5}" destId="{26ED7439-06BB-448A-B5FA-3F1CA5C3C53B}" srcOrd="1" destOrd="0" presId="urn:microsoft.com/office/officeart/2005/8/layout/vList5"/>
    <dgm:cxn modelId="{4C2CA8F9-E322-4FAB-9E2D-2D756CA12BF0}" type="presParOf" srcId="{10B685C0-E2A7-4532-AAD2-5425321BD828}" destId="{93CA4249-E134-4CD6-BC4F-C1D6E283FDF1}" srcOrd="9" destOrd="0" presId="urn:microsoft.com/office/officeart/2005/8/layout/vList5"/>
    <dgm:cxn modelId="{C16A80B5-505C-4AB9-8D57-4A1EC7C12844}" type="presParOf" srcId="{10B685C0-E2A7-4532-AAD2-5425321BD828}" destId="{618E68D3-3057-4FA3-B2DC-A413C3912833}" srcOrd="10" destOrd="0" presId="urn:microsoft.com/office/officeart/2005/8/layout/vList5"/>
    <dgm:cxn modelId="{A1AC3F9E-C38F-4A9D-9272-7AFAF53BA70E}" type="presParOf" srcId="{618E68D3-3057-4FA3-B2DC-A413C3912833}" destId="{4B53D5A6-DC6D-4CD4-8400-379E33EF6494}" srcOrd="0" destOrd="0" presId="urn:microsoft.com/office/officeart/2005/8/layout/vList5"/>
    <dgm:cxn modelId="{62F2FA96-BB23-4F19-811D-24D59B201681}" type="presParOf" srcId="{618E68D3-3057-4FA3-B2DC-A413C3912833}" destId="{3FEEDD8A-1429-4C84-9CE8-08F8B85C9CF6}" srcOrd="1" destOrd="0" presId="urn:microsoft.com/office/officeart/2005/8/layout/vList5"/>
    <dgm:cxn modelId="{0036DB1A-B3F6-490D-9C30-E7C1BB3E71EB}" type="presParOf" srcId="{10B685C0-E2A7-4532-AAD2-5425321BD828}" destId="{8FB2729B-DE5A-4168-8FA9-68C9798B39CD}" srcOrd="11" destOrd="0" presId="urn:microsoft.com/office/officeart/2005/8/layout/vList5"/>
    <dgm:cxn modelId="{E4F44754-5F01-46F2-8E44-30651799CBCC}" type="presParOf" srcId="{10B685C0-E2A7-4532-AAD2-5425321BD828}" destId="{D7681E49-6DA3-44C8-8FB1-A2EDDD433CF3}" srcOrd="12" destOrd="0" presId="urn:microsoft.com/office/officeart/2005/8/layout/vList5"/>
    <dgm:cxn modelId="{E6AF6D8B-D919-40D3-A1B4-317CDF143596}" type="presParOf" srcId="{D7681E49-6DA3-44C8-8FB1-A2EDDD433CF3}" destId="{D5A61031-0308-42FB-9A2E-6EE8DCF9992C}" srcOrd="0" destOrd="0" presId="urn:microsoft.com/office/officeart/2005/8/layout/vList5"/>
    <dgm:cxn modelId="{EC39C4E2-EE2B-4610-8028-F1F7A99C78C3}" type="presParOf" srcId="{D7681E49-6DA3-44C8-8FB1-A2EDDD433CF3}" destId="{0E311B42-BC95-48AC-97F6-AD73D5FC32FA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F6016FB-01A2-4818-B400-65EBFC472CF6}">
      <dsp:nvSpPr>
        <dsp:cNvPr id="0" name=""/>
        <dsp:cNvSpPr/>
      </dsp:nvSpPr>
      <dsp:spPr>
        <a:xfrm rot="5400000">
          <a:off x="2079643" y="-819716"/>
          <a:ext cx="407029" cy="2148855"/>
        </a:xfrm>
        <a:prstGeom prst="round2SameRect">
          <a:avLst/>
        </a:prstGeom>
        <a:solidFill>
          <a:schemeClr val="accent3">
            <a:lumMod val="40000"/>
            <a:lumOff val="60000"/>
            <a:alpha val="90000"/>
          </a:schemeClr>
        </a:solidFill>
        <a:ln w="190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1400" kern="12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музеїв</a:t>
          </a:r>
          <a:endParaRPr lang="ru-RU" sz="1100" kern="1200" dirty="0">
            <a:solidFill>
              <a:srgbClr val="000000"/>
            </a:solidFill>
            <a:latin typeface="Times New Roman" pitchFamily="18" charset="0"/>
            <a:cs typeface="Times New Roman" pitchFamily="18" charset="0"/>
          </a:endParaRPr>
        </a:p>
      </dsp:txBody>
      <dsp:txXfrm rot="-5400000">
        <a:off x="1208730" y="71067"/>
        <a:ext cx="2128985" cy="367289"/>
      </dsp:txXfrm>
    </dsp:sp>
    <dsp:sp modelId="{C615F960-95AF-42E3-AE0B-8CD96F2BC393}">
      <dsp:nvSpPr>
        <dsp:cNvPr id="0" name=""/>
        <dsp:cNvSpPr/>
      </dsp:nvSpPr>
      <dsp:spPr>
        <a:xfrm>
          <a:off x="17470" y="14420"/>
          <a:ext cx="1208730" cy="508786"/>
        </a:xfrm>
        <a:prstGeom prst="roundRect">
          <a:avLst/>
        </a:prstGeom>
        <a:solidFill>
          <a:schemeClr val="accent5">
            <a:lumMod val="7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600" kern="1200" dirty="0" smtClean="0">
              <a:latin typeface="Times New Roman" pitchFamily="18" charset="0"/>
              <a:cs typeface="Times New Roman" pitchFamily="18" charset="0"/>
            </a:rPr>
            <a:t>7</a:t>
          </a:r>
          <a:endParaRPr lang="ru-RU" sz="16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2307" y="39257"/>
        <a:ext cx="1159056" cy="459112"/>
      </dsp:txXfrm>
    </dsp:sp>
    <dsp:sp modelId="{DED34A13-2D38-437B-92F5-46DCF09E699A}">
      <dsp:nvSpPr>
        <dsp:cNvPr id="0" name=""/>
        <dsp:cNvSpPr/>
      </dsp:nvSpPr>
      <dsp:spPr>
        <a:xfrm rot="5400000">
          <a:off x="2079643" y="-285491"/>
          <a:ext cx="407029" cy="2148855"/>
        </a:xfrm>
        <a:prstGeom prst="round2SameRect">
          <a:avLst/>
        </a:prstGeom>
        <a:solidFill>
          <a:schemeClr val="accent3">
            <a:lumMod val="40000"/>
            <a:lumOff val="60000"/>
            <a:alpha val="90000"/>
          </a:schemeClr>
        </a:solidFill>
        <a:ln w="190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1400" kern="12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театри</a:t>
          </a:r>
          <a:endParaRPr lang="ru-RU" sz="1100" kern="1200" dirty="0">
            <a:solidFill>
              <a:srgbClr val="000000"/>
            </a:solidFill>
            <a:latin typeface="Times New Roman" pitchFamily="18" charset="0"/>
            <a:cs typeface="Times New Roman" pitchFamily="18" charset="0"/>
          </a:endParaRPr>
        </a:p>
      </dsp:txBody>
      <dsp:txXfrm rot="-5400000">
        <a:off x="1208730" y="605292"/>
        <a:ext cx="2128985" cy="367289"/>
      </dsp:txXfrm>
    </dsp:sp>
    <dsp:sp modelId="{06D021F8-D3A0-4795-B147-20B9367A750D}">
      <dsp:nvSpPr>
        <dsp:cNvPr id="0" name=""/>
        <dsp:cNvSpPr/>
      </dsp:nvSpPr>
      <dsp:spPr>
        <a:xfrm>
          <a:off x="0" y="534543"/>
          <a:ext cx="1208730" cy="508786"/>
        </a:xfrm>
        <a:prstGeom prst="roundRect">
          <a:avLst/>
        </a:prstGeom>
        <a:solidFill>
          <a:schemeClr val="accent5">
            <a:lumMod val="7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600" kern="1200" dirty="0" smtClean="0">
              <a:latin typeface="Times New Roman" pitchFamily="18" charset="0"/>
              <a:cs typeface="Times New Roman" pitchFamily="18" charset="0"/>
            </a:rPr>
            <a:t>4</a:t>
          </a:r>
          <a:endParaRPr lang="ru-RU" sz="16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4837" y="559380"/>
        <a:ext cx="1159056" cy="459112"/>
      </dsp:txXfrm>
    </dsp:sp>
    <dsp:sp modelId="{72C8904D-AAE4-4554-9B87-CAB2BF91C358}">
      <dsp:nvSpPr>
        <dsp:cNvPr id="0" name=""/>
        <dsp:cNvSpPr/>
      </dsp:nvSpPr>
      <dsp:spPr>
        <a:xfrm rot="5400000">
          <a:off x="2079643" y="248734"/>
          <a:ext cx="407029" cy="2148855"/>
        </a:xfrm>
        <a:prstGeom prst="round2SameRect">
          <a:avLst/>
        </a:prstGeom>
        <a:solidFill>
          <a:schemeClr val="accent3">
            <a:lumMod val="40000"/>
            <a:lumOff val="60000"/>
            <a:alpha val="90000"/>
          </a:schemeClr>
        </a:solidFill>
        <a:ln w="190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1400" kern="12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культурно-мистецьких</a:t>
          </a:r>
          <a:r>
            <a:rPr lang="uk-UA" sz="1400" kern="1200" dirty="0" smtClean="0">
              <a:solidFill>
                <a:srgbClr val="000000"/>
              </a:solidFill>
            </a:rPr>
            <a:t> </a:t>
          </a:r>
          <a:r>
            <a:rPr lang="uk-UA" sz="1400" kern="12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центрів</a:t>
          </a:r>
          <a:endParaRPr lang="ru-RU" sz="1100" kern="1200" dirty="0">
            <a:solidFill>
              <a:srgbClr val="000000"/>
            </a:solidFill>
            <a:latin typeface="Times New Roman" pitchFamily="18" charset="0"/>
            <a:cs typeface="Times New Roman" pitchFamily="18" charset="0"/>
          </a:endParaRPr>
        </a:p>
      </dsp:txBody>
      <dsp:txXfrm rot="-5400000">
        <a:off x="1208730" y="1139517"/>
        <a:ext cx="2128985" cy="367289"/>
      </dsp:txXfrm>
    </dsp:sp>
    <dsp:sp modelId="{E61254DF-D14F-4C21-B2DB-7BDC885D34D1}">
      <dsp:nvSpPr>
        <dsp:cNvPr id="0" name=""/>
        <dsp:cNvSpPr/>
      </dsp:nvSpPr>
      <dsp:spPr>
        <a:xfrm>
          <a:off x="0" y="1068768"/>
          <a:ext cx="1208730" cy="508786"/>
        </a:xfrm>
        <a:prstGeom prst="roundRect">
          <a:avLst/>
        </a:prstGeom>
        <a:solidFill>
          <a:schemeClr val="accent5">
            <a:lumMod val="7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600" kern="1200" dirty="0" smtClean="0">
              <a:latin typeface="Times New Roman" pitchFamily="18" charset="0"/>
              <a:cs typeface="Times New Roman" pitchFamily="18" charset="0"/>
            </a:rPr>
            <a:t>12</a:t>
          </a:r>
          <a:endParaRPr lang="ru-RU" sz="25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4837" y="1093605"/>
        <a:ext cx="1159056" cy="459112"/>
      </dsp:txXfrm>
    </dsp:sp>
    <dsp:sp modelId="{4C3C5857-2EA8-4CF1-808F-50B93AEF69D9}">
      <dsp:nvSpPr>
        <dsp:cNvPr id="0" name=""/>
        <dsp:cNvSpPr/>
      </dsp:nvSpPr>
      <dsp:spPr>
        <a:xfrm rot="5400000">
          <a:off x="2079643" y="782960"/>
          <a:ext cx="407029" cy="2148855"/>
        </a:xfrm>
        <a:prstGeom prst="round2SameRect">
          <a:avLst/>
        </a:prstGeom>
        <a:solidFill>
          <a:schemeClr val="accent3">
            <a:lumMod val="40000"/>
            <a:lumOff val="60000"/>
            <a:alpha val="90000"/>
          </a:schemeClr>
        </a:solidFill>
        <a:ln w="190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1400" kern="12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бібліотеки</a:t>
          </a:r>
          <a:endParaRPr lang="ru-RU" sz="1700" kern="1200" dirty="0">
            <a:solidFill>
              <a:srgbClr val="000000"/>
            </a:solidFill>
            <a:latin typeface="Times New Roman" pitchFamily="18" charset="0"/>
            <a:cs typeface="Times New Roman" pitchFamily="18" charset="0"/>
          </a:endParaRPr>
        </a:p>
      </dsp:txBody>
      <dsp:txXfrm rot="-5400000">
        <a:off x="1208730" y="1673743"/>
        <a:ext cx="2128985" cy="367289"/>
      </dsp:txXfrm>
    </dsp:sp>
    <dsp:sp modelId="{FA636341-45CE-4D6B-A7BB-8024AA800D45}">
      <dsp:nvSpPr>
        <dsp:cNvPr id="0" name=""/>
        <dsp:cNvSpPr/>
      </dsp:nvSpPr>
      <dsp:spPr>
        <a:xfrm>
          <a:off x="0" y="1602994"/>
          <a:ext cx="1208730" cy="508786"/>
        </a:xfrm>
        <a:prstGeom prst="roundRect">
          <a:avLst/>
        </a:prstGeom>
        <a:solidFill>
          <a:schemeClr val="accent5">
            <a:lumMod val="7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600" kern="1200" dirty="0" smtClean="0">
              <a:solidFill>
                <a:schemeClr val="tx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rPr>
            <a:t>23</a:t>
          </a:r>
          <a:endParaRPr lang="ru-RU" sz="2500" kern="1200" dirty="0">
            <a:solidFill>
              <a:schemeClr val="tx1">
                <a:lumMod val="95000"/>
              </a:schemeClr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24837" y="1627831"/>
        <a:ext cx="1159056" cy="459112"/>
      </dsp:txXfrm>
    </dsp:sp>
    <dsp:sp modelId="{26ED7439-06BB-448A-B5FA-3F1CA5C3C53B}">
      <dsp:nvSpPr>
        <dsp:cNvPr id="0" name=""/>
        <dsp:cNvSpPr/>
      </dsp:nvSpPr>
      <dsp:spPr>
        <a:xfrm rot="5400000">
          <a:off x="2079643" y="1317186"/>
          <a:ext cx="407029" cy="2148855"/>
        </a:xfrm>
        <a:prstGeom prst="round2SameRect">
          <a:avLst/>
        </a:prstGeom>
        <a:solidFill>
          <a:schemeClr val="accent3">
            <a:lumMod val="40000"/>
            <a:lumOff val="60000"/>
            <a:alpha val="90000"/>
          </a:schemeClr>
        </a:solidFill>
        <a:ln w="190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1400" kern="12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Кінотеатри</a:t>
          </a:r>
          <a:endParaRPr lang="ru-RU" sz="1700" kern="1200" dirty="0">
            <a:solidFill>
              <a:srgbClr val="000000"/>
            </a:solidFill>
            <a:latin typeface="Times New Roman" pitchFamily="18" charset="0"/>
            <a:cs typeface="Times New Roman" pitchFamily="18" charset="0"/>
          </a:endParaRPr>
        </a:p>
      </dsp:txBody>
      <dsp:txXfrm rot="-5400000">
        <a:off x="1208730" y="2207969"/>
        <a:ext cx="2128985" cy="367289"/>
      </dsp:txXfrm>
    </dsp:sp>
    <dsp:sp modelId="{7A8BEFED-5168-4BC4-9B5F-2665F3B11E6B}">
      <dsp:nvSpPr>
        <dsp:cNvPr id="0" name=""/>
        <dsp:cNvSpPr/>
      </dsp:nvSpPr>
      <dsp:spPr>
        <a:xfrm>
          <a:off x="0" y="2137220"/>
          <a:ext cx="1208730" cy="508786"/>
        </a:xfrm>
        <a:prstGeom prst="roundRect">
          <a:avLst/>
        </a:prstGeom>
        <a:solidFill>
          <a:schemeClr val="accent5">
            <a:lumMod val="7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47625" rIns="95250" bIns="4762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smtClean="0">
              <a:latin typeface="Times New Roman" pitchFamily="18" charset="0"/>
              <a:cs typeface="Times New Roman" pitchFamily="18" charset="0"/>
            </a:rPr>
            <a:t>4</a:t>
          </a:r>
          <a:endParaRPr lang="ru-RU" sz="25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4837" y="2162057"/>
        <a:ext cx="1159056" cy="459112"/>
      </dsp:txXfrm>
    </dsp:sp>
    <dsp:sp modelId="{3FEEDD8A-1429-4C84-9CE8-08F8B85C9CF6}">
      <dsp:nvSpPr>
        <dsp:cNvPr id="0" name=""/>
        <dsp:cNvSpPr/>
      </dsp:nvSpPr>
      <dsp:spPr>
        <a:xfrm rot="5400000">
          <a:off x="2079643" y="1851412"/>
          <a:ext cx="407029" cy="2148855"/>
        </a:xfrm>
        <a:prstGeom prst="round2SameRect">
          <a:avLst/>
        </a:prstGeom>
        <a:solidFill>
          <a:schemeClr val="accent3">
            <a:lumMod val="40000"/>
            <a:lumOff val="60000"/>
            <a:alpha val="90000"/>
          </a:schemeClr>
        </a:solidFill>
        <a:ln w="190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1400" kern="12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парки відпочинку</a:t>
          </a:r>
          <a:endParaRPr lang="ru-RU" sz="1400" kern="1200" dirty="0">
            <a:solidFill>
              <a:srgbClr val="000000"/>
            </a:solidFill>
            <a:latin typeface="Times New Roman" pitchFamily="18" charset="0"/>
            <a:cs typeface="Times New Roman" pitchFamily="18" charset="0"/>
          </a:endParaRPr>
        </a:p>
      </dsp:txBody>
      <dsp:txXfrm rot="-5400000">
        <a:off x="1208730" y="2742195"/>
        <a:ext cx="2128985" cy="367289"/>
      </dsp:txXfrm>
    </dsp:sp>
    <dsp:sp modelId="{4B53D5A6-DC6D-4CD4-8400-379E33EF6494}">
      <dsp:nvSpPr>
        <dsp:cNvPr id="0" name=""/>
        <dsp:cNvSpPr/>
      </dsp:nvSpPr>
      <dsp:spPr>
        <a:xfrm>
          <a:off x="0" y="2671446"/>
          <a:ext cx="1208730" cy="508786"/>
        </a:xfrm>
        <a:prstGeom prst="roundRect">
          <a:avLst/>
        </a:prstGeom>
        <a:solidFill>
          <a:schemeClr val="accent5">
            <a:lumMod val="7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600" kern="1200" dirty="0" smtClean="0">
              <a:latin typeface="Times New Roman" pitchFamily="18" charset="0"/>
              <a:cs typeface="Times New Roman" pitchFamily="18" charset="0"/>
            </a:rPr>
            <a:t>2</a:t>
          </a:r>
          <a:endParaRPr lang="ru-RU" sz="25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4837" y="2696283"/>
        <a:ext cx="1159056" cy="459112"/>
      </dsp:txXfrm>
    </dsp:sp>
    <dsp:sp modelId="{0E311B42-BC95-48AC-97F6-AD73D5FC32FA}">
      <dsp:nvSpPr>
        <dsp:cNvPr id="0" name=""/>
        <dsp:cNvSpPr/>
      </dsp:nvSpPr>
      <dsp:spPr>
        <a:xfrm rot="5400000">
          <a:off x="2079643" y="2385637"/>
          <a:ext cx="407029" cy="2148855"/>
        </a:xfrm>
        <a:prstGeom prst="round2SameRect">
          <a:avLst/>
        </a:prstGeom>
        <a:solidFill>
          <a:schemeClr val="accent3">
            <a:lumMod val="40000"/>
            <a:lumOff val="60000"/>
            <a:alpha val="90000"/>
          </a:schemeClr>
        </a:solidFill>
        <a:ln w="190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1400" kern="12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театр  ляльок</a:t>
          </a:r>
          <a:endParaRPr lang="ru-RU" sz="1400" kern="1200" dirty="0">
            <a:solidFill>
              <a:srgbClr val="000000"/>
            </a:solidFill>
            <a:latin typeface="Times New Roman" pitchFamily="18" charset="0"/>
            <a:cs typeface="Times New Roman" pitchFamily="18" charset="0"/>
          </a:endParaRPr>
        </a:p>
      </dsp:txBody>
      <dsp:txXfrm rot="-5400000">
        <a:off x="1208730" y="3276420"/>
        <a:ext cx="2128985" cy="367289"/>
      </dsp:txXfrm>
    </dsp:sp>
    <dsp:sp modelId="{D5A61031-0308-42FB-9A2E-6EE8DCF9992C}">
      <dsp:nvSpPr>
        <dsp:cNvPr id="0" name=""/>
        <dsp:cNvSpPr/>
      </dsp:nvSpPr>
      <dsp:spPr>
        <a:xfrm>
          <a:off x="0" y="3205672"/>
          <a:ext cx="1208730" cy="508786"/>
        </a:xfrm>
        <a:prstGeom prst="roundRect">
          <a:avLst/>
        </a:prstGeom>
        <a:solidFill>
          <a:schemeClr val="accent5">
            <a:lumMod val="75000"/>
            <a:alpha val="9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6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1</a:t>
          </a:r>
          <a:endParaRPr lang="ru-RU" sz="14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24837" y="3230509"/>
        <a:ext cx="1159056" cy="45911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Місце для дати 2"/>
          <p:cNvSpPr>
            <a:spLocks noGrp="1"/>
          </p:cNvSpPr>
          <p:nvPr>
            <p:ph type="dt" sz="quarter" idx="1"/>
          </p:nvPr>
        </p:nvSpPr>
        <p:spPr>
          <a:xfrm>
            <a:off x="3829761" y="0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8B66E2-5AAA-40E0-AF5D-52A5A73D671A}" type="datetimeFigureOut">
              <a:rPr lang="en-US" smtClean="0"/>
              <a:pPr/>
              <a:t>5/22/2019</a:t>
            </a:fld>
            <a:endParaRPr lang="en-US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2"/>
          </p:nvPr>
        </p:nvSpPr>
        <p:spPr>
          <a:xfrm>
            <a:off x="0" y="9443662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Місце для номера слайда 4"/>
          <p:cNvSpPr>
            <a:spLocks noGrp="1"/>
          </p:cNvSpPr>
          <p:nvPr>
            <p:ph type="sldNum" sz="quarter" idx="3"/>
          </p:nvPr>
        </p:nvSpPr>
        <p:spPr>
          <a:xfrm>
            <a:off x="3829761" y="9443662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F132A8-D739-45FE-9DA8-BEBF924C8B1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374966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29761" y="0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CF1EAB-EA0B-4CA6-9742-1434632C29EA}" type="datetimeFigureOut">
              <a:rPr lang="en-US" smtClean="0"/>
              <a:pPr/>
              <a:t>5/22/2019</a:t>
            </a:fld>
            <a:endParaRPr lang="en-US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1982788" y="746125"/>
            <a:ext cx="2795587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76117" y="4722694"/>
            <a:ext cx="5408930" cy="447413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9443662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29761" y="9443662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C8534A-ED68-423E-852F-1EC6BDAD33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030759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C8534A-ED68-423E-852F-1EC6BDAD33C3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6617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C8534A-ED68-423E-852F-1EC6BDAD33C3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C8534A-ED68-423E-852F-1EC6BDAD33C3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77792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501"/>
            <a:ext cx="5486400" cy="3460033"/>
          </a:xfrm>
        </p:spPr>
        <p:txBody>
          <a:bodyPr>
            <a:normAutofit/>
          </a:bodyPr>
          <a:lstStyle>
            <a:lvl1pPr>
              <a:defRPr sz="4800"/>
            </a:lvl1pPr>
          </a:lstStyle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6888707"/>
            <a:ext cx="5486400" cy="1526176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uk-UA" smtClean="0"/>
              <a:t>Зразок підзаголовка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CB3FB7-03BF-4E45-80D9-20E6B6C83A3D}" type="datetime1">
              <a:rPr lang="en-US" smtClean="0"/>
              <a:pPr/>
              <a:t>5/22/2019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F16BDDB-DE14-4812-9DBC-237DB74B105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B665E-2D8D-4BD6-9B53-C6AC015583F7}" type="datetime1">
              <a:rPr lang="en-US" smtClean="0"/>
              <a:pPr/>
              <a:t>5/22/2019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16BDDB-DE14-4812-9DBC-237DB74B10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686301" y="2435612"/>
            <a:ext cx="1119374" cy="5979272"/>
          </a:xfrm>
        </p:spPr>
        <p:txBody>
          <a:bodyPr vert="eaVert"/>
          <a:lstStyle/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40894" y="2435612"/>
            <a:ext cx="3931107" cy="5979272"/>
          </a:xfrm>
        </p:spPr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081EE8-EDB3-47B6-B7E1-6058116A2D30}" type="datetime1">
              <a:rPr lang="en-US" smtClean="0"/>
              <a:pPr/>
              <a:t>5/22/2019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16BDDB-DE14-4812-9DBC-237DB74B10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455EF-D5E3-4F87-9AB4-FC729C97B069}" type="datetime1">
              <a:rPr lang="en-US" smtClean="0"/>
              <a:pPr/>
              <a:t>5/22/2019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16BDDB-DE14-4812-9DBC-237DB74B10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690096"/>
            <a:ext cx="5486400" cy="1724789"/>
          </a:xfrm>
        </p:spPr>
        <p:txBody>
          <a:bodyPr anchor="t"/>
          <a:lstStyle>
            <a:lvl1pPr algn="l">
              <a:defRPr sz="4000" b="0" cap="none"/>
            </a:lvl1pPr>
          </a:lstStyle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5153465"/>
            <a:ext cx="5486400" cy="1464585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DD4F2-2887-474E-99C0-5C93C1733761}" type="datetime1">
              <a:rPr lang="en-US" smtClean="0"/>
              <a:pPr/>
              <a:t>5/22/2019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16BDDB-DE14-4812-9DBC-237DB74B10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115F5-D234-46E9-9B96-E6D70DC8CC45}" type="datetime1">
              <a:rPr lang="en-US" smtClean="0"/>
              <a:pPr/>
              <a:t>5/22/2019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16BDDB-DE14-4812-9DBC-237DB74B105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685800" y="2059622"/>
            <a:ext cx="5486400" cy="1538796"/>
          </a:xfrm>
        </p:spPr>
        <p:txBody>
          <a:bodyPr/>
          <a:lstStyle/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3657600"/>
            <a:ext cx="2674620" cy="4791456"/>
          </a:xfrm>
        </p:spPr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3511296" y="3657602"/>
            <a:ext cx="2674620" cy="4794249"/>
          </a:xfrm>
        </p:spPr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7261" y="3657600"/>
            <a:ext cx="2523744" cy="829056"/>
          </a:xfrm>
        </p:spPr>
        <p:txBody>
          <a:bodyPr anchor="b">
            <a:noAutofit/>
          </a:bodyPr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663859" y="3657600"/>
            <a:ext cx="2521547" cy="829056"/>
          </a:xfrm>
        </p:spPr>
        <p:txBody>
          <a:bodyPr anchor="b">
            <a:noAutofit/>
          </a:bodyPr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41332-5556-4D41-9180-64C3B0E4F231}" type="datetime1">
              <a:rPr lang="en-US" smtClean="0"/>
              <a:pPr/>
              <a:t>5/22/2019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16BDDB-DE14-4812-9DBC-237DB74B105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685800" y="2059622"/>
            <a:ext cx="5486400" cy="1538796"/>
          </a:xfrm>
        </p:spPr>
        <p:txBody>
          <a:bodyPr/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85800" y="4511040"/>
            <a:ext cx="2674620" cy="3938016"/>
          </a:xfrm>
        </p:spPr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3511295" y="4511040"/>
            <a:ext cx="2674620" cy="3938016"/>
          </a:xfrm>
        </p:spPr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DF48FF-4857-401C-B75E-06F0DB4DE69C}" type="datetime1">
              <a:rPr lang="en-US" smtClean="0"/>
              <a:pPr/>
              <a:t>5/22/2019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16BDDB-DE14-4812-9DBC-237DB74B10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DBEB77-3FFB-40BE-B905-7258948181CA}" type="datetime1">
              <a:rPr lang="en-US" smtClean="0"/>
              <a:pPr/>
              <a:t>5/22/2019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16BDDB-DE14-4812-9DBC-237DB74B10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433818"/>
            <a:ext cx="2213202" cy="28973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6314" y="2435613"/>
            <a:ext cx="3155886" cy="5968819"/>
          </a:xfrm>
        </p:spPr>
        <p:txBody>
          <a:bodyPr anchor="ctr"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414796"/>
            <a:ext cx="2213202" cy="29938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02CEC-56A2-4370-9D4C-BE2338B985D8}" type="datetime1">
              <a:rPr lang="en-US" smtClean="0"/>
              <a:pPr/>
              <a:t>5/22/2019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16BDDB-DE14-4812-9DBC-237DB74B10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438400"/>
            <a:ext cx="2215134" cy="2901696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143250" y="3048000"/>
            <a:ext cx="3028950" cy="4470400"/>
          </a:xfrm>
          <a:solidFill>
            <a:schemeClr val="accent2"/>
          </a:solidFill>
          <a:ln w="12700">
            <a:noFill/>
          </a:ln>
          <a:effectLst>
            <a:reflection blurRad="12700" stA="30000" endPos="30000" dist="31750" dir="5400000" sy="-100000" algn="bl" rotWithShape="0"/>
          </a:effectLst>
          <a:scene3d>
            <a:camera prst="perspectiveRight" fov="2700000">
              <a:rot lat="240000" lon="900000" rev="0"/>
            </a:camera>
            <a:lightRig rig="threePt" dir="t">
              <a:rot lat="0" lon="0" rev="2700000"/>
            </a:lightRig>
          </a:scene3d>
          <a:sp3d/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uk-UA" smtClean="0"/>
              <a:t>Клацніть піктограму, щоб додати зображення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413248"/>
            <a:ext cx="2215134" cy="299923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055EC-978B-4F2B-9790-5E19F59E0222}" type="datetime1">
              <a:rPr lang="en-US" smtClean="0"/>
              <a:pPr/>
              <a:t>5/22/2019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16BDDB-DE14-4812-9DBC-237DB74B10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326452" y="765076"/>
            <a:ext cx="64677" cy="76308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427064" y="765076"/>
            <a:ext cx="432054" cy="76308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0" y="2059622"/>
            <a:ext cx="5486400" cy="153879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3693113"/>
            <a:ext cx="5486400" cy="471936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05768" y="731729"/>
            <a:ext cx="891849" cy="3972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A8B75C93-A0EC-4CC4-B09B-770D55C94BC5}" type="datetime1">
              <a:rPr lang="en-US" smtClean="0"/>
              <a:pPr/>
              <a:t>5/22/2019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5813" y="731729"/>
            <a:ext cx="705902" cy="40233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FF16BDDB-DE14-4812-9DBC-237DB74B105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06517" y="1141275"/>
            <a:ext cx="1684867" cy="401636"/>
          </a:xfrm>
          <a:prstGeom prst="rect">
            <a:avLst/>
          </a:prstGeom>
        </p:spPr>
        <p:txBody>
          <a:bodyPr vert="horz" lIns="91440" tIns="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1430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6002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8288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16.jpe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11" Type="http://schemas.openxmlformats.org/officeDocument/2006/relationships/image" Target="../media/image19.jpeg"/><Relationship Id="rId5" Type="http://schemas.openxmlformats.org/officeDocument/2006/relationships/diagramLayout" Target="../diagrams/layout1.xml"/><Relationship Id="rId10" Type="http://schemas.openxmlformats.org/officeDocument/2006/relationships/image" Target="../media/image18.jpeg"/><Relationship Id="rId4" Type="http://schemas.openxmlformats.org/officeDocument/2006/relationships/diagramData" Target="../diagrams/data1.xml"/><Relationship Id="rId9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64704" y="2051721"/>
            <a:ext cx="5486400" cy="576065"/>
          </a:xfr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>
            <a:normAutofit fontScale="90000"/>
          </a:bodyPr>
          <a:lstStyle/>
          <a:p>
            <a:pPr algn="ctr"/>
            <a:r>
              <a:rPr lang="uk-UA" sz="3600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Інвестиційний паспорт</a:t>
            </a:r>
            <a:endParaRPr lang="en-US" sz="3600" dirty="0">
              <a:solidFill>
                <a:schemeClr val="bg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917092" y="8100392"/>
            <a:ext cx="5486400" cy="588187"/>
          </a:xfrm>
        </p:spPr>
        <p:txBody>
          <a:bodyPr>
            <a:normAutofit fontScale="77500" lnSpcReduction="20000"/>
          </a:bodyPr>
          <a:lstStyle/>
          <a:p>
            <a:pPr algn="ctr"/>
            <a:r>
              <a:rPr lang="ru-RU" dirty="0" err="1" smtClean="0"/>
              <a:t>Черн</a:t>
            </a:r>
            <a:r>
              <a:rPr lang="uk-UA" dirty="0" err="1" smtClean="0"/>
              <a:t>івці</a:t>
            </a:r>
            <a:r>
              <a:rPr lang="uk-UA" dirty="0" smtClean="0"/>
              <a:t> </a:t>
            </a:r>
          </a:p>
          <a:p>
            <a:pPr algn="ctr"/>
            <a:r>
              <a:rPr lang="uk-UA" dirty="0" smtClean="0"/>
              <a:t>2018</a:t>
            </a:r>
            <a:endParaRPr lang="en-US" dirty="0"/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860588" y="2915815"/>
            <a:ext cx="5486400" cy="1296144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 vert="horz" lIns="91440" tIns="45720" rIns="91440" bIns="45720" rtlCol="0" anchor="b">
            <a:normAutofit fontScale="82500" lnSpcReduction="20000"/>
            <a:scene3d>
              <a:camera prst="orthographicFront"/>
              <a:lightRig rig="threePt" dir="t"/>
            </a:scene3d>
            <a:sp3d extrusionH="57150" contourW="12700">
              <a:bevelT w="44450" prst="coolSlant"/>
              <a:extrusionClr>
                <a:schemeClr val="bg1"/>
              </a:extrusionClr>
              <a:contourClr>
                <a:schemeClr val="tx1"/>
              </a:contourClr>
            </a:sp3d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endParaRPr lang="en-US" sz="3600" dirty="0" smtClean="0">
              <a:solidFill>
                <a:schemeClr val="bg2">
                  <a:lumMod val="20000"/>
                  <a:lumOff val="80000"/>
                </a:schemeClr>
              </a:solidFill>
              <a:effectLst>
                <a:glow>
                  <a:schemeClr val="accent1"/>
                </a:glow>
              </a:effectLst>
            </a:endParaRPr>
          </a:p>
          <a:p>
            <a:pPr algn="ctr"/>
            <a:r>
              <a:rPr lang="uk-UA" sz="7300" dirty="0" smtClean="0">
                <a:solidFill>
                  <a:schemeClr val="bg2">
                    <a:lumMod val="20000"/>
                    <a:lumOff val="80000"/>
                  </a:schemeClr>
                </a:solidFill>
                <a:effectLst>
                  <a:glow>
                    <a:schemeClr val="accent1"/>
                  </a:glow>
                </a:effectLst>
                <a:latin typeface="Times New Roman" pitchFamily="18" charset="0"/>
                <a:cs typeface="Times New Roman" pitchFamily="18" charset="0"/>
              </a:rPr>
              <a:t>ЧЕРНІВЦІ</a:t>
            </a:r>
            <a:endParaRPr lang="en-US" sz="7300" dirty="0" smtClean="0">
              <a:solidFill>
                <a:schemeClr val="bg2">
                  <a:lumMod val="20000"/>
                  <a:lumOff val="80000"/>
                </a:schemeClr>
              </a:solidFill>
              <a:effectLst>
                <a:glow>
                  <a:schemeClr val="accent1"/>
                </a:glo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uk-UA" sz="1900" dirty="0" smtClean="0">
              <a:solidFill>
                <a:schemeClr val="bg2">
                  <a:lumMod val="20000"/>
                  <a:lumOff val="80000"/>
                </a:schemeClr>
              </a:solidFill>
              <a:effectLst>
                <a:glow>
                  <a:schemeClr val="accent1"/>
                </a:glow>
              </a:effectLst>
            </a:endParaRPr>
          </a:p>
          <a:p>
            <a:pPr algn="ctr"/>
            <a:endParaRPr lang="en-US" sz="3700" dirty="0">
              <a:solidFill>
                <a:schemeClr val="bg2">
                  <a:lumMod val="20000"/>
                  <a:lumOff val="80000"/>
                </a:schemeClr>
              </a:solidFill>
              <a:effectLst>
                <a:glow>
                  <a:schemeClr val="accent1"/>
                </a:glow>
              </a:effectLst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831368" y="3563889"/>
            <a:ext cx="5486400" cy="576065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n-US" sz="2400" dirty="0" err="1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Viribus</a:t>
            </a:r>
            <a:r>
              <a:rPr lang="en-US" sz="2400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 </a:t>
            </a:r>
            <a:r>
              <a:rPr lang="en-US" sz="2400" dirty="0" err="1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Unitis</a:t>
            </a:r>
            <a:endParaRPr lang="en-US" sz="2400" dirty="0">
              <a:solidFill>
                <a:schemeClr val="bg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1029" name="Picture 5" descr="C:\Documents and Settings\invest4\Рабочий стол\Нуна на паспорт\расходники\карта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2818" y="4211959"/>
            <a:ext cx="5314951" cy="36147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Documents and Settings\invest4\Рабочий стол\Нуна на паспорт\расходники\гербв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8934" y="214283"/>
            <a:ext cx="1519790" cy="16634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0470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Documents and Settings\invest4\Рабочий стол\Нуна на паспорт\расходники\x_ac36dc5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918" y="4319028"/>
            <a:ext cx="1152128" cy="15361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3116" y="714350"/>
            <a:ext cx="2457448" cy="369239"/>
          </a:xfrm>
        </p:spPr>
        <p:txBody>
          <a:bodyPr anchor="t">
            <a:normAutofit fontScale="90000"/>
          </a:bodyPr>
          <a:lstStyle/>
          <a:p>
            <a:r>
              <a:rPr lang="uk-UA" sz="18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ОХОРОНА</a:t>
            </a:r>
            <a:r>
              <a:rPr lang="uk-UA" sz="16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8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ЗДОРОВ</a:t>
            </a:r>
            <a:r>
              <a:rPr lang="en-US" sz="18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’</a:t>
            </a:r>
            <a:r>
              <a:rPr lang="uk-UA" sz="18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Я</a:t>
            </a:r>
            <a:endParaRPr lang="ru-RU" sz="1600" b="1" dirty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9" name="Содержимое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27317631"/>
              </p:ext>
            </p:extLst>
          </p:nvPr>
        </p:nvGraphicFramePr>
        <p:xfrm>
          <a:off x="3331449" y="4217207"/>
          <a:ext cx="3357586" cy="37147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4" name="Заголовок 1"/>
          <p:cNvSpPr txBox="1">
            <a:spLocks/>
          </p:cNvSpPr>
          <p:nvPr/>
        </p:nvSpPr>
        <p:spPr>
          <a:xfrm>
            <a:off x="571480" y="1071539"/>
            <a:ext cx="5643602" cy="1857388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7500"/>
          </a:bodyPr>
          <a:lstStyle/>
          <a:p>
            <a:pPr algn="just" defTabSz="447675"/>
            <a:r>
              <a:rPr lang="uk-UA" sz="1400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uk-UA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Медичну допомогу територіальній громаді міста надають                   15 бюджетних акредитованих закладів охорони здоров’я. За рахунок міського бюджету утримуються в 4-х лікарнях та 2-х пологових будинках 920 стаціонарних ліжок, з них 265 дитячих, загальні та стоматологічні поліклініки, жіночі консультації та 2 центри первинної медико-санітарної допомоги потужністю 3185 відвідувань у зміну.</a:t>
            </a:r>
            <a:endParaRPr lang="ru-RU" sz="1400" b="1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defTabSz="447675"/>
            <a:r>
              <a:rPr lang="uk-UA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	За рахунок бюджету міста у галузі утримується 3594 робочих місця, за рахунок доходів від реалізації платних послуг – 1</a:t>
            </a:r>
            <a:r>
              <a:rPr lang="ru-RU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71</a:t>
            </a:r>
            <a:r>
              <a:rPr lang="uk-UA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endParaRPr kumimoji="0" lang="ru-RU" sz="1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585682" y="3369116"/>
            <a:ext cx="5786478" cy="4357719"/>
          </a:xfrm>
          <a:prstGeom prst="rect">
            <a:avLst/>
          </a:prstGeom>
        </p:spPr>
        <p:txBody>
          <a:bodyPr vert="horz" lIns="91440" tIns="45720" rIns="91440" bIns="45720" numCol="3" rtlCol="0" anchor="t">
            <a:normAutofit fontScale="97500"/>
          </a:bodyPr>
          <a:lstStyle/>
          <a:p>
            <a:pPr algn="just" defTabSz="447675"/>
            <a:r>
              <a:rPr lang="uk-UA" sz="16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uk-UA" sz="1600" b="1" dirty="0" err="1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м.ЧЕРНІВЦЯХ</a:t>
            </a:r>
            <a:r>
              <a:rPr lang="uk-UA" sz="16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В КУЛЬТУРНО ДОЗВІЛЬНІЙ СФЕРІ ПРАЦЮЄ: </a:t>
            </a:r>
            <a:endParaRPr kumimoji="0" lang="ru-RU" sz="1600" b="1" i="0" u="none" strike="noStrike" kern="1200" cap="none" spc="0" normalizeH="0" baseline="0" noProof="0" dirty="0">
              <a:ln>
                <a:noFill/>
              </a:ln>
              <a:solidFill>
                <a:schemeClr val="accent5">
                  <a:lumMod val="75000"/>
                </a:schemeClr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642918" y="2963843"/>
            <a:ext cx="5500726" cy="369239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КУЛЬТУРА</a:t>
            </a:r>
            <a:r>
              <a:rPr kumimoji="0" lang="uk-UA" sz="1600" b="1" i="0" u="none" strike="noStrike" kern="1200" cap="none" spc="0" normalizeH="0" noProof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ТА ДОЗВІЛЛЯ</a:t>
            </a:r>
            <a:endParaRPr kumimoji="0" lang="ru-RU" sz="1400" b="1" i="0" u="none" strike="noStrike" kern="1200" cap="none" spc="0" normalizeH="0" baseline="0" noProof="0" dirty="0">
              <a:ln>
                <a:noFill/>
              </a:ln>
              <a:solidFill>
                <a:schemeClr val="accent5">
                  <a:lumMod val="75000"/>
                </a:schemeClr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2051" name="Picture 3" descr="C:\Documents and Settings\invest4\Рабочий стол\Нуна на паспорт\расходники\sad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9746" y="5220072"/>
            <a:ext cx="1356750" cy="1224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Documents and Settings\invest4\Рабочий стол\Нуна на паспорт\расходники\6e4b8парк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085" y="7548886"/>
            <a:ext cx="1751785" cy="9835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Documents and Settings\invest4\Рабочий стол\Нуна на паспорт\расходники\кино.jp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918" y="6502605"/>
            <a:ext cx="1469369" cy="972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0" name="Пряма сполучна лінія 9"/>
          <p:cNvCxnSpPr/>
          <p:nvPr/>
        </p:nvCxnSpPr>
        <p:spPr>
          <a:xfrm flipH="1">
            <a:off x="1795046" y="4536658"/>
            <a:ext cx="1598235" cy="539398"/>
          </a:xfrm>
          <a:prstGeom prst="line">
            <a:avLst/>
          </a:prstGeom>
          <a:ln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 сполучна лінія 13"/>
          <p:cNvCxnSpPr/>
          <p:nvPr/>
        </p:nvCxnSpPr>
        <p:spPr>
          <a:xfrm flipV="1">
            <a:off x="2852936" y="4932040"/>
            <a:ext cx="540345" cy="288032"/>
          </a:xfrm>
          <a:prstGeom prst="line">
            <a:avLst/>
          </a:prstGeom>
          <a:ln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 сполучна лінія 15"/>
          <p:cNvCxnSpPr/>
          <p:nvPr/>
        </p:nvCxnSpPr>
        <p:spPr>
          <a:xfrm flipV="1">
            <a:off x="2121218" y="6516216"/>
            <a:ext cx="1272063" cy="360040"/>
          </a:xfrm>
          <a:prstGeom prst="line">
            <a:avLst/>
          </a:prstGeom>
          <a:ln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 сполучна лінія 17"/>
          <p:cNvCxnSpPr/>
          <p:nvPr/>
        </p:nvCxnSpPr>
        <p:spPr>
          <a:xfrm flipV="1">
            <a:off x="2594163" y="7236296"/>
            <a:ext cx="799118" cy="473863"/>
          </a:xfrm>
          <a:prstGeom prst="line">
            <a:avLst/>
          </a:prstGeom>
          <a:ln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4704" y="683568"/>
            <a:ext cx="5551512" cy="394570"/>
          </a:xfrm>
        </p:spPr>
        <p:txBody>
          <a:bodyPr>
            <a:normAutofit/>
          </a:bodyPr>
          <a:lstStyle/>
          <a:p>
            <a:pPr algn="ctr"/>
            <a:r>
              <a:rPr lang="uk-UA" sz="1600" b="1" dirty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</a:rPr>
              <a:t>ОСВІТА</a:t>
            </a:r>
            <a:endParaRPr lang="en-US" sz="16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764703" y="1187624"/>
            <a:ext cx="3311201" cy="1416497"/>
          </a:xfrm>
        </p:spPr>
        <p:txBody>
          <a:bodyPr>
            <a:normAutofit/>
          </a:bodyPr>
          <a:lstStyle/>
          <a:p>
            <a:pPr marL="0" indent="363538" algn="just">
              <a:buNone/>
            </a:pPr>
            <a:r>
              <a:rPr lang="uk-UA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Чернівці </a:t>
            </a:r>
            <a:r>
              <a:rPr lang="uk-UA" sz="1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є відомим в Україні та за її межами науковим і освітнім центром. </a:t>
            </a:r>
            <a:r>
              <a:rPr lang="en-US" sz="1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                             </a:t>
            </a:r>
            <a:r>
              <a:rPr lang="uk-UA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Отримання </a:t>
            </a:r>
            <a:r>
              <a:rPr lang="uk-UA" sz="1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базової та повної загальної середньої освіти в місті забезпечують </a:t>
            </a:r>
            <a:r>
              <a:rPr lang="en-US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r>
              <a:rPr lang="uk-UA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0 загальноосвітніх навчальних закладів. </a:t>
            </a:r>
            <a:r>
              <a:rPr lang="uk-UA" sz="1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Мережа шкіл наведена на діаграмі.</a:t>
            </a:r>
            <a:endParaRPr lang="en-US" sz="1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4450" indent="311150" algn="just">
              <a:buNone/>
            </a:pPr>
            <a:endParaRPr lang="en-US" sz="1400" dirty="0">
              <a:solidFill>
                <a:schemeClr val="bg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Діаграма 4"/>
          <p:cNvGraphicFramePr/>
          <p:nvPr>
            <p:extLst>
              <p:ext uri="{D42A27DB-BD31-4B8C-83A1-F6EECF244321}">
                <p14:modId xmlns:p14="http://schemas.microsoft.com/office/powerpoint/2010/main" val="1251258596"/>
              </p:ext>
            </p:extLst>
          </p:nvPr>
        </p:nvGraphicFramePr>
        <p:xfrm>
          <a:off x="-171400" y="2483768"/>
          <a:ext cx="4653135" cy="19442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Місце для вмісту 2"/>
          <p:cNvSpPr txBox="1">
            <a:spLocks/>
          </p:cNvSpPr>
          <p:nvPr/>
        </p:nvSpPr>
        <p:spPr>
          <a:xfrm>
            <a:off x="907555" y="4211960"/>
            <a:ext cx="5617789" cy="117600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292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30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002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8288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0574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4450" indent="317500" algn="just">
              <a:buNone/>
            </a:pPr>
            <a:r>
              <a:rPr lang="uk-UA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uk-UA" sz="1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міських закладах освіти та науки працює майже </a:t>
            </a:r>
            <a:r>
              <a:rPr lang="uk-UA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4 </a:t>
            </a:r>
            <a:r>
              <a:rPr lang="uk-UA" sz="1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тисяч чоловік, що складає </a:t>
            </a:r>
            <a:r>
              <a:rPr lang="uk-UA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2,3% </a:t>
            </a:r>
            <a:r>
              <a:rPr lang="uk-UA" sz="1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від працездатного населення. </a:t>
            </a:r>
            <a:endParaRPr lang="en-US" sz="14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4450" indent="317500" algn="just">
              <a:buNone/>
            </a:pPr>
            <a:r>
              <a:rPr lang="uk-UA" sz="1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Чернівці були і є освіченим інтелігентним університетським містом. </a:t>
            </a:r>
            <a:endParaRPr lang="en-US" sz="1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Місце для вмісту 2"/>
          <p:cNvSpPr txBox="1">
            <a:spLocks/>
          </p:cNvSpPr>
          <p:nvPr/>
        </p:nvSpPr>
        <p:spPr>
          <a:xfrm>
            <a:off x="907555" y="5387961"/>
            <a:ext cx="5489237" cy="9842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292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30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002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8288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0574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4450" indent="317500" algn="just">
              <a:buNone/>
            </a:pPr>
            <a:r>
              <a:rPr lang="uk-UA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Чернівецький </a:t>
            </a:r>
            <a:r>
              <a:rPr lang="uk-UA" sz="1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Національний університет один з найстаріших в Україні. З 1875 року і до нині він є вищим навчальним закладом. </a:t>
            </a:r>
            <a:r>
              <a:rPr lang="uk-UA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Всього </a:t>
            </a:r>
            <a:r>
              <a:rPr lang="uk-UA" sz="1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 місті налічується </a:t>
            </a:r>
            <a:r>
              <a:rPr lang="en-US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12</a:t>
            </a:r>
            <a:r>
              <a:rPr lang="uk-UA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вищих навчальних закладів </a:t>
            </a:r>
            <a:r>
              <a:rPr lang="uk-UA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uk-UA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- ІІІ-IV рівнів акредитації та </a:t>
            </a:r>
            <a:r>
              <a:rPr lang="en-US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9</a:t>
            </a:r>
            <a:r>
              <a:rPr lang="uk-UA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- І-ІІ).</a:t>
            </a:r>
          </a:p>
          <a:p>
            <a:pPr marL="44450" indent="317500">
              <a:buNone/>
            </a:pPr>
            <a:endParaRPr lang="en-US" sz="14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027" name="Picture 3" descr="C:\Documents and Settings\invest4\Рабочий стол\Нуна на паспорт\расходники\13f75a996a7a9c7843d752ca82c6e3ca_600x100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5905" y="1138636"/>
            <a:ext cx="2320887" cy="2930971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prst="slope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Таблиця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750698"/>
              </p:ext>
            </p:extLst>
          </p:nvPr>
        </p:nvGraphicFramePr>
        <p:xfrm>
          <a:off x="949422" y="6372200"/>
          <a:ext cx="5470984" cy="1605280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262359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757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0755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uk-UA" sz="1050" b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ПРОВІДНІ</a:t>
                      </a:r>
                      <a:r>
                        <a:rPr lang="uk-UA" sz="1050" b="0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ВИЩІ НАВЧАЛЬНІ ЗАКЛАДИ </a:t>
                      </a:r>
                      <a:r>
                        <a:rPr lang="en-US" sz="1050" b="0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III-IV</a:t>
                      </a:r>
                      <a:r>
                        <a:rPr lang="uk-UA" sz="1050" b="0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рівнів акредитації</a:t>
                      </a:r>
                      <a:endParaRPr lang="en-US" sz="1050" b="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050" b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Факультети</a:t>
                      </a:r>
                      <a:endParaRPr lang="en-US" sz="1050" b="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050" b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Напрями підготовки</a:t>
                      </a:r>
                      <a:endParaRPr lang="en-US" sz="1050" b="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050" b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Студенти</a:t>
                      </a:r>
                      <a:endParaRPr lang="en-US" sz="1050" b="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uk-UA" sz="105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Чернівецький</a:t>
                      </a:r>
                      <a:r>
                        <a:rPr lang="uk-UA" sz="1050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національний університет імені Ю.</a:t>
                      </a:r>
                      <a:r>
                        <a:rPr lang="uk-UA" sz="1050" b="0" baseline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Федьковича</a:t>
                      </a:r>
                      <a:r>
                        <a:rPr lang="uk-UA" sz="1050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(ЧНУ)</a:t>
                      </a:r>
                      <a:endParaRPr lang="en-US" sz="105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050" b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 інститути,</a:t>
                      </a:r>
                      <a:r>
                        <a:rPr lang="uk-UA" sz="1050" b="0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16 факультетів</a:t>
                      </a:r>
                      <a:endParaRPr lang="en-US" sz="1050" b="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05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94</a:t>
                      </a:r>
                      <a:endParaRPr lang="en-US" sz="105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050" b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16000</a:t>
                      </a:r>
                      <a:endParaRPr lang="en-US" sz="1050" b="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uk-UA" sz="105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Буковинський</a:t>
                      </a:r>
                      <a:r>
                        <a:rPr lang="uk-UA" sz="1050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державний медичний університет (БДМУ)</a:t>
                      </a:r>
                      <a:endParaRPr lang="en-US" sz="105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050" b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en-US" sz="1050" b="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05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16</a:t>
                      </a:r>
                      <a:endParaRPr lang="en-US" sz="105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050" b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5500</a:t>
                      </a:r>
                      <a:endParaRPr lang="en-US" sz="1050" b="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uk-UA" sz="105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Буковинський</a:t>
                      </a:r>
                      <a:r>
                        <a:rPr lang="uk-UA" sz="1050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університет</a:t>
                      </a:r>
                      <a:endParaRPr lang="en-US" sz="105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050" b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en-US" sz="1050" b="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05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en-US" sz="105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050" b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2500</a:t>
                      </a:r>
                      <a:endParaRPr lang="en-US" sz="1050" b="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26415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91958272"/>
              </p:ext>
            </p:extLst>
          </p:nvPr>
        </p:nvGraphicFramePr>
        <p:xfrm>
          <a:off x="500042" y="2500300"/>
          <a:ext cx="5929354" cy="557023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1457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71477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063588">
                <a:tc>
                  <a:txBody>
                    <a:bodyPr/>
                    <a:lstStyle/>
                    <a:p>
                      <a:pPr algn="ctr"/>
                      <a:r>
                        <a:rPr lang="uk-UA" sz="12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Комунальне спортивно – оздоровче підприємство «Буковина» (</a:t>
                      </a:r>
                      <a:r>
                        <a:rPr lang="uk-UA" sz="1200" b="0" kern="12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вул.О.Гузар</a:t>
                      </a:r>
                      <a:r>
                        <a:rPr lang="uk-UA" sz="12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, 1)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2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Футбольний стадіон з трибунами на 12 тис. </a:t>
                      </a:r>
                      <a:r>
                        <a:rPr lang="uk-UA" sz="1200" b="0" kern="12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глядацьких</a:t>
                      </a:r>
                      <a:r>
                        <a:rPr lang="uk-UA" sz="12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місць,(поле розміром105м х 68м), футбольний майданчик із синтетичним покриттям 42м х 22м, майданчик з  тренажерним обладнанням, волейбольний майданчик, тенісний корт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48072">
                <a:tc>
                  <a:txBody>
                    <a:bodyPr/>
                    <a:lstStyle/>
                    <a:p>
                      <a:pPr algn="ctr"/>
                      <a:r>
                        <a:rPr lang="uk-UA" sz="1200" b="0" kern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Фітнес центр «Титан» (просп. Незалежності, 111, 2 поверх)</a:t>
                      </a:r>
                      <a:endParaRPr lang="ru-RU" sz="1200" b="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200" b="0" kern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Тренажерний зал, </a:t>
                      </a:r>
                      <a:r>
                        <a:rPr lang="uk-UA" sz="1200" b="0" kern="1200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зал</a:t>
                      </a:r>
                      <a:r>
                        <a:rPr lang="uk-UA" sz="1200" b="0" kern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аеробіки, басейн (довжина доріжок 25 м)</a:t>
                      </a:r>
                      <a:endParaRPr lang="ru-RU" sz="1200" b="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440160">
                <a:tc>
                  <a:txBody>
                    <a:bodyPr/>
                    <a:lstStyle/>
                    <a:p>
                      <a:pPr algn="ctr"/>
                      <a:r>
                        <a:rPr lang="uk-UA" sz="1200" b="0" kern="12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Фізкультурно</a:t>
                      </a:r>
                      <a:r>
                        <a:rPr lang="uk-UA" sz="12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– оздоровчий комплекс «Олімпія» (вул. </a:t>
                      </a:r>
                      <a:r>
                        <a:rPr lang="uk-UA" sz="1200" b="0" kern="12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Воробкевича</a:t>
                      </a:r>
                      <a:r>
                        <a:rPr lang="uk-UA" sz="12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, 6)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2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Багатофункціональний спортивний зал з трибунами на 800 </a:t>
                      </a:r>
                      <a:r>
                        <a:rPr lang="uk-UA" sz="1200" b="0" kern="12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глядацьких</a:t>
                      </a:r>
                      <a:r>
                        <a:rPr lang="uk-UA" sz="12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місць (</a:t>
                      </a:r>
                      <a:r>
                        <a:rPr lang="uk-UA" sz="1200" b="0" kern="12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футзал</a:t>
                      </a:r>
                      <a:r>
                        <a:rPr lang="uk-UA" sz="12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, баскетбол, волейбол та інші), футбольне поле із синтетичним покриттям 110м х 70м, футбольний майданчик із синтетичним покриттям 42м х 22м та майданчик із синтетичним покриттям 24м х 15м., майданчик з  тренажерним обладнанням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20080">
                <a:tc>
                  <a:txBody>
                    <a:bodyPr/>
                    <a:lstStyle/>
                    <a:p>
                      <a:pPr algn="ctr"/>
                      <a:r>
                        <a:rPr lang="uk-UA" sz="1200" b="0" kern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«Льодовий майданчик» (вул. О.</a:t>
                      </a:r>
                      <a:r>
                        <a:rPr lang="uk-UA" sz="1200" b="0" kern="1200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Гузар</a:t>
                      </a:r>
                      <a:r>
                        <a:rPr lang="uk-UA" sz="1200" b="0" kern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, 1)</a:t>
                      </a:r>
                      <a:endParaRPr lang="ru-RU" sz="1200" b="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b="0" kern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Катання на ковзанах, хокей, фігурне катання</a:t>
                      </a:r>
                      <a:endParaRPr lang="ru-RU" sz="1200" b="0" kern="1200" dirty="0" smtClean="0">
                        <a:solidFill>
                          <a:srgbClr val="00000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algn="ctr"/>
                      <a:endParaRPr lang="ru-RU" sz="1200" b="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83920">
                <a:tc>
                  <a:txBody>
                    <a:bodyPr/>
                    <a:lstStyle/>
                    <a:p>
                      <a:pPr algn="ctr"/>
                      <a:r>
                        <a:rPr lang="uk-UA" sz="12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Спортивно – оздоровчий комплекс «Тенісний клуб «</a:t>
                      </a:r>
                      <a:r>
                        <a:rPr lang="uk-UA" sz="1200" b="0" kern="12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Ace</a:t>
                      </a:r>
                      <a:r>
                        <a:rPr lang="uk-UA" sz="12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»  (</a:t>
                      </a:r>
                      <a:r>
                        <a:rPr lang="uk-UA" sz="1200" b="0" kern="12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вул.О.Кобилянської</a:t>
                      </a:r>
                      <a:r>
                        <a:rPr lang="uk-UA" sz="12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,47а)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2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Тенісна школа, 3 відкритих корти з ґрунтовим покриттям, фітнес – зал, теніс настільний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14419">
                <a:tc>
                  <a:txBody>
                    <a:bodyPr/>
                    <a:lstStyle/>
                    <a:p>
                      <a:pPr algn="ctr"/>
                      <a:r>
                        <a:rPr lang="uk-UA" sz="1200" b="0" kern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Фітнес – клуб «</a:t>
                      </a:r>
                      <a:r>
                        <a:rPr lang="uk-UA" sz="1200" b="0" kern="1200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Sport</a:t>
                      </a:r>
                      <a:r>
                        <a:rPr lang="uk-UA" sz="1200" b="0" kern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uk-UA" sz="1200" b="0" kern="1200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Life</a:t>
                      </a:r>
                      <a:r>
                        <a:rPr lang="uk-UA" sz="1200" b="0" kern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» (вул. Головна, 265а, в ТРЦ «</a:t>
                      </a:r>
                      <a:r>
                        <a:rPr lang="uk-UA" sz="1200" b="0" kern="1200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DEPO’tCenter</a:t>
                      </a:r>
                      <a:r>
                        <a:rPr lang="uk-UA" sz="1200" b="0" kern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»)</a:t>
                      </a:r>
                      <a:endParaRPr lang="ru-RU" sz="1200" b="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b="0" kern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Сучасний фітнес – клуб обладнаний новітніми тренажерами від американських провідних виробників</a:t>
                      </a:r>
                      <a:endParaRPr lang="ru-RU" sz="1200" b="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4" name="Заголовок 1"/>
          <p:cNvSpPr txBox="1">
            <a:spLocks/>
          </p:cNvSpPr>
          <p:nvPr/>
        </p:nvSpPr>
        <p:spPr>
          <a:xfrm>
            <a:off x="642918" y="1214415"/>
            <a:ext cx="5643602" cy="1000132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7500"/>
          </a:bodyPr>
          <a:lstStyle/>
          <a:p>
            <a:pPr lvl="0" algn="just" defTabSz="447675">
              <a:spcBef>
                <a:spcPct val="0"/>
              </a:spcBef>
            </a:pPr>
            <a:r>
              <a:rPr lang="uk-UA" sz="1400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uk-UA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Для занять населення міста фізичною культурою та спортом в </a:t>
            </a:r>
            <a:r>
              <a:rPr lang="uk-UA" sz="140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м.Чернівцях</a:t>
            </a:r>
            <a:r>
              <a:rPr lang="uk-UA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функціонує 7 стадіонів, 66 спортивних залів, 17 тенісних кортів, 1 плавальний басейн, 5 спортивних майданчиків із синтетичним покриттям і 1 льодовий майданчик. </a:t>
            </a:r>
            <a:endParaRPr kumimoji="0" lang="ru-RU" sz="1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642918" y="785786"/>
            <a:ext cx="5643602" cy="357191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7500"/>
          </a:bodyPr>
          <a:lstStyle/>
          <a:p>
            <a:pPr lvl="0" algn="ctr" defTabSz="447675">
              <a:spcBef>
                <a:spcPct val="0"/>
              </a:spcBef>
            </a:pPr>
            <a:r>
              <a:rPr lang="uk-UA" sz="16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	ФІЗИЧНА КУЛЬТУРА І СПОРТ</a:t>
            </a:r>
            <a:endParaRPr kumimoji="0" lang="ru-RU" sz="1600" b="1" i="0" u="none" strike="noStrike" kern="1200" cap="none" spc="0" normalizeH="0" baseline="0" noProof="0" dirty="0">
              <a:ln>
                <a:noFill/>
              </a:ln>
              <a:solidFill>
                <a:schemeClr val="accent5">
                  <a:lumMod val="75000"/>
                </a:schemeClr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642918" y="2143109"/>
            <a:ext cx="5715040" cy="357191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7500"/>
          </a:bodyPr>
          <a:lstStyle/>
          <a:p>
            <a:pPr lvl="0" algn="ctr" defTabSz="447675">
              <a:spcBef>
                <a:spcPct val="0"/>
              </a:spcBef>
            </a:pPr>
            <a:r>
              <a:rPr kumimoji="0" lang="uk-UA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НАЙБІЛЬШ</a:t>
            </a:r>
            <a:r>
              <a:rPr kumimoji="0" lang="uk-UA" sz="1400" b="1" i="0" u="none" strike="noStrike" kern="1200" cap="none" spc="0" normalizeH="0" noProof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ВІДОМІ ЗАКЛАДИ ДЛЯ ЗАНЯТЬ СПОРТОМ</a:t>
            </a:r>
            <a:endParaRPr kumimoji="0" lang="ru-RU" sz="1400" b="1" i="0" u="none" strike="noStrike" kern="1200" cap="none" spc="0" normalizeH="0" baseline="0" noProof="0" dirty="0">
              <a:ln>
                <a:noFill/>
              </a:ln>
              <a:solidFill>
                <a:schemeClr val="accent5">
                  <a:lumMod val="75000"/>
                </a:schemeClr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642918" y="785786"/>
            <a:ext cx="5643602" cy="357191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7500"/>
          </a:bodyPr>
          <a:lstStyle/>
          <a:p>
            <a:pPr lvl="0" algn="ctr" defTabSz="447675">
              <a:spcBef>
                <a:spcPct val="0"/>
              </a:spcBef>
            </a:pPr>
            <a:r>
              <a:rPr lang="uk-UA" sz="16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	ТУРИСТИЧНІ ЧЕРНІВЦІ</a:t>
            </a:r>
            <a:endParaRPr kumimoji="0" lang="ru-RU" sz="1600" b="1" i="0" u="none" strike="noStrike" kern="1200" cap="none" spc="0" normalizeH="0" baseline="0" noProof="0" dirty="0">
              <a:ln>
                <a:noFill/>
              </a:ln>
              <a:solidFill>
                <a:schemeClr val="accent5">
                  <a:lumMod val="75000"/>
                </a:schemeClr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642918" y="1142976"/>
            <a:ext cx="5810418" cy="1428760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7500"/>
          </a:bodyPr>
          <a:lstStyle/>
          <a:p>
            <a:pPr algn="just">
              <a:tabLst>
                <a:tab pos="447675" algn="l"/>
              </a:tabLst>
            </a:pPr>
            <a:r>
              <a:rPr lang="uk-UA" sz="1400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</a:rPr>
              <a:t>	</a:t>
            </a:r>
            <a:r>
              <a:rPr lang="uk-UA" sz="1400" dirty="0" smtClean="0">
                <a:solidFill>
                  <a:srgbClr val="000000"/>
                </a:solidFill>
                <a:latin typeface="Times New Roman" pitchFamily="18" charset="0"/>
              </a:rPr>
              <a:t>Чернівці – одне з небагатьох міст України з міською забудовою такої якості і коштовності. Туристичний потенціал міста зумовлений насамперед наявністю великої кількості пам’яток різних епох і етнічних культур, багатою палітрою місцевих звичаїв та обрядів, традиційних народних промислових і ремесел.</a:t>
            </a:r>
            <a:endParaRPr lang="uk-UA" sz="1400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650558" y="2195736"/>
            <a:ext cx="5802778" cy="439303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 algn="just">
              <a:tabLst>
                <a:tab pos="447675" algn="l"/>
              </a:tabLst>
            </a:pPr>
            <a:r>
              <a:rPr lang="en-US" sz="1400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uk-UA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Державний</a:t>
            </a:r>
            <a:r>
              <a:rPr lang="en-US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реєстр пам’яток архітектури нараховує 689 пам’яток та об’єктів культурної спадщини, 24 з яких</a:t>
            </a:r>
            <a:r>
              <a:rPr lang="en-US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загальнонаціонального </a:t>
            </a:r>
            <a:r>
              <a:rPr lang="en-US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uk-UA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значення.</a:t>
            </a:r>
            <a:endParaRPr lang="en-US" sz="14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tabLst>
                <a:tab pos="447675" algn="l"/>
              </a:tabLst>
            </a:pPr>
            <a:r>
              <a:rPr lang="en-US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uk-UA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en-US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Чернівцях найбільшою</a:t>
            </a:r>
            <a:r>
              <a:rPr lang="en-US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популярністю користується оглядова екскурсія по історичному центру міста “Чернівці    –    унікальність     </a:t>
            </a:r>
            <a:r>
              <a:rPr lang="en-US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				   	         </a:t>
            </a:r>
            <a:r>
              <a:rPr lang="uk-UA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 розмаїтті", з відвідуванням </a:t>
            </a:r>
            <a:r>
              <a:rPr lang="en-US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				                              </a:t>
            </a:r>
            <a:r>
              <a:rPr lang="uk-UA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об'єктів туристичного</a:t>
            </a:r>
            <a:r>
              <a:rPr lang="en-US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огляду </a:t>
            </a:r>
            <a:r>
              <a:rPr lang="en-US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					         </a:t>
            </a:r>
            <a:r>
              <a:rPr lang="uk-UA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5-ти площ, колишньої</a:t>
            </a:r>
            <a:r>
              <a:rPr lang="en-US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 					         </a:t>
            </a:r>
            <a:r>
              <a:rPr lang="uk-UA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резиденції митрополитів</a:t>
            </a:r>
            <a:r>
              <a:rPr lang="en-US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	</a:t>
            </a:r>
            <a:r>
              <a:rPr lang="uk-UA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				         </a:t>
            </a:r>
            <a:r>
              <a:rPr lang="uk-UA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Буковини та Далмації</a:t>
            </a:r>
            <a:r>
              <a:rPr lang="en-US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		  			         </a:t>
            </a:r>
            <a:r>
              <a:rPr lang="uk-UA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(пам'ятка під охороною </a:t>
            </a:r>
            <a:r>
              <a:rPr lang="en-US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				                              </a:t>
            </a:r>
            <a:r>
              <a:rPr lang="uk-UA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ЮНЕСКО),  вулиць </a:t>
            </a:r>
            <a:r>
              <a:rPr lang="en-US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					         </a:t>
            </a:r>
            <a:r>
              <a:rPr lang="uk-UA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О.Кобилянської,</a:t>
            </a:r>
            <a:r>
              <a:rPr lang="en-US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						         </a:t>
            </a:r>
            <a:r>
              <a:rPr lang="uk-UA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Університетської, Української, </a:t>
            </a:r>
            <a:r>
              <a:rPr lang="en-US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				         </a:t>
            </a:r>
            <a:r>
              <a:rPr lang="uk-UA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Руської тощо.</a:t>
            </a:r>
            <a:r>
              <a:rPr lang="en-US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За запитами </a:t>
            </a:r>
            <a:r>
              <a:rPr lang="en-US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					          </a:t>
            </a:r>
            <a:r>
              <a:rPr lang="uk-UA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туристів, туристичні оператори </a:t>
            </a:r>
            <a:r>
              <a:rPr lang="en-US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				          </a:t>
            </a:r>
            <a:r>
              <a:rPr lang="uk-UA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міста</a:t>
            </a:r>
            <a:r>
              <a:rPr lang="en-US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пропонують екскурсійні </a:t>
            </a:r>
            <a:endParaRPr lang="en-US" sz="14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defTabSz="447675"/>
            <a:r>
              <a:rPr lang="uk-UA" sz="1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програми</a:t>
            </a:r>
            <a:r>
              <a:rPr lang="en-US" sz="1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різного напряму, такі як історія</a:t>
            </a:r>
            <a:r>
              <a:rPr lang="en-US" sz="1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Становлення</a:t>
            </a:r>
            <a:r>
              <a:rPr lang="en-US" sz="1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та життя вірменської, української, єврейської,</a:t>
            </a:r>
            <a:r>
              <a:rPr lang="en-US" sz="1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румунської, руської,</a:t>
            </a:r>
            <a:r>
              <a:rPr lang="en-US" sz="1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німецької, польської громад міста тощо.</a:t>
            </a:r>
            <a:endParaRPr lang="ru-RU" sz="1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tabLst>
                <a:tab pos="447675" algn="l"/>
              </a:tabLst>
            </a:pPr>
            <a:r>
              <a:rPr lang="uk-UA" sz="1400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>
              <a:tabLst>
                <a:tab pos="447675" algn="l"/>
              </a:tabLst>
            </a:pPr>
            <a:endParaRPr lang="uk-UA" sz="1400" dirty="0" smtClean="0">
              <a:solidFill>
                <a:schemeClr val="bg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tabLst>
                <a:tab pos="447675" algn="l"/>
              </a:tabLst>
            </a:pPr>
            <a:endParaRPr lang="uk-UA" sz="1400" dirty="0" smtClean="0">
              <a:solidFill>
                <a:schemeClr val="bg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tabLst>
                <a:tab pos="447675" algn="l"/>
              </a:tabLst>
            </a:pPr>
            <a:r>
              <a:rPr lang="uk-UA" sz="1400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uk-UA" sz="1400" dirty="0">
              <a:solidFill>
                <a:schemeClr val="bg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3714700" y="5148064"/>
            <a:ext cx="2577128" cy="2881409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7500"/>
          </a:bodyPr>
          <a:lstStyle/>
          <a:p>
            <a:pPr algn="just">
              <a:tabLst>
                <a:tab pos="447675" algn="l"/>
              </a:tabLst>
            </a:pPr>
            <a:endParaRPr lang="uk-UA" sz="1300" dirty="0">
              <a:solidFill>
                <a:schemeClr val="bg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Заголовок 1"/>
          <p:cNvSpPr txBox="1">
            <a:spLocks/>
          </p:cNvSpPr>
          <p:nvPr/>
        </p:nvSpPr>
        <p:spPr>
          <a:xfrm>
            <a:off x="691734" y="5925493"/>
            <a:ext cx="5761602" cy="79317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 algn="just" defTabSz="447675"/>
            <a:endParaRPr lang="uk-UA" sz="1300" dirty="0">
              <a:solidFill>
                <a:schemeClr val="bg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1\Desktop\Нуна на паспорт\расходники\plosha-philarmoniji-chernivtzi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1734" y="3514700"/>
            <a:ext cx="3066474" cy="216024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prst="slope"/>
          </a:sp3d>
        </p:spPr>
      </p:pic>
      <p:pic>
        <p:nvPicPr>
          <p:cNvPr id="2051" name="Picture 3" descr="C:\Documents and Settings\invest4\Рабочий стол\Нуна на паспорт\расходники\унеів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143" y="6718670"/>
            <a:ext cx="5761602" cy="1938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56" y="785786"/>
            <a:ext cx="5486400" cy="3500463"/>
          </a:xfrm>
        </p:spPr>
        <p:txBody>
          <a:bodyPr anchor="t">
            <a:normAutofit/>
          </a:bodyPr>
          <a:lstStyle/>
          <a:p>
            <a:pPr defTabSz="447675"/>
            <a:r>
              <a:rPr lang="uk-UA" sz="1300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uk-UA" sz="13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Крім того в Чернівцях туристам пропонують 9 тематичних екскурсій містом: </a:t>
            </a:r>
            <a:endParaRPr lang="ru-RU" sz="13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94229836"/>
              </p:ext>
            </p:extLst>
          </p:nvPr>
        </p:nvGraphicFramePr>
        <p:xfrm>
          <a:off x="3068960" y="1403648"/>
          <a:ext cx="3203234" cy="312316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476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0846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57417">
                <a:tc>
                  <a:txBody>
                    <a:bodyPr/>
                    <a:lstStyle/>
                    <a:p>
                      <a:pPr algn="ctr"/>
                      <a:r>
                        <a:rPr lang="uk-UA" sz="1100" b="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1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uk-UA" sz="1100" b="0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Ансамбль резиденції митрополитів Буковини та Далмації – пам'ятка ЮНЕСКО</a:t>
                      </a:r>
                      <a:endParaRPr lang="ru-RU" sz="11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5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3219">
                <a:tc>
                  <a:txBody>
                    <a:bodyPr/>
                    <a:lstStyle/>
                    <a:p>
                      <a:pPr algn="ctr"/>
                      <a:r>
                        <a:rPr lang="uk-UA" sz="1100" b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100" b="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100" b="0" kern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Ансамбль вулиці Ольги Кобилянської</a:t>
                      </a:r>
                      <a:endParaRPr lang="ru-RU" sz="1100" b="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3219">
                <a:tc>
                  <a:txBody>
                    <a:bodyPr/>
                    <a:lstStyle/>
                    <a:p>
                      <a:pPr algn="ctr"/>
                      <a:r>
                        <a:rPr lang="uk-UA" sz="11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1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1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Культові споруди та монастирі Чернівців</a:t>
                      </a:r>
                      <a:endParaRPr lang="ru-RU" sz="11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5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33219">
                <a:tc>
                  <a:txBody>
                    <a:bodyPr/>
                    <a:lstStyle/>
                    <a:p>
                      <a:pPr algn="ctr"/>
                      <a:r>
                        <a:rPr lang="uk-UA" sz="1100" b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100" b="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100" b="0" kern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Чернівці літературні</a:t>
                      </a:r>
                      <a:endParaRPr lang="ru-RU" sz="1100" b="0" kern="1200" dirty="0" smtClean="0">
                        <a:solidFill>
                          <a:srgbClr val="00000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33219">
                <a:tc>
                  <a:txBody>
                    <a:bodyPr/>
                    <a:lstStyle/>
                    <a:p>
                      <a:pPr algn="ctr"/>
                      <a:r>
                        <a:rPr lang="uk-UA" sz="11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11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1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Чернівці музичні</a:t>
                      </a:r>
                      <a:endParaRPr lang="ru-RU" sz="1100" b="0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5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33219">
                <a:tc>
                  <a:txBody>
                    <a:bodyPr/>
                    <a:lstStyle/>
                    <a:p>
                      <a:pPr algn="ctr"/>
                      <a:r>
                        <a:rPr lang="uk-UA" sz="1100" b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ru-RU" sz="1100" b="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uk-UA" sz="1100" b="0" kern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Чернівці – місто толерантності</a:t>
                      </a:r>
                      <a:endParaRPr lang="ru-RU" sz="1100" b="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33219">
                <a:tc>
                  <a:txBody>
                    <a:bodyPr/>
                    <a:lstStyle/>
                    <a:p>
                      <a:pPr algn="ctr"/>
                      <a:r>
                        <a:rPr lang="uk-UA" sz="11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ru-RU" sz="11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uk-UA" sz="11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Променад вечірніми Чернівцями</a:t>
                      </a:r>
                      <a:endParaRPr lang="ru-RU" sz="11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5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33219">
                <a:tc>
                  <a:txBody>
                    <a:bodyPr/>
                    <a:lstStyle/>
                    <a:p>
                      <a:pPr algn="ctr"/>
                      <a:r>
                        <a:rPr lang="uk-UA" sz="1100" b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ru-RU" sz="1100" b="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100" b="0" kern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Чернівці з присмаком кави</a:t>
                      </a:r>
                      <a:endParaRPr lang="ru-RU" sz="1100" b="0" kern="1200" dirty="0" smtClean="0">
                        <a:solidFill>
                          <a:srgbClr val="00000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33219">
                <a:tc>
                  <a:txBody>
                    <a:bodyPr/>
                    <a:lstStyle/>
                    <a:p>
                      <a:pPr algn="ctr"/>
                      <a:r>
                        <a:rPr lang="uk-UA" sz="11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lang="ru-RU" sz="11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1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Чернівці єврейські</a:t>
                      </a:r>
                      <a:endParaRPr lang="ru-RU" sz="1100" b="0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5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6" name="Заголовок 1"/>
          <p:cNvSpPr txBox="1">
            <a:spLocks/>
          </p:cNvSpPr>
          <p:nvPr/>
        </p:nvSpPr>
        <p:spPr>
          <a:xfrm>
            <a:off x="580236" y="4716016"/>
            <a:ext cx="5760954" cy="151216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 algn="just" defTabSz="447675">
              <a:spcBef>
                <a:spcPct val="0"/>
              </a:spcBef>
            </a:pPr>
            <a:r>
              <a:rPr kumimoji="0" lang="uk-UA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	</a:t>
            </a:r>
            <a:r>
              <a:rPr lang="uk-UA" sz="1400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У місті добре розвинута мережа готельних послуг - понад 1340 місць в готельних номерах від звичайних до класу </a:t>
            </a:r>
            <a:r>
              <a:rPr lang="uk-UA" sz="140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“люкс”</a:t>
            </a:r>
            <a:r>
              <a:rPr lang="uk-UA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 У місті можна скуштувати страви української, румунської, італійської, німецької, турецької, грузинської, китайської та корейської національної кухні.</a:t>
            </a:r>
          </a:p>
          <a:p>
            <a:pPr lvl="0" algn="just" defTabSz="447675">
              <a:spcBef>
                <a:spcPct val="0"/>
              </a:spcBef>
            </a:pPr>
            <a:r>
              <a:rPr kumimoji="0" lang="uk-UA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	Станом на 01.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01</a:t>
            </a:r>
            <a:r>
              <a:rPr kumimoji="0" lang="uk-UA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.2019</a:t>
            </a:r>
            <a:r>
              <a:rPr kumimoji="0" lang="uk-UA" sz="1400" b="0" i="0" u="none" strike="noStrike" kern="120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року в Чернівцях працює понад 30 готелів.</a:t>
            </a:r>
          </a:p>
          <a:p>
            <a:pPr lvl="0" algn="just" defTabSz="447675">
              <a:spcBef>
                <a:spcPct val="0"/>
              </a:spcBef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580236" y="5796136"/>
            <a:ext cx="5760954" cy="271635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marL="0" marR="0" lvl="0" indent="0" algn="just" defTabSz="447675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	</a:t>
            </a:r>
            <a:r>
              <a:rPr lang="uk-UA" sz="1400" dirty="0" smtClean="0">
                <a:solidFill>
                  <a:srgbClr val="0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У 2018 році в місті функціонувало 154 підприємства, понад</a:t>
            </a:r>
            <a:r>
              <a:rPr lang="en-US" sz="1400" dirty="0" smtClean="0">
                <a:solidFill>
                  <a:srgbClr val="0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    </a:t>
            </a:r>
            <a:r>
              <a:rPr lang="ru-RU" sz="1400" dirty="0" smtClean="0">
                <a:solidFill>
                  <a:srgbClr val="0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        </a:t>
            </a:r>
            <a:r>
              <a:rPr lang="en-US" sz="1400" dirty="0" smtClean="0">
                <a:solidFill>
                  <a:srgbClr val="0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  </a:t>
            </a:r>
            <a:r>
              <a:rPr lang="uk-UA" sz="1400" dirty="0" smtClean="0">
                <a:solidFill>
                  <a:srgbClr val="0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600</a:t>
            </a:r>
            <a:r>
              <a:rPr lang="en-US" sz="1400" dirty="0" smtClean="0">
                <a:solidFill>
                  <a:srgbClr val="0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lang="uk-UA" sz="1400" dirty="0" smtClean="0">
                <a:solidFill>
                  <a:srgbClr val="0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закладів ресторанного господарства та понад 900 об'єктів сфери послуг. У місті працює 22 ринки, в їх будівництво, реконструкцію, поліпшення умов торгівлі та створення зручностей для покупців щорічно вкладається коштів до 10 </a:t>
            </a:r>
            <a:r>
              <a:rPr lang="uk-UA" sz="1400" dirty="0" err="1" smtClean="0">
                <a:solidFill>
                  <a:srgbClr val="0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млн.грн</a:t>
            </a:r>
            <a:r>
              <a:rPr lang="uk-UA" sz="1400" dirty="0" smtClean="0">
                <a:solidFill>
                  <a:srgbClr val="0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.   </a:t>
            </a:r>
          </a:p>
          <a:p>
            <a:pPr marL="0" marR="0" lvl="0" indent="0" algn="just" defTabSz="447675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140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	Найбільшим</a:t>
            </a:r>
            <a:r>
              <a:rPr kumimoji="0" lang="uk-UA" sz="1400" i="0" u="none" strike="noStrike" kern="120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торговельним комплексом міста є комунальне підприємство “</a:t>
            </a:r>
            <a:r>
              <a:rPr kumimoji="0" lang="uk-UA" sz="1400" i="0" u="none" strike="noStrike" kern="1200" cap="none" spc="0" normalizeH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Калинівський</a:t>
            </a:r>
            <a:r>
              <a:rPr kumimoji="0" lang="uk-UA" sz="1400" i="0" u="none" strike="noStrike" kern="120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ринок”</a:t>
            </a:r>
            <a:r>
              <a:rPr lang="uk-UA" sz="1400" dirty="0" smtClean="0">
                <a:solidFill>
                  <a:srgbClr val="0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яке є сучасним багатопрофільним підприємством з потужною інфраструктурою. Середньоденна кількість відвідувачів ринку становить 30 тис. осіб, яких обслуговують понад 10170 підприємців. За 2018 рік підприємство сплатило в міський бюджет  19512,5 тис. грн. </a:t>
            </a:r>
            <a:endParaRPr kumimoji="0" lang="ru-RU" sz="140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1027" name="Picture 3" descr="C:\Documents and Settings\invest4\Рабочий стол\Нуна на паспорт\расходники\f607e2707bdab22dcf21aeda266b7fd0_600x100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704" y="1331640"/>
            <a:ext cx="1826183" cy="1242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" name="Пряма сполучна лінія 3"/>
          <p:cNvCxnSpPr/>
          <p:nvPr/>
        </p:nvCxnSpPr>
        <p:spPr>
          <a:xfrm flipH="1" flipV="1">
            <a:off x="2420888" y="1691680"/>
            <a:ext cx="648072" cy="144016"/>
          </a:xfrm>
          <a:prstGeom prst="line">
            <a:avLst/>
          </a:prstGeom>
          <a:ln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8" name="Picture 4" descr="C:\Documents and Settings\invest4\Рабочий стол\Нуна на паспорт\расходники\Вечірнє_місто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5306" y="3287212"/>
            <a:ext cx="1165352" cy="14288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3" name="Пряма сполучна лінія 12"/>
          <p:cNvCxnSpPr/>
          <p:nvPr/>
        </p:nvCxnSpPr>
        <p:spPr>
          <a:xfrm flipV="1">
            <a:off x="2852936" y="3414194"/>
            <a:ext cx="216024" cy="146855"/>
          </a:xfrm>
          <a:prstGeom prst="line">
            <a:avLst/>
          </a:prstGeom>
          <a:ln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9" name="Picture 5" descr="C:\Documents and Settings\invest4\Рабочий стол\Нуна на паспорт\расходники\caption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704" y="3023273"/>
            <a:ext cx="924694" cy="13870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7" name="Пряма сполучна лінія 16"/>
          <p:cNvCxnSpPr/>
          <p:nvPr/>
        </p:nvCxnSpPr>
        <p:spPr>
          <a:xfrm flipH="1">
            <a:off x="1519398" y="2123728"/>
            <a:ext cx="1549563" cy="1163484"/>
          </a:xfrm>
          <a:prstGeom prst="line">
            <a:avLst/>
          </a:prstGeom>
          <a:ln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80" y="5929322"/>
            <a:ext cx="5786478" cy="357191"/>
          </a:xfrm>
        </p:spPr>
        <p:txBody>
          <a:bodyPr anchor="t">
            <a:normAutofit/>
          </a:bodyPr>
          <a:lstStyle/>
          <a:p>
            <a:pPr algn="ctr" defTabSz="447675"/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uk-UA" sz="16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ТОРГІВЛЯ ТА СФЕРА ПОСЛУГ</a:t>
            </a:r>
            <a:endParaRPr lang="ru-RU" sz="1600" b="1" dirty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13288564"/>
              </p:ext>
            </p:extLst>
          </p:nvPr>
        </p:nvGraphicFramePr>
        <p:xfrm>
          <a:off x="475331" y="1112767"/>
          <a:ext cx="5786479" cy="71805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2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859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3485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2272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38480">
                <a:tc>
                  <a:txBody>
                    <a:bodyPr/>
                    <a:lstStyle/>
                    <a:p>
                      <a:pPr algn="ctr"/>
                      <a:r>
                        <a:rPr lang="uk-UA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№ З/П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Назва</a:t>
                      </a:r>
                      <a:r>
                        <a:rPr lang="uk-UA" sz="16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готелю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Адреса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600" b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Веб-сайт</a:t>
                      </a:r>
                      <a:r>
                        <a:rPr lang="uk-UA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готелю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5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38480">
                <a:tc>
                  <a:txBody>
                    <a:bodyPr/>
                    <a:lstStyle/>
                    <a:p>
                      <a:pPr algn="ctr"/>
                      <a:r>
                        <a:rPr lang="uk-UA" sz="13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30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3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Готельний комплекс</a:t>
                      </a:r>
                      <a:r>
                        <a:rPr lang="uk-UA" sz="1300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uk-UA" sz="1300" baseline="0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“Буковина”</a:t>
                      </a:r>
                      <a:endParaRPr lang="ru-RU" sz="130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300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м.Чернівці</a:t>
                      </a:r>
                      <a:r>
                        <a:rPr lang="uk-UA" sz="13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,</a:t>
                      </a:r>
                      <a:r>
                        <a:rPr lang="uk-UA" sz="1300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вул. Головна, 141</a:t>
                      </a:r>
                      <a:endParaRPr lang="ru-RU" sz="130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http://bukovyna-hotel.com</a:t>
                      </a:r>
                      <a:endParaRPr lang="ru-RU" sz="130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38480">
                <a:tc>
                  <a:txBody>
                    <a:bodyPr/>
                    <a:lstStyle/>
                    <a:p>
                      <a:pPr algn="ctr"/>
                      <a:r>
                        <a:rPr lang="uk-UA" sz="13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3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3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Готель </a:t>
                      </a:r>
                      <a:r>
                        <a:rPr lang="uk-UA" sz="13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“Київ”</a:t>
                      </a:r>
                      <a:endParaRPr lang="ru-RU" sz="13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3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м. Чернівці, вул. Головна,</a:t>
                      </a:r>
                      <a:r>
                        <a:rPr lang="uk-UA" sz="13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46</a:t>
                      </a:r>
                      <a:endParaRPr lang="ru-RU" sz="13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http://kiev-hotel.com.ua</a:t>
                      </a:r>
                      <a:endParaRPr lang="ru-RU" sz="13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5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38480">
                <a:tc>
                  <a:txBody>
                    <a:bodyPr/>
                    <a:lstStyle/>
                    <a:p>
                      <a:pPr algn="ctr"/>
                      <a:r>
                        <a:rPr lang="uk-UA" sz="1500" b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500" b="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500" b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Оздоровчий комплекс “</a:t>
                      </a:r>
                      <a:r>
                        <a:rPr lang="uk-UA" sz="1500" b="0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Преміум</a:t>
                      </a:r>
                      <a:r>
                        <a:rPr lang="uk-UA" sz="1500" b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”</a:t>
                      </a:r>
                      <a:endParaRPr lang="ru-RU" sz="1500" b="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500" b="0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м.Чернівці</a:t>
                      </a:r>
                      <a:r>
                        <a:rPr lang="uk-UA" sz="1500" b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, вул. Головна, 124-Б</a:t>
                      </a:r>
                      <a:endParaRPr lang="ru-RU" sz="1500" b="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http://www.hotel-premium.cv.ua</a:t>
                      </a:r>
                      <a:endParaRPr lang="ru-RU" sz="1500" b="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18160">
                <a:tc>
                  <a:txBody>
                    <a:bodyPr/>
                    <a:lstStyle/>
                    <a:p>
                      <a:pPr algn="ctr"/>
                      <a:r>
                        <a:rPr lang="uk-UA" sz="1500" b="0" u="non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500" b="0" u="non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0" u="none" strike="noStrike" dirty="0" err="1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Готельний</a:t>
                      </a:r>
                      <a:r>
                        <a:rPr lang="ru-RU" sz="1500" b="0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комплекс "Магнат"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0" u="none" strike="noStrike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м.Чернівці</a:t>
                      </a:r>
                      <a:r>
                        <a:rPr lang="ru-RU" sz="1500" b="0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lang="ru-RU" sz="1500" b="0" i="0" u="none" strike="noStrike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вул</a:t>
                      </a:r>
                      <a:r>
                        <a:rPr lang="ru-RU" sz="1500" b="0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 Толстого, 16А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0" i="0" u="none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www.magnat.cv.ukrtel.net</a:t>
                      </a:r>
                      <a:endParaRPr lang="ru-RU" sz="1500" b="0" u="non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5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18160">
                <a:tc>
                  <a:txBody>
                    <a:bodyPr/>
                    <a:lstStyle/>
                    <a:p>
                      <a:pPr algn="ctr"/>
                      <a:r>
                        <a:rPr lang="uk-UA" sz="1500" b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1500" b="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0" u="none" strike="noStrike" dirty="0" err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Готельний</a:t>
                      </a:r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комплекс "Магнат Люкс"</a:t>
                      </a:r>
                    </a:p>
                  </a:txBody>
                  <a:tcPr marL="9525" marR="9525" marT="9525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0" u="none" strike="noStrike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м.Чернівці</a:t>
                      </a:r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lang="ru-RU" sz="1500" b="0" i="0" u="none" strike="noStrike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вул</a:t>
                      </a:r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 </a:t>
                      </a:r>
                      <a:r>
                        <a:rPr lang="ru-RU" sz="1500" b="0" i="0" u="none" strike="noStrike" dirty="0" err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Шептицького</a:t>
                      </a:r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, 6</a:t>
                      </a:r>
                    </a:p>
                  </a:txBody>
                  <a:tcPr marL="9525" marR="9525" marT="9525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0" i="0" kern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www.magnat-lux.cv.ukrtel.net</a:t>
                      </a:r>
                      <a:endParaRPr lang="ru-RU" sz="1500" b="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18160">
                <a:tc>
                  <a:txBody>
                    <a:bodyPr/>
                    <a:lstStyle/>
                    <a:p>
                      <a:pPr algn="ctr"/>
                      <a:r>
                        <a:rPr lang="uk-UA" sz="15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ru-RU" sz="15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0" u="none" strike="noStrike" dirty="0" err="1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Готельний</a:t>
                      </a:r>
                      <a:r>
                        <a:rPr lang="ru-RU" sz="1500" b="0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комплекс "Кайзер"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0" u="none" strike="noStrike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м.Чернівці</a:t>
                      </a:r>
                      <a:r>
                        <a:rPr lang="ru-RU" sz="1500" b="0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lang="ru-RU" sz="1500" b="0" i="0" u="none" strike="noStrike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вул</a:t>
                      </a:r>
                      <a:r>
                        <a:rPr lang="ru-RU" sz="1500" b="0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 </a:t>
                      </a:r>
                      <a:r>
                        <a:rPr lang="ru-RU" sz="1500" b="0" i="0" u="none" strike="noStrike" dirty="0" err="1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Гагаріна</a:t>
                      </a:r>
                      <a:r>
                        <a:rPr lang="ru-RU" sz="1500" b="0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, 51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0" i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www.kaiser-hotel.com.ua</a:t>
                      </a:r>
                      <a:endParaRPr lang="ru-RU" sz="15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5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36245">
                <a:tc>
                  <a:txBody>
                    <a:bodyPr/>
                    <a:lstStyle/>
                    <a:p>
                      <a:pPr algn="ctr"/>
                      <a:r>
                        <a:rPr lang="uk-UA" sz="1500" b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ru-RU" sz="1500" b="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0" u="none" strike="noStrike" dirty="0" err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Готельні</a:t>
                      </a:r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b="0" i="0" u="none" strike="noStrike" dirty="0" err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номери</a:t>
                      </a:r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"</a:t>
                      </a:r>
                      <a:r>
                        <a:rPr lang="ru-RU" sz="1500" b="0" i="0" u="none" strike="noStrike" dirty="0" err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Апартаменти</a:t>
                      </a:r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b="0" i="0" u="none" strike="noStrike" dirty="0" err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Кнаус</a:t>
                      </a:r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"</a:t>
                      </a:r>
                    </a:p>
                  </a:txBody>
                  <a:tcPr marL="9525" marR="9525" marT="9525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0" u="none" strike="noStrike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м.Чернівці</a:t>
                      </a:r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lang="ru-RU" sz="1500" b="0" i="0" u="none" strike="noStrike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вул</a:t>
                      </a:r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 Поштова,4/3</a:t>
                      </a:r>
                    </a:p>
                  </a:txBody>
                  <a:tcPr marL="9525" marR="9525" marT="9525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0" i="0" kern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www.knaus.com.ua</a:t>
                      </a:r>
                      <a:endParaRPr lang="ru-RU" sz="1500" b="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649605">
                <a:tc>
                  <a:txBody>
                    <a:bodyPr/>
                    <a:lstStyle/>
                    <a:p>
                      <a:pPr algn="ctr"/>
                      <a:r>
                        <a:rPr lang="uk-UA" sz="15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ru-RU" sz="15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0" u="none" strike="noStrike" dirty="0" err="1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Готельно-рестораний</a:t>
                      </a:r>
                      <a:r>
                        <a:rPr lang="ru-RU" sz="1500" b="0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комплекс "Георг палац"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0" u="none" strike="noStrike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м.Чернівці</a:t>
                      </a:r>
                      <a:r>
                        <a:rPr lang="ru-RU" sz="1500" b="0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lang="ru-RU" sz="1500" b="0" i="0" u="none" strike="noStrike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вул</a:t>
                      </a:r>
                      <a:r>
                        <a:rPr lang="ru-RU" sz="1500" b="0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 </a:t>
                      </a:r>
                      <a:r>
                        <a:rPr lang="ru-RU" sz="1500" b="0" i="0" u="none" strike="noStrike" dirty="0" err="1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Богуна</a:t>
                      </a:r>
                      <a:r>
                        <a:rPr lang="ru-RU" sz="1500" b="0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, 24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http://georgpalace.com.ua/ru/</a:t>
                      </a:r>
                      <a:endParaRPr lang="ru-RU" sz="15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5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649605">
                <a:tc>
                  <a:txBody>
                    <a:bodyPr/>
                    <a:lstStyle/>
                    <a:p>
                      <a:pPr algn="ctr"/>
                      <a:r>
                        <a:rPr lang="uk-UA" sz="1500" b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lang="ru-RU" sz="1500" b="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0" u="none" strike="noStrike" dirty="0" err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Готельно-туристичнний</a:t>
                      </a:r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комплекс "</a:t>
                      </a:r>
                      <a:r>
                        <a:rPr lang="ru-RU" sz="1500" b="0" i="0" u="none" strike="noStrike" dirty="0" err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Корал</a:t>
                      </a:r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"</a:t>
                      </a:r>
                    </a:p>
                  </a:txBody>
                  <a:tcPr marL="9525" marR="9525" marT="9525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0" u="none" strike="noStrike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м.Чернівці</a:t>
                      </a:r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lang="ru-RU" sz="1500" b="0" i="0" u="none" strike="noStrike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вул</a:t>
                      </a:r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 </a:t>
                      </a:r>
                      <a:r>
                        <a:rPr lang="ru-RU" sz="1500" b="0" i="0" u="none" strike="noStrike" dirty="0" err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Фастівська</a:t>
                      </a:r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, 30-В</a:t>
                      </a:r>
                    </a:p>
                  </a:txBody>
                  <a:tcPr marL="9525" marR="9525" marT="9525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0" i="0" kern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www.koral.cv.ua</a:t>
                      </a:r>
                      <a:endParaRPr lang="ru-RU" sz="1500" b="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649605">
                <a:tc>
                  <a:txBody>
                    <a:bodyPr/>
                    <a:lstStyle/>
                    <a:p>
                      <a:pPr algn="ctr"/>
                      <a:r>
                        <a:rPr lang="uk-UA" sz="15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lang="ru-RU" sz="15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0" u="none" strike="noStrike" dirty="0" err="1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Готельні</a:t>
                      </a:r>
                      <a:r>
                        <a:rPr lang="ru-RU" sz="1500" b="0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b="0" i="0" u="none" strike="noStrike" dirty="0" err="1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номери</a:t>
                      </a:r>
                      <a:r>
                        <a:rPr lang="ru-RU" sz="1500" b="0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b="0" i="0" u="none" strike="noStrike" dirty="0" err="1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</a:t>
                      </a:r>
                      <a:r>
                        <a:rPr lang="ru-RU" sz="1500" b="0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рестораном "Аристократ"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м. </a:t>
                      </a:r>
                      <a:r>
                        <a:rPr lang="ru-RU" sz="1500" b="0" i="0" u="none" strike="noStrike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Чернівці</a:t>
                      </a:r>
                      <a:r>
                        <a:rPr lang="ru-RU" sz="1500" b="0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lang="ru-RU" sz="1500" b="0" i="0" u="none" strike="noStrike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вул</a:t>
                      </a:r>
                      <a:r>
                        <a:rPr lang="ru-RU" sz="1500" b="0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 </a:t>
                      </a:r>
                      <a:r>
                        <a:rPr lang="ru-RU" sz="1500" b="0" i="0" u="none" strike="noStrike" dirty="0" err="1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Заводська</a:t>
                      </a:r>
                      <a:r>
                        <a:rPr lang="ru-RU" sz="1500" b="0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, 32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0" i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www.aristocrate-hotel.gbc.net.ua</a:t>
                      </a:r>
                      <a:endParaRPr lang="ru-RU" sz="15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5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518160">
                <a:tc>
                  <a:txBody>
                    <a:bodyPr/>
                    <a:lstStyle/>
                    <a:p>
                      <a:pPr algn="ctr"/>
                      <a:r>
                        <a:rPr lang="uk-UA" sz="1500" b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  <a:endParaRPr lang="ru-RU" sz="1500" b="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0" u="none" strike="noStrike" dirty="0" err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Міні</a:t>
                      </a:r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b="0" i="0" u="none" strike="noStrike" dirty="0" err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готель</a:t>
                      </a:r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"</a:t>
                      </a:r>
                      <a:r>
                        <a:rPr lang="ru-RU" sz="1500" b="0" i="0" u="none" strike="noStrike" dirty="0" err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Андінна</a:t>
                      </a:r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"</a:t>
                      </a:r>
                    </a:p>
                  </a:txBody>
                  <a:tcPr marL="9525" marR="9525" marT="9525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0" u="none" strike="noStrike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м.Чернівці,вул</a:t>
                      </a:r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 </a:t>
                      </a:r>
                      <a:r>
                        <a:rPr lang="ru-RU" sz="1500" b="0" i="0" u="none" strike="noStrike" dirty="0" err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Лібавська</a:t>
                      </a:r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, 22-А</a:t>
                      </a:r>
                    </a:p>
                  </a:txBody>
                  <a:tcPr marL="9525" marR="9525" marT="9525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0" i="0" kern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http://www.andinna.com.ua/ </a:t>
                      </a:r>
                      <a:endParaRPr lang="ru-RU" sz="1500" b="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sp>
        <p:nvSpPr>
          <p:cNvPr id="6" name="Заголовок 1"/>
          <p:cNvSpPr txBox="1">
            <a:spLocks/>
          </p:cNvSpPr>
          <p:nvPr/>
        </p:nvSpPr>
        <p:spPr>
          <a:xfrm>
            <a:off x="548680" y="755576"/>
            <a:ext cx="5715040" cy="357191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7500"/>
          </a:bodyPr>
          <a:lstStyle/>
          <a:p>
            <a:pPr lvl="0" algn="ctr" defTabSz="447675">
              <a:spcBef>
                <a:spcPct val="0"/>
              </a:spcBef>
            </a:pPr>
            <a:r>
              <a:rPr kumimoji="0" lang="uk-UA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НАЙБІЛЬШ</a:t>
            </a:r>
            <a:r>
              <a:rPr kumimoji="0" lang="uk-UA" sz="1400" b="1" i="0" u="none" strike="noStrike" kern="1200" cap="none" spc="0" normalizeH="0" noProof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ВІДОМІ ГОТЕЛЬНІ КОМПЛЕКСИ МІСТА</a:t>
            </a:r>
            <a:endParaRPr kumimoji="0" lang="ru-RU" sz="1400" b="1" i="0" u="none" strike="noStrike" kern="1200" cap="none" spc="0" normalizeH="0" baseline="0" noProof="0" dirty="0">
              <a:ln>
                <a:noFill/>
              </a:ln>
              <a:solidFill>
                <a:schemeClr val="accent5">
                  <a:lumMod val="75000"/>
                </a:schemeClr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84312" y="2546648"/>
            <a:ext cx="5486400" cy="455176"/>
          </a:xfrm>
        </p:spPr>
        <p:txBody>
          <a:bodyPr anchor="ctr">
            <a:normAutofit/>
          </a:bodyPr>
          <a:lstStyle/>
          <a:p>
            <a:pPr algn="ctr"/>
            <a:r>
              <a:rPr lang="uk-UA" sz="16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НАЙБІЛЬШІ РИНКИ МІСТА</a:t>
            </a:r>
            <a:endParaRPr lang="ru-RU" sz="1600" b="1" dirty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00183099"/>
              </p:ext>
            </p:extLst>
          </p:nvPr>
        </p:nvGraphicFramePr>
        <p:xfrm>
          <a:off x="741436" y="3131840"/>
          <a:ext cx="5772151" cy="4556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013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7157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143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5726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6678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6202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1188720">
                <a:tc>
                  <a:txBody>
                    <a:bodyPr/>
                    <a:lstStyle/>
                    <a:p>
                      <a:pPr algn="ctr"/>
                      <a:r>
                        <a:rPr lang="uk-UA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Назва ринку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Адреса 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Спеціалізація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Кількість торговельних місць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Сплачено податків до міського бюджету, тис. грн. (01.01.201</a:t>
                      </a:r>
                      <a:r>
                        <a:rPr lang="en-US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r>
                        <a:rPr lang="uk-UA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р.)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Витраченні кошти</a:t>
                      </a:r>
                      <a:r>
                        <a:rPr lang="uk-UA" sz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на реконструкцію ринку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5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12681">
                <a:tc>
                  <a:txBody>
                    <a:bodyPr/>
                    <a:lstStyle/>
                    <a:p>
                      <a:pPr algn="ctr"/>
                      <a:r>
                        <a:rPr lang="uk-UA" sz="1100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Мікроринок</a:t>
                      </a:r>
                      <a:r>
                        <a:rPr lang="uk-UA" sz="1100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uk-UA" sz="1100" baseline="0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“Карпати”</a:t>
                      </a:r>
                      <a:endParaRPr lang="ru-RU" sz="110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100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м.Чернівці</a:t>
                      </a:r>
                      <a:r>
                        <a:rPr lang="uk-UA" sz="11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, вул.</a:t>
                      </a:r>
                      <a:r>
                        <a:rPr lang="uk-UA" sz="1100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Ентузіастів,5 </a:t>
                      </a:r>
                      <a:endParaRPr lang="ru-RU" sz="110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1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Непродовольчий</a:t>
                      </a:r>
                      <a:endParaRPr lang="ru-RU" sz="110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1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470</a:t>
                      </a:r>
                      <a:endParaRPr lang="ru-RU" sz="110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1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107,9</a:t>
                      </a:r>
                      <a:endParaRPr lang="ru-RU" sz="110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1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910,5</a:t>
                      </a:r>
                      <a:endParaRPr lang="ru-RU" sz="110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38401">
                <a:tc>
                  <a:txBody>
                    <a:bodyPr/>
                    <a:lstStyle/>
                    <a:p>
                      <a:pPr algn="ctr"/>
                      <a:r>
                        <a:rPr lang="uk-UA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Ринок </a:t>
                      </a:r>
                      <a:r>
                        <a:rPr lang="uk-UA" sz="11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“Буковина-Авто”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1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м.Чернівці</a:t>
                      </a:r>
                      <a:r>
                        <a:rPr lang="uk-UA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, вул. Коломийська,</a:t>
                      </a:r>
                      <a:r>
                        <a:rPr lang="uk-UA" sz="11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15-А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Непродовольчий 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543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507,7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30,2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5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24473">
                <a:tc>
                  <a:txBody>
                    <a:bodyPr/>
                    <a:lstStyle/>
                    <a:p>
                      <a:pPr algn="ctr"/>
                      <a:r>
                        <a:rPr lang="uk-UA" sz="11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Ринок </a:t>
                      </a:r>
                      <a:r>
                        <a:rPr lang="uk-UA" sz="1100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“Головний”</a:t>
                      </a:r>
                      <a:endParaRPr lang="ru-RU" sz="110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100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м.Чернівці</a:t>
                      </a:r>
                      <a:r>
                        <a:rPr lang="uk-UA" sz="11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, вул. Ентузіастів,1 </a:t>
                      </a:r>
                      <a:endParaRPr lang="ru-RU" sz="110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1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Продовольчий </a:t>
                      </a:r>
                      <a:endParaRPr lang="ru-RU" sz="110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1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575</a:t>
                      </a:r>
                      <a:endParaRPr lang="ru-RU" sz="110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1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416,5</a:t>
                      </a:r>
                      <a:endParaRPr lang="ru-RU" sz="110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1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95,6</a:t>
                      </a:r>
                      <a:endParaRPr lang="ru-RU" sz="110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78185">
                <a:tc>
                  <a:txBody>
                    <a:bodyPr/>
                    <a:lstStyle/>
                    <a:p>
                      <a:pPr algn="ctr"/>
                      <a:r>
                        <a:rPr lang="uk-UA" sz="11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Мікроринок</a:t>
                      </a:r>
                      <a:r>
                        <a:rPr lang="uk-UA" sz="11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uk-UA" sz="1100" baseline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“Буковинський”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1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м.Чернівці</a:t>
                      </a:r>
                      <a:r>
                        <a:rPr lang="uk-UA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, вул. </a:t>
                      </a:r>
                      <a:r>
                        <a:rPr lang="uk-UA" sz="11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Стасюка</a:t>
                      </a:r>
                      <a:r>
                        <a:rPr lang="uk-UA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23-Б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Продовольчий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710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433,5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6,5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22960">
                <a:tc>
                  <a:txBody>
                    <a:bodyPr/>
                    <a:lstStyle/>
                    <a:p>
                      <a:pPr algn="ctr"/>
                      <a:r>
                        <a:rPr lang="uk-UA" sz="1100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КП</a:t>
                      </a:r>
                      <a:r>
                        <a:rPr lang="uk-UA" sz="11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МТК </a:t>
                      </a:r>
                      <a:r>
                        <a:rPr lang="uk-UA" sz="1100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“Калинівський</a:t>
                      </a:r>
                      <a:r>
                        <a:rPr lang="uk-UA" sz="11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uk-UA" sz="1100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ринок”</a:t>
                      </a:r>
                      <a:endParaRPr lang="ru-RU" sz="110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100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м.Чернівці</a:t>
                      </a:r>
                      <a:r>
                        <a:rPr lang="uk-UA" sz="11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, вул. </a:t>
                      </a:r>
                      <a:r>
                        <a:rPr lang="uk-UA" sz="1100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Калинівська</a:t>
                      </a:r>
                      <a:r>
                        <a:rPr lang="uk-UA" sz="11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,</a:t>
                      </a:r>
                      <a:r>
                        <a:rPr lang="uk-UA" sz="1100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13-А</a:t>
                      </a:r>
                      <a:endParaRPr lang="ru-RU" sz="110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1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Змішаний</a:t>
                      </a:r>
                      <a:endParaRPr lang="ru-RU" sz="110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1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10170</a:t>
                      </a:r>
                      <a:endParaRPr lang="ru-RU" sz="110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1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9187,0</a:t>
                      </a:r>
                      <a:endParaRPr lang="ru-RU" sz="110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1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5287,4</a:t>
                      </a:r>
                      <a:endParaRPr lang="ru-RU" sz="110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6" name="Заголовок 1"/>
          <p:cNvSpPr txBox="1">
            <a:spLocks/>
          </p:cNvSpPr>
          <p:nvPr/>
        </p:nvSpPr>
        <p:spPr>
          <a:xfrm>
            <a:off x="884312" y="1115616"/>
            <a:ext cx="5486400" cy="144016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just"/>
            <a:r>
              <a:rPr lang="ru-RU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       Станом </a:t>
            </a:r>
            <a:r>
              <a:rPr lang="ru-RU" sz="1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01.01.2019р</a:t>
            </a:r>
            <a:r>
              <a:rPr lang="ru-RU" sz="1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140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територій</a:t>
            </a:r>
            <a:r>
              <a:rPr lang="ru-RU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міста</a:t>
            </a:r>
            <a:r>
              <a:rPr lang="ru-RU" sz="1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Чернівців</a:t>
            </a:r>
            <a:r>
              <a:rPr lang="ru-RU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розміщенно</a:t>
            </a:r>
            <a:r>
              <a:rPr lang="ru-RU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22 ринки </a:t>
            </a:r>
            <a:r>
              <a:rPr lang="ru-RU" sz="1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і </a:t>
            </a:r>
            <a:r>
              <a:rPr lang="ru-RU" sz="140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мікроринки</a:t>
            </a:r>
            <a:r>
              <a:rPr lang="ru-RU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з </a:t>
            </a:r>
            <a:r>
              <a:rPr lang="ru-RU" sz="140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яких</a:t>
            </a:r>
            <a:r>
              <a:rPr lang="ru-RU" sz="1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12 </a:t>
            </a:r>
            <a:r>
              <a:rPr lang="ru-RU" sz="140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продовольчих</a:t>
            </a:r>
            <a:r>
              <a:rPr lang="ru-RU" sz="1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               6 </a:t>
            </a:r>
            <a:r>
              <a:rPr lang="ru-RU" sz="140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непродовольчих</a:t>
            </a:r>
            <a:r>
              <a:rPr lang="ru-RU" sz="1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 3 </a:t>
            </a:r>
            <a:r>
              <a:rPr lang="ru-RU" sz="140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змішаних</a:t>
            </a:r>
            <a:r>
              <a:rPr lang="ru-RU" sz="1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і 1 </a:t>
            </a:r>
            <a:r>
              <a:rPr lang="ru-RU" sz="140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квітковий</a:t>
            </a:r>
            <a:r>
              <a:rPr lang="ru-RU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40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Загальна</a:t>
            </a:r>
            <a:r>
              <a:rPr lang="ru-RU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торгова</a:t>
            </a:r>
            <a:r>
              <a:rPr lang="ru-RU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площа</a:t>
            </a:r>
            <a:r>
              <a:rPr lang="ru-RU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ринків</a:t>
            </a:r>
            <a:r>
              <a:rPr lang="ru-RU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які</a:t>
            </a:r>
            <a:r>
              <a:rPr lang="ru-RU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знаходяться</a:t>
            </a:r>
            <a:r>
              <a:rPr lang="ru-RU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140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місті</a:t>
            </a:r>
            <a:r>
              <a:rPr lang="ru-RU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складає</a:t>
            </a:r>
            <a:r>
              <a:rPr lang="ru-RU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226,9368 тис. кв. м. на </a:t>
            </a:r>
            <a:r>
              <a:rPr lang="ru-RU" sz="140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яких</a:t>
            </a:r>
            <a:r>
              <a:rPr lang="ru-RU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розміщенно</a:t>
            </a:r>
            <a:r>
              <a:rPr lang="ru-RU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близько</a:t>
            </a:r>
            <a:r>
              <a:rPr lang="ru-RU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16000 </a:t>
            </a:r>
            <a:r>
              <a:rPr lang="ru-RU" sz="140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торгових</a:t>
            </a:r>
            <a:r>
              <a:rPr lang="ru-RU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місць</a:t>
            </a:r>
            <a:r>
              <a:rPr lang="ru-RU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851520" y="755576"/>
            <a:ext cx="5486400" cy="4551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uk-UA" sz="16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РИНКИ МІСТА</a:t>
            </a:r>
            <a:endParaRPr lang="ru-RU" sz="1600" b="1" dirty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 txBox="1">
            <a:spLocks/>
          </p:cNvSpPr>
          <p:nvPr/>
        </p:nvSpPr>
        <p:spPr>
          <a:xfrm>
            <a:off x="560393" y="4441935"/>
            <a:ext cx="5663849" cy="43204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endParaRPr lang="en-US" sz="1600" b="1" dirty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576859" y="755576"/>
            <a:ext cx="5663849" cy="43204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uk-UA" sz="16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КП МТК «КАЛИНІВСЬКИЙ РИНОК»</a:t>
            </a:r>
            <a:endParaRPr lang="en-US" sz="1600" b="1" dirty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Picture 22" descr="Изображение 03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547282" y="1238350"/>
            <a:ext cx="2920730" cy="3766385"/>
          </a:xfrm>
          <a:prstGeom prst="rect">
            <a:avLst/>
          </a:prstGeom>
          <a:ln w="38100" cmpd="dbl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prst="slope"/>
          </a:sp3d>
        </p:spPr>
      </p:pic>
      <p:pic>
        <p:nvPicPr>
          <p:cNvPr id="11" name="Picture 20" descr="Изображение 03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26042" y="1258938"/>
            <a:ext cx="2742224" cy="3745797"/>
          </a:xfrm>
          <a:prstGeom prst="rect">
            <a:avLst/>
          </a:prstGeom>
          <a:ln w="38100" cmpd="dbl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prst="slope"/>
          </a:sp3d>
        </p:spPr>
      </p:pic>
      <p:pic>
        <p:nvPicPr>
          <p:cNvPr id="12" name="Picture 2" descr="C:\Documents and Settings\invest4\Рабочий стол\Нуна на паспорт\расходники\калинка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042" y="5292080"/>
            <a:ext cx="5741970" cy="2437586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prst="slope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86568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692696" y="755576"/>
            <a:ext cx="5786478" cy="35719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marL="0" marR="0" lvl="0" indent="0" algn="ctr" defTabSz="447675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	</a:t>
            </a:r>
            <a:r>
              <a:rPr lang="uk-UA" sz="1600" b="1" noProof="0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ЗОВНІШНЯ ЕКОНОМІЧНА ДІЯЛЬНІСТЬ</a:t>
            </a:r>
            <a:endParaRPr kumimoji="0" lang="ru-RU" sz="1600" b="1" i="0" u="none" strike="noStrike" kern="1200" cap="none" spc="0" normalizeH="0" baseline="0" noProof="0" dirty="0">
              <a:ln>
                <a:noFill/>
              </a:ln>
              <a:solidFill>
                <a:schemeClr val="accent5">
                  <a:lumMod val="75000"/>
                </a:schemeClr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692696" y="1112767"/>
            <a:ext cx="5786478" cy="2163090"/>
          </a:xfrm>
          <a:prstGeom prst="rect">
            <a:avLst/>
          </a:prstGeom>
        </p:spPr>
        <p:txBody>
          <a:bodyPr vert="horz" lIns="91440" tIns="45720" rIns="91440" bIns="45720" rtlCol="0" anchor="t">
            <a:normAutofit lnSpcReduction="10000"/>
          </a:bodyPr>
          <a:lstStyle/>
          <a:p>
            <a:pPr algn="just"/>
            <a:r>
              <a:rPr lang="uk-UA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      Обсяг експорту та імпорту товарів у 2018 році по </a:t>
            </a:r>
            <a:r>
              <a:rPr lang="uk-UA" sz="140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м.Чернівці</a:t>
            </a:r>
            <a:r>
              <a:rPr lang="uk-UA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склав відповідно 138,2 </a:t>
            </a:r>
            <a:r>
              <a:rPr lang="uk-UA" sz="140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млн.дол.США</a:t>
            </a:r>
            <a:r>
              <a:rPr lang="uk-UA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та 108,9 </a:t>
            </a:r>
            <a:r>
              <a:rPr lang="uk-UA" sz="140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млн.дол.США</a:t>
            </a:r>
            <a:r>
              <a:rPr lang="uk-UA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або 69,0% та 78,0% від загальнообласних показників. Порівняно з показниками за 2017 рік обсяг експорту збільшився на 31,8%, імпорту – на 21,6,%. Позитивне сальдо зовнішньої торгівлі станом на 01.01.2019р. склало 29,3 </a:t>
            </a:r>
            <a:r>
              <a:rPr lang="uk-UA" sz="140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млн.дол.США</a:t>
            </a:r>
            <a:r>
              <a:rPr lang="uk-UA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r>
              <a:rPr lang="uk-UA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      Зовнішньоторговельні операції проводились з партнерами з 89 країн світу.</a:t>
            </a:r>
          </a:p>
          <a:p>
            <a:pPr lvl="0" algn="just" defTabSz="447675">
              <a:spcBef>
                <a:spcPct val="0"/>
              </a:spcBef>
              <a:defRPr/>
            </a:pPr>
            <a:r>
              <a:rPr lang="uk-UA" sz="1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	До країн ЄС експортовано </a:t>
            </a:r>
            <a:r>
              <a:rPr lang="uk-UA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70,1% </a:t>
            </a:r>
            <a:r>
              <a:rPr lang="uk-UA" sz="1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товарів від загального обсягу експорту, імпортовано з цих країн – </a:t>
            </a:r>
            <a:r>
              <a:rPr lang="uk-UA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59,1% </a:t>
            </a:r>
            <a:r>
              <a:rPr lang="uk-UA" sz="1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від загального обсягу імпорту. </a:t>
            </a:r>
            <a:endParaRPr kumimoji="0" lang="ru-RU" sz="140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731124" y="3635896"/>
            <a:ext cx="5074140" cy="576063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447675" algn="l"/>
              </a:tabLst>
              <a:defRPr/>
            </a:pPr>
            <a:r>
              <a:rPr kumimoji="0" lang="uk-UA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ОСНОВНІ ПАРТНЕРИ В ЕКСПОРТІ ТОВАРІВ</a:t>
            </a:r>
            <a:endParaRPr kumimoji="0" lang="ru-RU" sz="1400" b="1" i="0" u="none" strike="noStrike" kern="1200" cap="none" spc="0" normalizeH="0" baseline="0" noProof="0" dirty="0">
              <a:ln>
                <a:noFill/>
              </a:ln>
              <a:solidFill>
                <a:schemeClr val="accent5">
                  <a:lumMod val="75000"/>
                </a:schemeClr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graphicFrame>
        <p:nvGraphicFramePr>
          <p:cNvPr id="8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17720320"/>
              </p:ext>
            </p:extLst>
          </p:nvPr>
        </p:nvGraphicFramePr>
        <p:xfrm>
          <a:off x="332656" y="4211959"/>
          <a:ext cx="6408712" cy="38164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772268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771556" y="6300192"/>
            <a:ext cx="5703674" cy="1709003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447675" algn="l"/>
              </a:tabLst>
              <a:defRPr/>
            </a:pPr>
            <a:r>
              <a:rPr kumimoji="0" lang="uk-UA" sz="1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	</a:t>
            </a:r>
            <a:r>
              <a:rPr lang="uk-UA" sz="1300" dirty="0" smtClean="0">
                <a:solidFill>
                  <a:srgbClr val="0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За</a:t>
            </a:r>
            <a:r>
              <a:rPr lang="uk-UA" sz="1400" dirty="0" smtClean="0">
                <a:solidFill>
                  <a:srgbClr val="0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2018 рік текстильних матеріалів та текстильних виробів було експортовано на суму 24,3 </a:t>
            </a:r>
            <a:r>
              <a:rPr lang="uk-UA" sz="1400" dirty="0" err="1" smtClean="0">
                <a:solidFill>
                  <a:srgbClr val="0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млн.дол.США</a:t>
            </a:r>
            <a:r>
              <a:rPr lang="uk-UA" sz="1400" dirty="0" smtClean="0">
                <a:solidFill>
                  <a:srgbClr val="0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, Майже весь обсяг поставок товарів цієї групи припадав на одяг та додаткові речі до одягу, текстильні. 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447675" algn="l"/>
              </a:tabLst>
              <a:defRPr/>
            </a:pPr>
            <a:r>
              <a:rPr kumimoji="0" lang="uk-UA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	Експортні поставки машин, обладнання та механізмів, електротехнічного обладнання</a:t>
            </a:r>
            <a:r>
              <a:rPr kumimoji="0" lang="uk-UA" sz="1400" b="0" i="0" u="none" strike="noStrike" kern="120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були здійснені на суму                                  40,8 </a:t>
            </a:r>
            <a:r>
              <a:rPr kumimoji="0" lang="uk-UA" sz="1400" b="0" i="0" u="none" strike="noStrike" kern="1200" cap="none" spc="0" normalizeH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млн.дол.США</a:t>
            </a:r>
            <a:r>
              <a:rPr lang="uk-UA" sz="1400" dirty="0" smtClean="0">
                <a:solidFill>
                  <a:srgbClr val="0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., що у 2,0 раз більше у порівняні з 2017 роком.</a:t>
            </a: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1412776" y="755576"/>
            <a:ext cx="4752528" cy="39530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447675" algn="l"/>
              </a:tabLst>
              <a:defRPr/>
            </a:pPr>
            <a:r>
              <a:rPr kumimoji="0" lang="uk-UA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ОСНОВНІ ПАРТНЕРИ В </a:t>
            </a:r>
            <a:r>
              <a:rPr lang="uk-UA" sz="14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ІМПОРТІ </a:t>
            </a:r>
            <a:r>
              <a:rPr kumimoji="0" lang="uk-UA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ТОВАРІВ</a:t>
            </a:r>
            <a:endParaRPr kumimoji="0" lang="ru-RU" sz="1400" b="1" i="0" u="none" strike="noStrike" kern="1200" cap="none" spc="0" normalizeH="0" baseline="0" noProof="0" dirty="0">
              <a:ln>
                <a:noFill/>
              </a:ln>
              <a:solidFill>
                <a:schemeClr val="accent5">
                  <a:lumMod val="75000"/>
                </a:schemeClr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graphicFrame>
        <p:nvGraphicFramePr>
          <p:cNvPr id="6" name="Диаграмма 6"/>
          <p:cNvGraphicFramePr/>
          <p:nvPr>
            <p:extLst>
              <p:ext uri="{D42A27DB-BD31-4B8C-83A1-F6EECF244321}">
                <p14:modId xmlns:p14="http://schemas.microsoft.com/office/powerpoint/2010/main" val="2761830457"/>
              </p:ext>
            </p:extLst>
          </p:nvPr>
        </p:nvGraphicFramePr>
        <p:xfrm>
          <a:off x="188640" y="1259632"/>
          <a:ext cx="6669360" cy="50405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800274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alpha val="3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D:\ПРОФіЛЬ міста 2015\2017\расходники\chernvtsi-crosshill-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4664" y="755576"/>
            <a:ext cx="6120680" cy="453650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3415" y="5580112"/>
            <a:ext cx="6408712" cy="3168351"/>
          </a:xfrm>
        </p:spPr>
        <p:txBody>
          <a:bodyPr numCol="2">
            <a:normAutofit/>
          </a:bodyPr>
          <a:lstStyle/>
          <a:p>
            <a:pPr marL="85725"/>
            <a:r>
              <a:rPr lang="uk-UA" sz="14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ТЕРИТОРІЯ МІСТА </a:t>
            </a:r>
            <a:r>
              <a:rPr lang="uk-UA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– 153 км</a:t>
            </a:r>
            <a:r>
              <a:rPr lang="uk-UA" sz="1400" baseline="30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uk-UA" sz="1400" baseline="30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1400" baseline="30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1400" baseline="30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1400" baseline="30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14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ВИСОТА НАД РІВНЕМ МОРЯ  </a:t>
            </a:r>
            <a:r>
              <a:rPr lang="uk-UA" sz="1400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1400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Рельєф міста характеризується значними перепадами – від 30 метрів над рівнем моря у долинах Прута до 537 метрів на західних околицях міста                  </a:t>
            </a:r>
            <a:r>
              <a:rPr lang="uk-UA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uk-UA" sz="1200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br>
              <a:rPr lang="uk-UA" sz="1200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1200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1200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14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КІЛЬКІСТЬ ОПАДІВ                 </a:t>
            </a:r>
            <a:r>
              <a:rPr lang="uk-UA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uk-UA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 середньому в Чернівцях випадає близько 520 мм. опадів на рік                        .</a:t>
            </a:r>
            <a:br>
              <a:rPr lang="uk-UA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Клімат помірно континентальний              </a:t>
            </a:r>
            <a:r>
              <a:rPr lang="uk-UA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uk-UA" sz="1200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br>
              <a:rPr lang="uk-UA" sz="1200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1200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1200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14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СЕРЕДНЯ ТЕМПЕРАТУРА ПОВІТРЯ</a:t>
            </a:r>
            <a:r>
              <a:rPr lang="uk-UA" sz="1200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1200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Січень </a:t>
            </a:r>
            <a:r>
              <a:rPr lang="en-US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uk-UA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5,1</a:t>
            </a:r>
            <a:r>
              <a:rPr lang="en-US" sz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en-US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°C</a:t>
            </a:r>
            <a:r>
              <a:rPr lang="uk-UA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;; Липень </a:t>
            </a:r>
            <a:r>
              <a:rPr lang="en-US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uk-UA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20,5</a:t>
            </a:r>
            <a:r>
              <a:rPr lang="en-US" sz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 °</a:t>
            </a:r>
            <a:r>
              <a:rPr lang="en-US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uk-UA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              </a:t>
            </a:r>
            <a:r>
              <a:rPr lang="uk-UA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200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1200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1200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1200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14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ВОДНІ РЕСУРСИ МІСТА</a:t>
            </a:r>
            <a:r>
              <a:rPr lang="uk-UA" sz="1200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1200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Головною водною артерією міста є річка Прут у її верхній течії, яка розділяє місто навпіл. Крім того в межах міста знаходиться дев'ять озер</a:t>
            </a:r>
            <a:br>
              <a:rPr lang="uk-UA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1200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1200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14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ЛАНДШАФТ</a:t>
            </a:r>
            <a:r>
              <a:rPr lang="uk-UA" sz="1200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1200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Чернівці вважаються «зеленим містом», значну територію якого займають парки, сквери, сади, алеї та квітники.</a:t>
            </a:r>
            <a:r>
              <a:rPr lang="ru-RU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Девять об</a:t>
            </a:r>
            <a:r>
              <a:rPr lang="en-US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’</a:t>
            </a:r>
            <a:r>
              <a:rPr lang="ru-RU" sz="120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єктів</a:t>
            </a:r>
            <a:r>
              <a:rPr lang="ru-RU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визнані</a:t>
            </a:r>
            <a:r>
              <a:rPr lang="ru-RU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памятниками садово-паркового </a:t>
            </a:r>
            <a:r>
              <a:rPr lang="ru-RU" sz="120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мистецтва</a:t>
            </a:r>
            <a:endParaRPr lang="en-US" sz="1200" baseline="300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4727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1"/>
          <p:cNvSpPr txBox="1">
            <a:spLocks/>
          </p:cNvSpPr>
          <p:nvPr/>
        </p:nvSpPr>
        <p:spPr>
          <a:xfrm>
            <a:off x="775872" y="755576"/>
            <a:ext cx="5486400" cy="122983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447675" algn="l"/>
              </a:tabLst>
              <a:defRPr/>
            </a:pPr>
            <a:r>
              <a:rPr kumimoji="0" lang="uk-UA" sz="13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	</a:t>
            </a:r>
            <a:r>
              <a:rPr kumimoji="0" lang="uk-UA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Імпортовано за</a:t>
            </a:r>
            <a:r>
              <a:rPr kumimoji="0" lang="uk-UA" sz="1400" b="0" i="0" u="none" strike="noStrike" kern="120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цей же період текстильних матеріалів та текстильних виробів на загальну суму 32,6 млн. дол. США. Крім того, було завезено деревину і вироби з </a:t>
            </a:r>
            <a:r>
              <a:rPr lang="uk-UA" sz="1400" dirty="0" smtClean="0">
                <a:solidFill>
                  <a:srgbClr val="0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деревини на 5,9 млн. дол. США, полімерні матеріали, пластмаси та вироби з них – на 8,2 млн., а також недорогоцінні метали та вироби з них – на 8,5 </a:t>
            </a:r>
            <a:r>
              <a:rPr lang="uk-UA" sz="1400" dirty="0" err="1" smtClean="0">
                <a:solidFill>
                  <a:srgbClr val="0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млн.дол.США</a:t>
            </a:r>
            <a:r>
              <a:rPr lang="uk-UA" sz="1400" dirty="0" smtClean="0">
                <a:solidFill>
                  <a:srgbClr val="0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.</a:t>
            </a: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3" name="Заголовок 1"/>
          <p:cNvSpPr>
            <a:spLocks noGrp="1"/>
          </p:cNvSpPr>
          <p:nvPr>
            <p:ph type="title"/>
          </p:nvPr>
        </p:nvSpPr>
        <p:spPr>
          <a:xfrm>
            <a:off x="775872" y="2008674"/>
            <a:ext cx="5486400" cy="561930"/>
          </a:xfrm>
        </p:spPr>
        <p:txBody>
          <a:bodyPr anchor="t">
            <a:noAutofit/>
          </a:bodyPr>
          <a:lstStyle/>
          <a:p>
            <a:pPr algn="ctr"/>
            <a:r>
              <a:rPr lang="uk-UA" sz="14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ТОВАРНА СТРУКТУРА ЕКСПОРТУ-ІМПОРТУ ТОВАРІВ ЗА 2018 РІК</a:t>
            </a:r>
            <a:endParaRPr lang="ru-RU" sz="1400" b="1" dirty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17607386"/>
              </p:ext>
            </p:extLst>
          </p:nvPr>
        </p:nvGraphicFramePr>
        <p:xfrm>
          <a:off x="188640" y="2483769"/>
          <a:ext cx="6040468" cy="295232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1987964318"/>
              </p:ext>
            </p:extLst>
          </p:nvPr>
        </p:nvGraphicFramePr>
        <p:xfrm>
          <a:off x="246322" y="5076056"/>
          <a:ext cx="6015950" cy="36724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4704" y="755576"/>
            <a:ext cx="5472608" cy="360040"/>
          </a:xfrm>
        </p:spPr>
        <p:txBody>
          <a:bodyPr anchor="ctr">
            <a:normAutofit/>
          </a:bodyPr>
          <a:lstStyle/>
          <a:p>
            <a:pPr algn="ctr"/>
            <a:r>
              <a:rPr lang="uk-UA" sz="16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ІНВЕСТИЦІЇ</a:t>
            </a:r>
            <a:endParaRPr lang="en-US" sz="1600" b="1" dirty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Місце для вмісту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96209576"/>
              </p:ext>
            </p:extLst>
          </p:nvPr>
        </p:nvGraphicFramePr>
        <p:xfrm>
          <a:off x="692696" y="2483768"/>
          <a:ext cx="5486400" cy="56403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Заголовок 1"/>
          <p:cNvSpPr txBox="1">
            <a:spLocks/>
          </p:cNvSpPr>
          <p:nvPr/>
        </p:nvSpPr>
        <p:spPr>
          <a:xfrm>
            <a:off x="692696" y="1115616"/>
            <a:ext cx="5544616" cy="259228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just" defTabSz="533400"/>
            <a:r>
              <a:rPr lang="uk-UA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	У 2018 році в економіку міста іноземними інвесторами вкладено 20408,1 </a:t>
            </a:r>
            <a:r>
              <a:rPr lang="uk-UA" sz="140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тис.дол.США</a:t>
            </a:r>
            <a:r>
              <a:rPr lang="uk-UA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прямих іноземних інвестицій (акціонерного капіталу). З країн ЄС внесено 17979,6 </a:t>
            </a:r>
            <a:r>
              <a:rPr lang="uk-UA" sz="140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тис.дол.США</a:t>
            </a:r>
            <a:r>
              <a:rPr lang="uk-UA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та з інших країн світу 2428,5 </a:t>
            </a:r>
            <a:r>
              <a:rPr lang="uk-UA" sz="140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тис.дол.США</a:t>
            </a:r>
            <a:r>
              <a:rPr lang="en-US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(30,3%).</a:t>
            </a:r>
            <a:endParaRPr lang="en-US" sz="1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833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2696" y="755576"/>
            <a:ext cx="5616624" cy="936104"/>
          </a:xfrm>
        </p:spPr>
        <p:txBody>
          <a:bodyPr anchor="t">
            <a:noAutofit/>
          </a:bodyPr>
          <a:lstStyle/>
          <a:p>
            <a:pPr algn="just" defTabSz="533400">
              <a:tabLst>
                <a:tab pos="539750" algn="l"/>
              </a:tabLst>
            </a:pPr>
            <a:r>
              <a:rPr lang="uk-UA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	Інвестиції надійшли з 35 країн світу. До найбільших кран-інвесторів входили: Кіпр, Італія, Румунія, Німеччина, Панама, на які припадало 61,8% від загального обсягу інвестицій. </a:t>
            </a:r>
            <a:endParaRPr lang="en-US" sz="1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Місце для вмісту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08251374"/>
              </p:ext>
            </p:extLst>
          </p:nvPr>
        </p:nvGraphicFramePr>
        <p:xfrm>
          <a:off x="764704" y="1691680"/>
          <a:ext cx="5486400" cy="70567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Заголовок 1"/>
          <p:cNvSpPr txBox="1">
            <a:spLocks/>
          </p:cNvSpPr>
          <p:nvPr/>
        </p:nvSpPr>
        <p:spPr>
          <a:xfrm>
            <a:off x="836712" y="6372200"/>
            <a:ext cx="5486400" cy="172819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just" defTabSz="533400"/>
            <a:r>
              <a:rPr lang="en-US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uk-UA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Значні обсяги інвестицій зосереджено на підприємствах сфери операцій з нерухомим майном, в які нерезидентами вкладено -                  2365,9 </a:t>
            </a:r>
            <a:r>
              <a:rPr lang="uk-UA" sz="140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тис.дол.США</a:t>
            </a:r>
            <a:r>
              <a:rPr lang="uk-UA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 оптової та роздрібної торгівлі, з ремонту автотранспортних засобів і мотоциклів – 6623,3 </a:t>
            </a:r>
            <a:r>
              <a:rPr lang="uk-UA" sz="140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тис.дол.США</a:t>
            </a:r>
            <a:r>
              <a:rPr lang="uk-UA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                  В промислові підприємства внесено – 7440,4 </a:t>
            </a:r>
            <a:r>
              <a:rPr lang="uk-UA" sz="140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тис.дол.США</a:t>
            </a:r>
            <a:r>
              <a:rPr lang="uk-UA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endParaRPr lang="en-US" sz="1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8408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36712" y="539552"/>
            <a:ext cx="5479504" cy="538586"/>
          </a:xfrm>
        </p:spPr>
        <p:txBody>
          <a:bodyPr>
            <a:noAutofit/>
          </a:bodyPr>
          <a:lstStyle/>
          <a:p>
            <a:pPr algn="ctr"/>
            <a:r>
              <a:rPr lang="uk-UA" sz="1600" b="1" dirty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</a:rPr>
              <a:t>ВЛАДА</a:t>
            </a:r>
            <a:endParaRPr lang="en-US" sz="1600" dirty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40" descr="DSC_0344"/>
          <p:cNvPicPr>
            <a:picLocks noChangeAspect="1" noChangeArrowheads="1"/>
          </p:cNvPicPr>
          <p:nvPr/>
        </p:nvPicPr>
        <p:blipFill>
          <a:blip r:embed="rId3" cstate="print">
            <a:lum bright="-6000"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11" t="3142" r="11102" b="19908"/>
          <a:stretch>
            <a:fillRect/>
          </a:stretch>
        </p:blipFill>
        <p:spPr bwMode="auto">
          <a:xfrm>
            <a:off x="576313" y="1230014"/>
            <a:ext cx="2520950" cy="35020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prst="slope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8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7072" y="1230012"/>
            <a:ext cx="1270906" cy="13681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35"/>
          <p:cNvSpPr>
            <a:spLocks noChangeArrowheads="1"/>
          </p:cNvSpPr>
          <p:nvPr/>
        </p:nvSpPr>
        <p:spPr bwMode="auto">
          <a:xfrm>
            <a:off x="3132139" y="2566688"/>
            <a:ext cx="3019277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algn="just"/>
            <a:r>
              <a:rPr lang="uk-UA" dirty="0">
                <a:solidFill>
                  <a:srgbClr val="000000"/>
                </a:solidFill>
                <a:latin typeface="Times New Roman" pitchFamily="18" charset="0"/>
              </a:rPr>
              <a:t>Представницьким органом громади є Чернівецька міська рада </a:t>
            </a:r>
            <a:r>
              <a:rPr lang="uk-UA" dirty="0" smtClean="0">
                <a:solidFill>
                  <a:srgbClr val="000000"/>
                </a:solidFill>
                <a:latin typeface="Times New Roman" pitchFamily="18" charset="0"/>
              </a:rPr>
              <a:t>(42 депутати).</a:t>
            </a:r>
            <a:endParaRPr lang="uk-UA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graphicFrame>
        <p:nvGraphicFramePr>
          <p:cNvPr id="10" name="Group 3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68728923"/>
              </p:ext>
            </p:extLst>
          </p:nvPr>
        </p:nvGraphicFramePr>
        <p:xfrm>
          <a:off x="604119" y="4860032"/>
          <a:ext cx="5905471" cy="685969"/>
        </p:xfrm>
        <a:graphic>
          <a:graphicData uri="http://schemas.openxmlformats.org/drawingml/2006/table">
            <a:tbl>
              <a:tblPr>
                <a:tableStyleId>{327F97BB-C833-4FB7-BDE5-3F7075034690}</a:tableStyleId>
              </a:tblPr>
              <a:tblGrid>
                <a:gridCol w="233551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6995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85969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sz="14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Чернівецький міський голова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2286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sz="140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Каспрук</a:t>
                      </a:r>
                      <a:r>
                        <a:rPr kumimoji="0" lang="uk-UA" sz="14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Олексій Павлович</a:t>
                      </a:r>
                      <a:endParaRPr kumimoji="0" lang="ru-RU" sz="140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2286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sz="14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Тел.: 38 (0372</a:t>
                      </a:r>
                      <a:r>
                        <a:rPr kumimoji="0" lang="uk-UA" sz="140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 525 924</a:t>
                      </a:r>
                      <a:endParaRPr kumimoji="0" lang="uk-UA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2" name="Rectangle 4"/>
          <p:cNvSpPr>
            <a:spLocks noGrp="1" noChangeArrowheads="1"/>
          </p:cNvSpPr>
          <p:nvPr>
            <p:ph idx="1"/>
          </p:nvPr>
        </p:nvSpPr>
        <p:spPr bwMode="auto">
          <a:xfrm>
            <a:off x="3164881" y="3519362"/>
            <a:ext cx="3393205" cy="11387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marL="45720" indent="0">
              <a:buNone/>
            </a:pPr>
            <a:r>
              <a:rPr lang="uk-UA" u="sng" dirty="0" err="1" smtClean="0">
                <a:solidFill>
                  <a:srgbClr val="000000"/>
                </a:solidFill>
                <a:latin typeface="Times New Roman" pitchFamily="18" charset="0"/>
              </a:rPr>
              <a:t>www.city.cv.ua</a:t>
            </a:r>
            <a:endParaRPr lang="uk-UA" u="sng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marL="45720" indent="0">
              <a:buNone/>
            </a:pPr>
            <a:r>
              <a:rPr lang="uk-UA" u="sng" dirty="0" err="1">
                <a:solidFill>
                  <a:srgbClr val="000000"/>
                </a:solidFill>
                <a:latin typeface="Times New Roman" pitchFamily="18" charset="0"/>
              </a:rPr>
              <a:t>www.chernivtsy.eu</a:t>
            </a:r>
            <a:endParaRPr lang="uk-UA" u="sng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marL="45720" indent="0">
              <a:buNone/>
            </a:pPr>
            <a:r>
              <a:rPr lang="uk-UA" u="sng" dirty="0" smtClean="0">
                <a:solidFill>
                  <a:srgbClr val="000000"/>
                </a:solidFill>
                <a:latin typeface="Times New Roman" pitchFamily="18" charset="0"/>
              </a:rPr>
              <a:t>E-</a:t>
            </a:r>
            <a:r>
              <a:rPr lang="uk-UA" u="sng" dirty="0" err="1" smtClean="0">
                <a:solidFill>
                  <a:srgbClr val="000000"/>
                </a:solidFill>
                <a:latin typeface="Times New Roman" pitchFamily="18" charset="0"/>
              </a:rPr>
              <a:t>mail</a:t>
            </a:r>
            <a:r>
              <a:rPr lang="uk-UA" u="sng" dirty="0">
                <a:solidFill>
                  <a:srgbClr val="000000"/>
                </a:solidFill>
                <a:latin typeface="Times New Roman" pitchFamily="18" charset="0"/>
              </a:rPr>
              <a:t>:  </a:t>
            </a:r>
            <a:r>
              <a:rPr lang="uk-UA" u="sng" dirty="0" smtClean="0">
                <a:solidFill>
                  <a:srgbClr val="000000"/>
                </a:solidFill>
                <a:latin typeface="Times New Roman" pitchFamily="18" charset="0"/>
              </a:rPr>
              <a:t>document@rada.cv</a:t>
            </a:r>
            <a:r>
              <a:rPr lang="en-US" u="sng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  <a:r>
              <a:rPr lang="en-US" u="sng" dirty="0" err="1" smtClean="0">
                <a:solidFill>
                  <a:srgbClr val="000000"/>
                </a:solidFill>
                <a:latin typeface="Times New Roman" pitchFamily="18" charset="0"/>
              </a:rPr>
              <a:t>ua</a:t>
            </a:r>
            <a:r>
              <a:rPr lang="uk-UA" u="sng" dirty="0" smtClean="0">
                <a:solidFill>
                  <a:srgbClr val="000000"/>
                </a:solidFill>
                <a:latin typeface="Times New Roman" pitchFamily="18" charset="0"/>
              </a:rPr>
              <a:t>  </a:t>
            </a:r>
            <a:endParaRPr lang="uk-UA" u="sng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1" name="Rectangle 4"/>
          <p:cNvSpPr txBox="1">
            <a:spLocks noChangeArrowheads="1"/>
          </p:cNvSpPr>
          <p:nvPr/>
        </p:nvSpPr>
        <p:spPr bwMode="auto">
          <a:xfrm>
            <a:off x="576313" y="6228184"/>
            <a:ext cx="5877023" cy="2031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rtlCol="0" anchor="ctr">
            <a:spAutoFit/>
          </a:bodyPr>
          <a:lstStyle>
            <a:lvl1pPr marL="2286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292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30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002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8288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0574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>
              <a:buFont typeface="Wingdings" charset="2"/>
              <a:buNone/>
            </a:pPr>
            <a:r>
              <a:rPr lang="uk-UA" sz="1400" dirty="0" smtClean="0">
                <a:solidFill>
                  <a:srgbClr val="000000"/>
                </a:solidFill>
                <a:latin typeface="Times New Roman" pitchFamily="18" charset="0"/>
              </a:rPr>
              <a:t>З питань інвестиційної діяльності в </a:t>
            </a:r>
            <a:r>
              <a:rPr lang="uk-UA" sz="1400" dirty="0" err="1" smtClean="0">
                <a:solidFill>
                  <a:srgbClr val="000000"/>
                </a:solidFill>
                <a:latin typeface="Times New Roman" pitchFamily="18" charset="0"/>
              </a:rPr>
              <a:t>м.Чернівцях</a:t>
            </a:r>
            <a:r>
              <a:rPr lang="uk-UA" sz="1400" dirty="0" smtClean="0">
                <a:solidFill>
                  <a:srgbClr val="000000"/>
                </a:solidFill>
                <a:latin typeface="Times New Roman" pitchFamily="18" charset="0"/>
              </a:rPr>
              <a:t> звертайтеся у департамент розвитку Чернівецької міської ради:</a:t>
            </a:r>
            <a:endParaRPr lang="en-US" sz="14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marL="45720" indent="0">
              <a:buFont typeface="Wingdings" charset="2"/>
              <a:buNone/>
            </a:pPr>
            <a:r>
              <a:rPr lang="uk-UA" sz="1400" dirty="0" smtClean="0">
                <a:solidFill>
                  <a:srgbClr val="000000"/>
                </a:solidFill>
                <a:latin typeface="Times New Roman" pitchFamily="18" charset="0"/>
              </a:rPr>
              <a:t>Гавриш Віталій Ярославович (директор департаменту) – </a:t>
            </a:r>
          </a:p>
          <a:p>
            <a:pPr marL="45720" indent="0">
              <a:buNone/>
            </a:pPr>
            <a:r>
              <a:rPr lang="uk-UA" sz="1400" dirty="0" smtClean="0">
                <a:solidFill>
                  <a:srgbClr val="000000"/>
                </a:solidFill>
                <a:latin typeface="Times New Roman" pitchFamily="18" charset="0"/>
              </a:rPr>
              <a:t>тел.: 38(0372) 570 878; е-</a:t>
            </a:r>
            <a:r>
              <a:rPr lang="en-US" sz="1400" dirty="0" smtClean="0">
                <a:solidFill>
                  <a:srgbClr val="000000"/>
                </a:solidFill>
                <a:latin typeface="Times New Roman" pitchFamily="18" charset="0"/>
              </a:rPr>
              <a:t>mail: </a:t>
            </a:r>
            <a:r>
              <a:rPr lang="en-US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econom@rada.cv.ua</a:t>
            </a:r>
            <a:endParaRPr lang="uk-UA" sz="14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" indent="0">
              <a:buNone/>
            </a:pPr>
            <a:r>
              <a:rPr lang="uk-UA" sz="1400" dirty="0" err="1" smtClean="0">
                <a:solidFill>
                  <a:srgbClr val="000000"/>
                </a:solidFill>
                <a:latin typeface="Times New Roman" pitchFamily="18" charset="0"/>
              </a:rPr>
              <a:t>Войтович</a:t>
            </a:r>
            <a:r>
              <a:rPr lang="uk-UA" sz="1400" dirty="0" smtClean="0">
                <a:solidFill>
                  <a:srgbClr val="000000"/>
                </a:solidFill>
                <a:latin typeface="Times New Roman" pitchFamily="18" charset="0"/>
              </a:rPr>
              <a:t> Галина Василівна(начальник управління) </a:t>
            </a:r>
            <a:r>
              <a:rPr lang="uk-UA" sz="1400" smtClean="0">
                <a:solidFill>
                  <a:srgbClr val="000000"/>
                </a:solidFill>
                <a:latin typeface="Times New Roman" pitchFamily="18" charset="0"/>
              </a:rPr>
              <a:t>–                                  тел</a:t>
            </a:r>
            <a:r>
              <a:rPr lang="uk-UA" sz="1400" dirty="0" smtClean="0">
                <a:solidFill>
                  <a:srgbClr val="000000"/>
                </a:solidFill>
                <a:latin typeface="Times New Roman" pitchFamily="18" charset="0"/>
              </a:rPr>
              <a:t>.: 38 (0372</a:t>
            </a:r>
            <a:r>
              <a:rPr lang="uk-UA" sz="1400" smtClean="0">
                <a:solidFill>
                  <a:srgbClr val="000000"/>
                </a:solidFill>
                <a:latin typeface="Times New Roman" pitchFamily="18" charset="0"/>
              </a:rPr>
              <a:t>) 552 988;  </a:t>
            </a:r>
            <a:r>
              <a:rPr lang="en-US" sz="1400" dirty="0" smtClean="0">
                <a:solidFill>
                  <a:srgbClr val="000000"/>
                </a:solidFill>
                <a:latin typeface="Times New Roman" pitchFamily="18" charset="0"/>
              </a:rPr>
              <a:t>e-mail</a:t>
            </a:r>
            <a:r>
              <a:rPr lang="uk-UA" sz="1400" dirty="0" smtClean="0">
                <a:solidFill>
                  <a:srgbClr val="000000"/>
                </a:solidFill>
                <a:latin typeface="Times New Roman" pitchFamily="18" charset="0"/>
              </a:rPr>
              <a:t>: </a:t>
            </a:r>
            <a:r>
              <a:rPr lang="en-US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galvoytovich@gmail.com</a:t>
            </a:r>
            <a:endParaRPr lang="uk-UA" sz="1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" indent="0">
              <a:buFont typeface="Wingdings" charset="2"/>
              <a:buNone/>
            </a:pPr>
            <a:r>
              <a:rPr lang="uk-UA" sz="1400" dirty="0" err="1" smtClean="0">
                <a:solidFill>
                  <a:srgbClr val="000000"/>
                </a:solidFill>
                <a:latin typeface="Times New Roman" pitchFamily="18" charset="0"/>
              </a:rPr>
              <a:t>Паскар</a:t>
            </a:r>
            <a:r>
              <a:rPr lang="uk-UA" sz="1400" dirty="0" smtClean="0">
                <a:solidFill>
                  <a:srgbClr val="000000"/>
                </a:solidFill>
                <a:latin typeface="Times New Roman" pitchFamily="18" charset="0"/>
              </a:rPr>
              <a:t> Дмитро Олександрович (головний спеціаліст відділу) – </a:t>
            </a:r>
          </a:p>
          <a:p>
            <a:pPr marL="45720" indent="0">
              <a:buNone/>
            </a:pPr>
            <a:r>
              <a:rPr lang="uk-UA" sz="1400" dirty="0" smtClean="0">
                <a:solidFill>
                  <a:srgbClr val="000000"/>
                </a:solidFill>
                <a:latin typeface="Times New Roman" pitchFamily="18" charset="0"/>
              </a:rPr>
              <a:t>тел.: 38 (0372) 525 471; </a:t>
            </a:r>
            <a:r>
              <a:rPr lang="en-US" sz="1400" dirty="0" smtClean="0">
                <a:solidFill>
                  <a:srgbClr val="000000"/>
                </a:solidFill>
                <a:latin typeface="Times New Roman" pitchFamily="18" charset="0"/>
              </a:rPr>
              <a:t>e-mail: </a:t>
            </a:r>
            <a:r>
              <a:rPr lang="en-US" sz="1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invest.chernivtsi@gmail.com</a:t>
            </a:r>
            <a:endParaRPr lang="uk-UA" sz="1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D:\ПРОФіЛЬ міста 2015\2017\расходники\ратуша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48680" y="1187624"/>
            <a:ext cx="2591947" cy="3528392"/>
          </a:xfrm>
          <a:prstGeom prst="rect">
            <a:avLst/>
          </a:prstGeom>
          <a:noFill/>
        </p:spPr>
      </p:pic>
      <p:pic>
        <p:nvPicPr>
          <p:cNvPr id="1027" name="Picture 3" descr="D:\ПРОФіЛЬ міста 2015\2017\расходники\ратуша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48680" y="1187624"/>
            <a:ext cx="2520280" cy="355502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998703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D:\ПРОФіЛЬ міста 2015\2017\плотность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9200" y="4823580"/>
            <a:ext cx="1152128" cy="1008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57089" y="2591780"/>
            <a:ext cx="3384376" cy="5184576"/>
          </a:xfrm>
        </p:spPr>
        <p:txBody>
          <a:bodyPr anchor="t">
            <a:normAutofit/>
          </a:bodyPr>
          <a:lstStyle/>
          <a:p>
            <a:r>
              <a:rPr lang="uk-UA" sz="12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КІЛЬКІСТЬ НАСЕЛЕННЯ </a:t>
            </a:r>
            <a:r>
              <a:rPr lang="en-US" sz="12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2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– 2</a:t>
            </a:r>
            <a:r>
              <a:rPr lang="en-US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r>
              <a:rPr lang="uk-UA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6,5 тис. осіб (на 01.01.2019р.)</a:t>
            </a:r>
            <a:r>
              <a:rPr lang="uk-UA" sz="1200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1200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1200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1200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12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СТАТЬ </a:t>
            </a:r>
            <a:r>
              <a:rPr lang="uk-UA" sz="1200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1200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1200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uk-UA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Чоловіки – 45,8%</a:t>
            </a:r>
            <a:br>
              <a:rPr lang="uk-UA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Жінки – 54,2%        </a:t>
            </a:r>
            <a:r>
              <a:rPr lang="uk-UA" sz="1200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1200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1200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1200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12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РІВЕНЬ ЗАРЕЄСТРОВАНОГО БЕЗРОБІТТЯ </a:t>
            </a:r>
            <a:r>
              <a:rPr lang="uk-UA" sz="120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120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120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0,6% </a:t>
            </a:r>
            <a:r>
              <a:rPr lang="uk-UA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(до населення працездатного віку)</a:t>
            </a:r>
            <a:r>
              <a:rPr lang="uk-UA" sz="1200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1200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1200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1200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12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СЕРЕДНЯ ЗАРОБІТНА ПЛАТА</a:t>
            </a:r>
            <a:r>
              <a:rPr lang="uk-UA" sz="1200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1200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8162 грн. (станом на 01.01.2019р.)</a:t>
            </a:r>
            <a:r>
              <a:rPr lang="uk-UA" sz="1400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1400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1400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1400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12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ГУСТОТА НАСЕЛЕННЯ</a:t>
            </a:r>
            <a:br>
              <a:rPr lang="uk-UA" sz="12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1732 особа на 1 км</a:t>
            </a:r>
            <a:r>
              <a:rPr lang="uk-UA" sz="1200" baseline="30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uk-UA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en-US" sz="12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Діаграма 3"/>
          <p:cNvGraphicFramePr/>
          <p:nvPr>
            <p:extLst>
              <p:ext uri="{D42A27DB-BD31-4B8C-83A1-F6EECF244321}">
                <p14:modId xmlns:p14="http://schemas.microsoft.com/office/powerpoint/2010/main" val="3540609879"/>
              </p:ext>
            </p:extLst>
          </p:nvPr>
        </p:nvGraphicFramePr>
        <p:xfrm>
          <a:off x="3212976" y="899592"/>
          <a:ext cx="3079798" cy="19442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Овал 4"/>
          <p:cNvSpPr/>
          <p:nvPr/>
        </p:nvSpPr>
        <p:spPr>
          <a:xfrm>
            <a:off x="3499931" y="3419872"/>
            <a:ext cx="72008" cy="72008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Овал 6"/>
          <p:cNvSpPr/>
          <p:nvPr/>
        </p:nvSpPr>
        <p:spPr>
          <a:xfrm>
            <a:off x="3499424" y="3607842"/>
            <a:ext cx="72008" cy="72008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8" name="Місце для вмісту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03410805"/>
              </p:ext>
            </p:extLst>
          </p:nvPr>
        </p:nvGraphicFramePr>
        <p:xfrm>
          <a:off x="616859" y="6114752"/>
          <a:ext cx="5486400" cy="2169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701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0425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9512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85800">
                <a:tc>
                  <a:txBody>
                    <a:bodyPr/>
                    <a:lstStyle/>
                    <a:p>
                      <a:pPr algn="ctr"/>
                      <a:r>
                        <a:rPr lang="uk-UA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Рік</a:t>
                      </a:r>
                      <a:endParaRPr lang="en-US" sz="13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Кількість зареєстрованих</a:t>
                      </a:r>
                      <a:r>
                        <a:rPr lang="uk-UA" sz="13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незайнятих трудовою діяльністю, осіб</a:t>
                      </a:r>
                      <a:endParaRPr lang="en-US" sz="13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Рівень зареєстрованого безробіття, відсотках</a:t>
                      </a:r>
                      <a:endParaRPr lang="en-US" sz="13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5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uk-UA" sz="110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</a:t>
                      </a:r>
                      <a:r>
                        <a:rPr lang="en-US" sz="110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en-US" sz="110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1799</a:t>
                      </a:r>
                      <a:endParaRPr lang="en-US" sz="110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10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</a:t>
                      </a:r>
                      <a:r>
                        <a:rPr lang="en-US" sz="110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en-US" sz="110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2016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1208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0,5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5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</a:t>
                      </a:r>
                      <a:r>
                        <a:rPr lang="uk-UA" sz="110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en-US" sz="110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10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798</a:t>
                      </a:r>
                      <a:endParaRPr lang="en-US" sz="110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10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0,3</a:t>
                      </a:r>
                      <a:endParaRPr lang="en-US" sz="110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</a:t>
                      </a:r>
                      <a:r>
                        <a:rPr lang="uk-UA" sz="11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1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883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1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0,3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5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9" name="Заголовок 1"/>
          <p:cNvSpPr txBox="1">
            <a:spLocks/>
          </p:cNvSpPr>
          <p:nvPr/>
        </p:nvSpPr>
        <p:spPr>
          <a:xfrm>
            <a:off x="500042" y="5580112"/>
            <a:ext cx="6000792" cy="504056"/>
          </a:xfrm>
          <a:prstGeom prst="rect">
            <a:avLst/>
          </a:prstGeom>
          <a:noFill/>
        </p:spPr>
        <p:txBody>
          <a:bodyPr vert="horz" lIns="91440" tIns="45720" rIns="91440" bIns="45720" rtlCol="0" anchor="t">
            <a:normAutofit fontScale="47500" lnSpcReduction="2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uk-UA" sz="1400" dirty="0" smtClean="0">
                <a:solidFill>
                  <a:schemeClr val="bg1">
                    <a:lumMod val="50000"/>
                  </a:schemeClr>
                </a:solidFill>
              </a:rPr>
              <a:t/>
            </a:r>
            <a:br>
              <a:rPr lang="uk-UA" sz="1400" dirty="0" smtClean="0">
                <a:solidFill>
                  <a:schemeClr val="bg1">
                    <a:lumMod val="50000"/>
                  </a:schemeClr>
                </a:solidFill>
              </a:rPr>
            </a:br>
            <a:r>
              <a:rPr lang="uk-UA" sz="1400" dirty="0" smtClean="0">
                <a:solidFill>
                  <a:schemeClr val="bg1">
                    <a:lumMod val="50000"/>
                  </a:schemeClr>
                </a:solidFill>
              </a:rPr>
              <a:t/>
            </a:r>
            <a:br>
              <a:rPr lang="uk-UA" sz="1400" dirty="0" smtClean="0">
                <a:solidFill>
                  <a:schemeClr val="bg1">
                    <a:lumMod val="50000"/>
                  </a:schemeClr>
                </a:solidFill>
              </a:rPr>
            </a:br>
            <a:r>
              <a:rPr lang="uk-UA" sz="29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ДИНАМІКА КІЛЬКОСТІ БЕЗРОБІТНИХ ТА РІВЕНЬ БЕЗРОБІТТЯ</a:t>
            </a:r>
            <a:endParaRPr lang="en-US" sz="2900" b="1" dirty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Заголовок 1"/>
          <p:cNvSpPr txBox="1">
            <a:spLocks/>
          </p:cNvSpPr>
          <p:nvPr/>
        </p:nvSpPr>
        <p:spPr>
          <a:xfrm>
            <a:off x="479739" y="1259632"/>
            <a:ext cx="2880320" cy="504056"/>
          </a:xfrm>
          <a:prstGeom prst="rect">
            <a:avLst/>
          </a:prstGeom>
          <a:noFill/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uk-UA" sz="14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ВАРТІСТЬ</a:t>
            </a:r>
            <a:r>
              <a:rPr lang="uk-UA" sz="16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4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РОБОЧОЇ</a:t>
            </a:r>
            <a:r>
              <a:rPr lang="uk-UA" sz="16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4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СИЛИ</a:t>
            </a:r>
            <a:endParaRPr lang="en-US" sz="3200" b="1" dirty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Таблиця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2981536"/>
              </p:ext>
            </p:extLst>
          </p:nvPr>
        </p:nvGraphicFramePr>
        <p:xfrm>
          <a:off x="441615" y="1619673"/>
          <a:ext cx="2997176" cy="31934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0894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6409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736874">
                <a:tc>
                  <a:txBody>
                    <a:bodyPr/>
                    <a:lstStyle/>
                    <a:p>
                      <a:pPr algn="ctr"/>
                      <a:r>
                        <a:rPr lang="uk-UA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Середньо</a:t>
                      </a:r>
                      <a:r>
                        <a:rPr lang="en-US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r>
                        <a:rPr lang="uk-UA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місячна заробітна плата</a:t>
                      </a:r>
                      <a:endParaRPr lang="en-US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грн.</a:t>
                      </a:r>
                      <a:endParaRPr lang="en-US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євро</a:t>
                      </a:r>
                      <a:endParaRPr lang="en-US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Курс обміну валют </a:t>
                      </a:r>
                      <a:r>
                        <a:rPr lang="en-US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UAH/EUR</a:t>
                      </a:r>
                      <a:endParaRPr lang="en-US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86295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</a:t>
                      </a:r>
                      <a:r>
                        <a:rPr lang="uk-UA" sz="11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4р.</a:t>
                      </a:r>
                      <a:endParaRPr lang="en-US" sz="110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3000</a:t>
                      </a:r>
                      <a:endParaRPr lang="en-US" sz="110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1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156</a:t>
                      </a:r>
                      <a:endParaRPr lang="en-US" sz="110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r>
                        <a:rPr lang="uk-UA" sz="11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r>
                        <a:rPr lang="en-US" sz="11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,</a:t>
                      </a:r>
                      <a:r>
                        <a:rPr lang="uk-UA" sz="11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en-US" sz="110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86295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</a:t>
                      </a:r>
                      <a:r>
                        <a:rPr lang="uk-UA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5р.</a:t>
                      </a:r>
                      <a:endParaRPr lang="en-US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4061</a:t>
                      </a:r>
                      <a:endParaRPr lang="en-US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155</a:t>
                      </a:r>
                      <a:endParaRPr lang="en-US" sz="11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26,2</a:t>
                      </a:r>
                      <a:endParaRPr lang="en-US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5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86295">
                <a:tc>
                  <a:txBody>
                    <a:bodyPr/>
                    <a:lstStyle/>
                    <a:p>
                      <a:pPr algn="ctr"/>
                      <a:r>
                        <a:rPr lang="uk-UA" sz="11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2016р.</a:t>
                      </a:r>
                      <a:endParaRPr lang="en-US" sz="110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5058</a:t>
                      </a:r>
                      <a:endParaRPr lang="en-US" sz="110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1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178</a:t>
                      </a:r>
                      <a:endParaRPr lang="en-US" sz="110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lang="uk-UA" sz="11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r>
                        <a:rPr lang="en-US" sz="11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,</a:t>
                      </a:r>
                      <a:r>
                        <a:rPr lang="uk-UA" sz="11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en-US" sz="110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86295">
                <a:tc>
                  <a:txBody>
                    <a:bodyPr/>
                    <a:lstStyle/>
                    <a:p>
                      <a:pPr algn="ctr"/>
                      <a:r>
                        <a:rPr lang="uk-UA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2017р.</a:t>
                      </a:r>
                      <a:endParaRPr lang="en-US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6753</a:t>
                      </a:r>
                      <a:endParaRPr lang="en-US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</a:t>
                      </a:r>
                      <a:endParaRPr lang="en-US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33,4</a:t>
                      </a:r>
                      <a:endParaRPr lang="en-US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5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86295">
                <a:tc>
                  <a:txBody>
                    <a:bodyPr/>
                    <a:lstStyle/>
                    <a:p>
                      <a:pPr algn="ctr"/>
                      <a:r>
                        <a:rPr lang="uk-UA" sz="11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2018р.</a:t>
                      </a:r>
                      <a:endParaRPr lang="en-US" sz="110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1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8162</a:t>
                      </a:r>
                      <a:endParaRPr lang="en-US" sz="110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1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257</a:t>
                      </a:r>
                      <a:endParaRPr lang="en-US" sz="110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1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31,7</a:t>
                      </a:r>
                      <a:endParaRPr lang="en-US" sz="110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0" name="Округлений прямокутник 9"/>
          <p:cNvSpPr/>
          <p:nvPr/>
        </p:nvSpPr>
        <p:spPr>
          <a:xfrm>
            <a:off x="450767" y="4932040"/>
            <a:ext cx="2978872" cy="504056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200" dirty="0" smtClean="0">
                <a:latin typeface="Times New Roman" pitchFamily="18" charset="0"/>
                <a:cs typeface="Times New Roman" pitchFamily="18" charset="0"/>
              </a:rPr>
              <a:t>8162 грн. середньомісячна заробітна плата</a:t>
            </a:r>
            <a:endParaRPr lang="en-US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Заголовок 1"/>
          <p:cNvSpPr txBox="1">
            <a:spLocks/>
          </p:cNvSpPr>
          <p:nvPr/>
        </p:nvSpPr>
        <p:spPr>
          <a:xfrm>
            <a:off x="1898128" y="755576"/>
            <a:ext cx="3043039" cy="504056"/>
          </a:xfrm>
          <a:prstGeom prst="rect">
            <a:avLst/>
          </a:prstGeom>
          <a:noFill/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uk-UA" sz="16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ЛЮДСЬКІ РЕСУРСИ</a:t>
            </a:r>
            <a:endParaRPr lang="en-US" sz="3200" b="1" dirty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1393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028" y="4139952"/>
            <a:ext cx="6129300" cy="423478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9412" y="937742"/>
            <a:ext cx="5873924" cy="2266106"/>
          </a:xfrm>
        </p:spPr>
        <p:txBody>
          <a:bodyPr anchor="t">
            <a:noAutofit/>
          </a:bodyPr>
          <a:lstStyle/>
          <a:p>
            <a:pPr algn="just" defTabSz="536575"/>
            <a:r>
              <a:rPr lang="uk-UA" sz="1400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uk-UA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Чернівці знаходяться на перетині транспортних артерій Українського значення Н03, Н10 та на перетині європейського маршруту Е85 . Автомобільна магістраль з’єднує обласні центри з країнами Європи. В місті налічується  понад тисячу вулиць та провулків.</a:t>
            </a:r>
            <a:r>
              <a:rPr lang="en-US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Місто розташоване в самому центрі Чернівецької області між </a:t>
            </a:r>
            <a:r>
              <a:rPr lang="uk-UA" sz="140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Новоселицьким</a:t>
            </a:r>
            <a:r>
              <a:rPr lang="uk-UA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uk-UA" sz="140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Герцаївським</a:t>
            </a:r>
            <a:r>
              <a:rPr lang="uk-UA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uk-UA" sz="140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Глибоцьким</a:t>
            </a:r>
            <a:r>
              <a:rPr lang="uk-UA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uk-UA" sz="140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Сторожинецьким</a:t>
            </a:r>
            <a:r>
              <a:rPr lang="uk-UA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 Кіцманським та </a:t>
            </a:r>
            <a:r>
              <a:rPr lang="uk-UA" sz="140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Заставнівським</a:t>
            </a:r>
            <a:r>
              <a:rPr lang="uk-UA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районами. </a:t>
            </a:r>
            <a:br>
              <a:rPr lang="uk-UA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1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1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	Чернівці розташовані на південному заході України, у східному Передкарпатті, на межі між Карпатами й </a:t>
            </a:r>
            <a:r>
              <a:rPr lang="uk-UA" sz="140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східно-європейською</a:t>
            </a:r>
            <a:r>
              <a:rPr lang="uk-UA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рівниною, за 40 км. від кордону з Румунією.</a:t>
            </a:r>
            <a:endParaRPr lang="en-US" sz="1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Заголовок 1"/>
          <p:cNvSpPr txBox="1">
            <a:spLocks/>
          </p:cNvSpPr>
          <p:nvPr/>
        </p:nvSpPr>
        <p:spPr>
          <a:xfrm>
            <a:off x="488726" y="730102"/>
            <a:ext cx="6082704" cy="36004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uk-UA" sz="16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</a:rPr>
              <a:t>ТРАНСПОРТ ТА КОМУНІКАЦІЇ</a:t>
            </a:r>
            <a:r>
              <a:rPr lang="uk-UA" sz="1600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</a:rPr>
              <a:t/>
            </a:r>
            <a:br>
              <a:rPr lang="uk-UA" sz="1600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</a:rPr>
            </a:br>
            <a:endParaRPr lang="en-US" sz="16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4" name="Заголовок 1"/>
          <p:cNvSpPr txBox="1">
            <a:spLocks/>
          </p:cNvSpPr>
          <p:nvPr/>
        </p:nvSpPr>
        <p:spPr>
          <a:xfrm>
            <a:off x="548680" y="3131840"/>
            <a:ext cx="5688632" cy="604180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75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endParaRPr lang="en-US" sz="1400" dirty="0"/>
          </a:p>
          <a:p>
            <a:pPr algn="ctr"/>
            <a:r>
              <a:rPr lang="uk-UA" sz="19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АВТОБУСНІ МАРШРУТИ з </a:t>
            </a:r>
            <a:r>
              <a:rPr lang="uk-UA" sz="1900" b="1" dirty="0" err="1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м.Чернівці</a:t>
            </a:r>
            <a:endParaRPr lang="uk-UA" sz="1900" b="1" dirty="0" smtClean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078" y="3936550"/>
            <a:ext cx="6858000" cy="44208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379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9" name="Picture 11" descr="D:\ПРОФіЛЬ міста 2015\2017\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6040" y="6444208"/>
            <a:ext cx="4831185" cy="2398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D:\ПРОФіЛЬ міста 2015\2017\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405" y="1059431"/>
            <a:ext cx="6003974" cy="4016625"/>
          </a:xfrm>
          <a:prstGeom prst="rect">
            <a:avLst/>
          </a:prstGeom>
          <a:solidFill>
            <a:schemeClr val="bg1">
              <a:lumMod val="50000"/>
            </a:schemeClr>
          </a:solidFill>
          <a:extLst/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396032" y="755575"/>
            <a:ext cx="5913288" cy="47242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uk-UA" sz="14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</a:rPr>
              <a:t>ВІДСТАНЬ ВІД М.ЧЕРНІВЦІВ ДО НАЙБЛИЖЧИХ КОРДОНІВ </a:t>
            </a:r>
            <a:r>
              <a:rPr lang="uk-UA" sz="1400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</a:rPr>
              <a:t/>
            </a:r>
            <a:br>
              <a:rPr lang="uk-UA" sz="1400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</a:rPr>
            </a:br>
            <a:endParaRPr lang="en-US" sz="14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396031" y="5076056"/>
            <a:ext cx="6026347" cy="1728192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75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uk-UA" sz="14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АЕРОПОРТИ</a:t>
            </a:r>
          </a:p>
          <a:p>
            <a:pPr algn="just"/>
            <a:r>
              <a:rPr lang="en-US" sz="1400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uk-UA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У Чернівцях функціонує міжнародний аеропорт «Чернівці». Аеропорт дозволяє приймати літаки типу:</a:t>
            </a:r>
            <a:r>
              <a:rPr lang="en-US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_Boeing_737; Airbus 320</a:t>
            </a:r>
            <a:r>
              <a:rPr lang="uk-UA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 Найближчі аеропорти поблизу Чернівців знаходяться у м. Сучава (Румунія) 109 км. приблизний час на дорогу 2 години, без врахування перетину кордону та у м. </a:t>
            </a:r>
            <a:r>
              <a:rPr lang="uk-UA" sz="140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Кишенів</a:t>
            </a:r>
            <a:r>
              <a:rPr lang="uk-UA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(Республіка Молдова) 344 км. або приблизно 5 годин в дорозі (без врахування часу на перетин кордону) </a:t>
            </a:r>
            <a:endParaRPr lang="en-US" sz="1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uk-UA" sz="1400" dirty="0" smtClean="0">
              <a:solidFill>
                <a:schemeClr val="bg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4500000" y="2988000"/>
            <a:ext cx="108000" cy="1080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7" name="Овал 6"/>
          <p:cNvSpPr/>
          <p:nvPr/>
        </p:nvSpPr>
        <p:spPr>
          <a:xfrm>
            <a:off x="4356000" y="7380312"/>
            <a:ext cx="72008" cy="72008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481833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ПРОФіЛЬ міста 2015\2017\расходники\Безымянны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08920" y="1547664"/>
            <a:ext cx="3781425" cy="326707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072" y="5148063"/>
            <a:ext cx="5856057" cy="1526411"/>
          </a:xfrm>
        </p:spPr>
        <p:txBody>
          <a:bodyPr>
            <a:noAutofit/>
          </a:bodyPr>
          <a:lstStyle/>
          <a:p>
            <a:pPr algn="just">
              <a:tabLst>
                <a:tab pos="536575" algn="l"/>
              </a:tabLst>
            </a:pPr>
            <a:r>
              <a:rPr lang="uk-UA" sz="1400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uk-UA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Чернівці </a:t>
            </a:r>
            <a:r>
              <a:rPr lang="uk-UA" sz="1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мають розвинену транспорту мережу. Повітряним, залізничним та автомобільним транспортом Чернівецька область з’єднана з Івано-Франківською, Тернопільською, Хмельницькою та Вінницькою областями, межує з Румунією та Республікою Молдова; займає вигідне транспортно-географічне положення, має досить щільну мережу автомобільних та залізничних шляхів, які з’єднають її з країнами Європи та СНД.</a:t>
            </a:r>
            <a:endParaRPr lang="en-US" sz="1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685800" y="3693113"/>
            <a:ext cx="5486400" cy="145495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214536" y="827584"/>
            <a:ext cx="6298728" cy="4320480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75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uk-UA" sz="16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ВІДСТАНЬ ВІД </a:t>
            </a:r>
            <a:r>
              <a:rPr lang="uk-UA" sz="1600" b="1" dirty="0" err="1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м.ЧЕРНІВЦІВ</a:t>
            </a:r>
            <a:r>
              <a:rPr lang="uk-UA" sz="16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ДО ІНШИХ МІСТ</a:t>
            </a:r>
          </a:p>
          <a:p>
            <a:endParaRPr lang="en-US" sz="1400" dirty="0">
              <a:solidFill>
                <a:schemeClr val="bg1">
                  <a:lumMod val="50000"/>
                </a:schemeClr>
              </a:solidFill>
            </a:endParaRPr>
          </a:p>
        </p:txBody>
      </p:sp>
      <p:graphicFrame>
        <p:nvGraphicFramePr>
          <p:cNvPr id="5" name="Таблиця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0863919"/>
              </p:ext>
            </p:extLst>
          </p:nvPr>
        </p:nvGraphicFramePr>
        <p:xfrm>
          <a:off x="750043" y="1232764"/>
          <a:ext cx="2704840" cy="3699276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38281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2202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64234">
                <a:tc>
                  <a:txBody>
                    <a:bodyPr/>
                    <a:lstStyle/>
                    <a:p>
                      <a:r>
                        <a:rPr lang="uk-UA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Івано</a:t>
                      </a:r>
                      <a:r>
                        <a:rPr lang="uk-UA" sz="11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-Франківськ</a:t>
                      </a:r>
                      <a:endParaRPr lang="en-US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140 км</a:t>
                      </a:r>
                      <a:endParaRPr lang="en-US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4234">
                <a:tc>
                  <a:txBody>
                    <a:bodyPr/>
                    <a:lstStyle/>
                    <a:p>
                      <a:r>
                        <a:rPr lang="uk-UA" sz="11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Тернопіль </a:t>
                      </a:r>
                      <a:endParaRPr lang="en-US" sz="110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1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140 км</a:t>
                      </a:r>
                      <a:endParaRPr lang="en-US" sz="110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4234">
                <a:tc>
                  <a:txBody>
                    <a:bodyPr/>
                    <a:lstStyle/>
                    <a:p>
                      <a:r>
                        <a:rPr lang="uk-UA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Хмельницький</a:t>
                      </a:r>
                      <a:endParaRPr lang="en-US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190 км</a:t>
                      </a:r>
                      <a:endParaRPr lang="en-US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4234">
                <a:tc>
                  <a:txBody>
                    <a:bodyPr/>
                    <a:lstStyle/>
                    <a:p>
                      <a:r>
                        <a:rPr lang="uk-UA" sz="11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Львів </a:t>
                      </a:r>
                      <a:endParaRPr lang="en-US" sz="110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1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270 км</a:t>
                      </a:r>
                      <a:endParaRPr lang="en-US" sz="110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64234">
                <a:tc>
                  <a:txBody>
                    <a:bodyPr/>
                    <a:lstStyle/>
                    <a:p>
                      <a:r>
                        <a:rPr lang="uk-UA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Кишинів</a:t>
                      </a:r>
                      <a:endParaRPr lang="en-US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330 км</a:t>
                      </a:r>
                      <a:endParaRPr lang="en-US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64234">
                <a:tc>
                  <a:txBody>
                    <a:bodyPr/>
                    <a:lstStyle/>
                    <a:p>
                      <a:r>
                        <a:rPr lang="uk-UA" sz="11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Київ</a:t>
                      </a:r>
                      <a:endParaRPr lang="en-US" sz="110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1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538 км</a:t>
                      </a:r>
                      <a:endParaRPr lang="en-US" sz="110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64234">
                <a:tc>
                  <a:txBody>
                    <a:bodyPr/>
                    <a:lstStyle/>
                    <a:p>
                      <a:r>
                        <a:rPr lang="uk-UA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Бухарест</a:t>
                      </a:r>
                      <a:endParaRPr lang="en-US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574 км</a:t>
                      </a:r>
                      <a:endParaRPr lang="en-US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64234">
                <a:tc>
                  <a:txBody>
                    <a:bodyPr/>
                    <a:lstStyle/>
                    <a:p>
                      <a:r>
                        <a:rPr lang="uk-UA" sz="11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Варшава </a:t>
                      </a:r>
                      <a:endParaRPr lang="en-US" sz="110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1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640 км</a:t>
                      </a:r>
                      <a:endParaRPr lang="en-US" sz="110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64234">
                <a:tc>
                  <a:txBody>
                    <a:bodyPr/>
                    <a:lstStyle/>
                    <a:p>
                      <a:r>
                        <a:rPr lang="uk-UA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Прага</a:t>
                      </a:r>
                      <a:endParaRPr lang="en-US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700 км</a:t>
                      </a:r>
                      <a:endParaRPr lang="en-US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64234">
                <a:tc>
                  <a:txBody>
                    <a:bodyPr/>
                    <a:lstStyle/>
                    <a:p>
                      <a:r>
                        <a:rPr lang="uk-UA" sz="11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Будапешт</a:t>
                      </a:r>
                      <a:endParaRPr lang="en-US" sz="110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1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780 км</a:t>
                      </a:r>
                      <a:endParaRPr lang="en-US" sz="110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64234">
                <a:tc>
                  <a:txBody>
                    <a:bodyPr/>
                    <a:lstStyle/>
                    <a:p>
                      <a:r>
                        <a:rPr lang="uk-UA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Дніпропетровськ</a:t>
                      </a:r>
                      <a:endParaRPr lang="en-US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891 км</a:t>
                      </a:r>
                      <a:endParaRPr lang="en-US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64234">
                <a:tc>
                  <a:txBody>
                    <a:bodyPr/>
                    <a:lstStyle/>
                    <a:p>
                      <a:r>
                        <a:rPr lang="uk-UA" sz="11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Відень</a:t>
                      </a:r>
                      <a:endParaRPr lang="en-US" sz="110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1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980 км</a:t>
                      </a:r>
                      <a:endParaRPr lang="en-US" sz="110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64234">
                <a:tc>
                  <a:txBody>
                    <a:bodyPr/>
                    <a:lstStyle/>
                    <a:p>
                      <a:r>
                        <a:rPr lang="uk-UA" sz="1100" noProof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Берлін</a:t>
                      </a:r>
                      <a:endParaRPr lang="uk-UA" sz="1100" noProof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1196 км</a:t>
                      </a:r>
                      <a:endParaRPr lang="en-US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64234">
                <a:tc>
                  <a:txBody>
                    <a:bodyPr/>
                    <a:lstStyle/>
                    <a:p>
                      <a:r>
                        <a:rPr lang="uk-UA" sz="11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Лондон</a:t>
                      </a:r>
                      <a:endParaRPr lang="en-US" sz="110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1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2231 км</a:t>
                      </a:r>
                      <a:endParaRPr lang="en-US" sz="110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</a:tbl>
          </a:graphicData>
        </a:graphic>
      </p:graphicFrame>
      <p:sp>
        <p:nvSpPr>
          <p:cNvPr id="18" name="Заголовок 1"/>
          <p:cNvSpPr txBox="1">
            <a:spLocks/>
          </p:cNvSpPr>
          <p:nvPr/>
        </p:nvSpPr>
        <p:spPr>
          <a:xfrm>
            <a:off x="625251" y="6471584"/>
            <a:ext cx="5856057" cy="35003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>
              <a:tabLst>
                <a:tab pos="536575" algn="l"/>
              </a:tabLst>
            </a:pPr>
            <a:r>
              <a:rPr lang="uk-UA" sz="14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	МІСЬКИЙ ТРАНСПОРТ</a:t>
            </a:r>
            <a:endParaRPr lang="en-US" sz="1400" b="1" dirty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Заголовок 1"/>
          <p:cNvSpPr txBox="1">
            <a:spLocks/>
          </p:cNvSpPr>
          <p:nvPr/>
        </p:nvSpPr>
        <p:spPr>
          <a:xfrm>
            <a:off x="629072" y="6849492"/>
            <a:ext cx="5856057" cy="175495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just" defTabSz="536575"/>
            <a:r>
              <a:rPr lang="uk-UA" sz="1400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uk-UA" sz="1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Автобусна мережа громадського транспорту складається з                            </a:t>
            </a:r>
            <a:r>
              <a:rPr lang="uk-UA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48 автобусних маршрутів</a:t>
            </a:r>
            <a:r>
              <a:rPr lang="uk-UA" sz="1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 які обслуговують на конкурсній основі </a:t>
            </a:r>
            <a:r>
              <a:rPr lang="uk-UA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            25 </a:t>
            </a:r>
            <a:r>
              <a:rPr lang="uk-UA" sz="140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автоперевізників</a:t>
            </a:r>
            <a:r>
              <a:rPr lang="uk-UA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всіх форм власності. </a:t>
            </a:r>
            <a:r>
              <a:rPr lang="uk-UA" sz="1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Для надання послуг з перевезення пасажирів щоденно на міських маршрутах </a:t>
            </a:r>
            <a:r>
              <a:rPr lang="uk-UA" sz="140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задіяно</a:t>
            </a:r>
            <a:r>
              <a:rPr lang="uk-UA" sz="1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до  </a:t>
            </a:r>
            <a:r>
              <a:rPr lang="uk-UA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230 </a:t>
            </a:r>
            <a:r>
              <a:rPr lang="uk-UA" sz="1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одиниць </a:t>
            </a:r>
            <a:r>
              <a:rPr lang="uk-UA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автобусів. </a:t>
            </a:r>
            <a:endParaRPr lang="en-US" sz="14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defTabSz="536575"/>
            <a:r>
              <a:rPr lang="en-US" sz="1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uk-UA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Також в місті діє 1 комунальне підприємство, яке надає послуги перевезення пасажирів електричним транспортом. На </a:t>
            </a:r>
            <a:r>
              <a:rPr lang="uk-UA" sz="1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балансі </a:t>
            </a:r>
            <a:r>
              <a:rPr lang="uk-UA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якого є 60 </a:t>
            </a:r>
            <a:r>
              <a:rPr lang="uk-UA" sz="1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пасажирських тролейбусів, які курсують на </a:t>
            </a:r>
            <a:r>
              <a:rPr lang="uk-UA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10 </a:t>
            </a:r>
            <a:r>
              <a:rPr lang="uk-UA" sz="1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маршрутах</a:t>
            </a:r>
            <a:r>
              <a:rPr lang="uk-UA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en-US" sz="1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689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6672" y="467545"/>
            <a:ext cx="3953233" cy="1944215"/>
          </a:xfrm>
        </p:spPr>
        <p:txBody>
          <a:bodyPr anchor="t">
            <a:normAutofit/>
          </a:bodyPr>
          <a:lstStyle/>
          <a:p>
            <a:r>
              <a:rPr lang="uk-UA" sz="14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14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14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СЕРЕДНЯ ВАРТІСТЬ ОРЕНДИ ЖИТЛА</a:t>
            </a:r>
            <a:br>
              <a:rPr lang="uk-UA" sz="14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14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14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1-кімнатні квартири – 2500-8100 грн.</a:t>
            </a:r>
            <a:br>
              <a:rPr lang="uk-UA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2-кімнатні квартири – 3000-10700 грн.</a:t>
            </a:r>
            <a:br>
              <a:rPr lang="uk-UA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3-кімнатні квартири – 4500-16000грн.</a:t>
            </a:r>
            <a:endParaRPr lang="en-US" sz="1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3314810" y="3139360"/>
            <a:ext cx="3152796" cy="129614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СЕРЕДНЯ ВАРТІСТЬ ОРЕНДИ </a:t>
            </a:r>
            <a:r>
              <a:rPr lang="uk-UA" sz="14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ОФІСНОГО ПРИМІЩЕННЯ</a:t>
            </a:r>
            <a:endParaRPr lang="en-US" sz="1400" b="1" dirty="0" smtClean="0">
              <a:solidFill>
                <a:schemeClr val="accent5">
                  <a:lumMod val="75000"/>
                </a:schemeClr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uk-UA" sz="1400" dirty="0" smtClean="0">
                <a:solidFill>
                  <a:srgbClr val="0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Вартість оренди офісного приміщення станом на 01.04.2019р. </a:t>
            </a:r>
            <a:r>
              <a:rPr lang="uk-UA" sz="1400" smtClean="0">
                <a:solidFill>
                  <a:srgbClr val="0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складає 28,7грн/м</a:t>
            </a:r>
            <a:r>
              <a:rPr lang="uk-UA" sz="1400" baseline="30000" smtClean="0">
                <a:solidFill>
                  <a:srgbClr val="0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2 </a:t>
            </a:r>
            <a:r>
              <a:rPr lang="uk-UA" sz="1400" dirty="0" smtClean="0">
                <a:solidFill>
                  <a:srgbClr val="0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(без ПДВ)  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455330" y="5122695"/>
            <a:ext cx="3665200" cy="114848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СЕРЕДНЯ ВАРТІСТЬ ОРЕНДИ СКЛАДСЬКОГО</a:t>
            </a:r>
            <a:r>
              <a:rPr lang="uk-UA" sz="14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ПРИМІЩЕННЯ – 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uk-UA" sz="1400" dirty="0" smtClean="0">
                <a:solidFill>
                  <a:srgbClr val="0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станом на 01.04.2019р. складає       </a:t>
            </a:r>
            <a:r>
              <a:rPr lang="en-US" sz="1400" dirty="0" smtClean="0">
                <a:solidFill>
                  <a:srgbClr val="0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         </a:t>
            </a:r>
            <a:r>
              <a:rPr lang="uk-UA" sz="1400" dirty="0" smtClean="0">
                <a:solidFill>
                  <a:srgbClr val="0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 18,9 грн./м</a:t>
            </a:r>
            <a:r>
              <a:rPr lang="uk-UA" sz="1400" baseline="30000" dirty="0" smtClean="0">
                <a:solidFill>
                  <a:srgbClr val="0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2 </a:t>
            </a:r>
            <a:r>
              <a:rPr lang="uk-UA" sz="1400" dirty="0" smtClean="0">
                <a:solidFill>
                  <a:srgbClr val="0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(без ПДВ)        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4177304" y="4508996"/>
            <a:ext cx="2002408" cy="122739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140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Аптека</a:t>
            </a:r>
            <a:r>
              <a:rPr kumimoji="0" lang="uk-UA" sz="1400" i="0" u="none" strike="noStrike" kern="120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    - 91,4 </a:t>
            </a:r>
            <a:r>
              <a:rPr kumimoji="0" lang="uk-UA" sz="1400" i="0" u="none" strike="noStrike" kern="1200" cap="none" spc="0" normalizeH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грн</a:t>
            </a:r>
            <a:r>
              <a:rPr kumimoji="0" lang="uk-UA" sz="1400" i="0" u="none" strike="noStrike" kern="120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/м</a:t>
            </a:r>
            <a:r>
              <a:rPr kumimoji="0" lang="uk-UA" sz="1400" i="0" u="none" strike="noStrike" kern="1200" cap="none" spc="0" normalizeH="0" baseline="30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2</a:t>
            </a:r>
          </a:p>
          <a:p>
            <a:pPr algn="just">
              <a:spcBef>
                <a:spcPct val="0"/>
              </a:spcBef>
              <a:defRPr/>
            </a:pPr>
            <a:r>
              <a:rPr lang="uk-UA" sz="1400" baseline="0" dirty="0" smtClean="0">
                <a:solidFill>
                  <a:srgbClr val="0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Магазин  - 65-84 </a:t>
            </a:r>
            <a:r>
              <a:rPr lang="uk-UA" sz="140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грн</a:t>
            </a:r>
            <a:r>
              <a:rPr lang="uk-UA" sz="1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/м</a:t>
            </a:r>
            <a:r>
              <a:rPr lang="uk-UA" sz="1400" baseline="30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uk-UA" sz="1400" baseline="0" dirty="0" smtClean="0">
                <a:solidFill>
                  <a:srgbClr val="0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Ресторан  - 58 </a:t>
            </a:r>
            <a:r>
              <a:rPr lang="uk-UA" sz="1400" baseline="0" dirty="0" err="1" smtClean="0">
                <a:solidFill>
                  <a:srgbClr val="0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грн</a:t>
            </a:r>
            <a:r>
              <a:rPr lang="uk-UA" sz="1400" dirty="0" smtClean="0">
                <a:solidFill>
                  <a:srgbClr val="0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/м</a:t>
            </a:r>
            <a:r>
              <a:rPr lang="uk-UA" sz="1400" baseline="30000" dirty="0" smtClean="0">
                <a:solidFill>
                  <a:srgbClr val="0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2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140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Склад       - 18,9 </a:t>
            </a:r>
            <a:r>
              <a:rPr kumimoji="0" lang="uk-UA" sz="140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грн</a:t>
            </a:r>
            <a:r>
              <a:rPr kumimoji="0" lang="uk-UA" sz="140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/м</a:t>
            </a:r>
            <a:r>
              <a:rPr kumimoji="0" lang="uk-UA" sz="1400" i="0" u="none" strike="noStrike" kern="1200" cap="none" spc="0" normalizeH="0" baseline="30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2</a:t>
            </a:r>
            <a:endParaRPr kumimoji="0" lang="en-US" sz="1400" i="0" u="none" strike="noStrike" kern="1200" cap="none" spc="0" normalizeH="0" baseline="30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4" name="Заголовок 1"/>
          <p:cNvSpPr txBox="1">
            <a:spLocks/>
          </p:cNvSpPr>
          <p:nvPr/>
        </p:nvSpPr>
        <p:spPr>
          <a:xfrm>
            <a:off x="476662" y="4514912"/>
            <a:ext cx="3152806" cy="495672"/>
          </a:xfrm>
          <a:prstGeom prst="rect">
            <a:avLst/>
          </a:prstGeom>
        </p:spPr>
        <p:txBody>
          <a:bodyPr vert="horz" lIns="91440" tIns="45720" rIns="91440" bIns="45720" rtlCol="0" anchor="t">
            <a:normAutofit lnSpcReduction="10000"/>
          </a:bodyPr>
          <a:lstStyle/>
          <a:p>
            <a:pPr lvl="0" algn="just">
              <a:spcBef>
                <a:spcPct val="0"/>
              </a:spcBef>
              <a:defRPr/>
            </a:pPr>
            <a:r>
              <a:rPr lang="uk-UA" sz="1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Вартість оренди </a:t>
            </a:r>
            <a:r>
              <a:rPr lang="uk-UA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приміщень </a:t>
            </a:r>
            <a:r>
              <a:rPr lang="uk-UA" sz="1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 залежності від </a:t>
            </a:r>
            <a:r>
              <a:rPr lang="uk-UA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типу </a:t>
            </a:r>
            <a:r>
              <a:rPr lang="uk-UA" sz="1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об</a:t>
            </a:r>
            <a:r>
              <a:rPr lang="en-US" sz="1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’</a:t>
            </a:r>
            <a:r>
              <a:rPr lang="uk-UA" sz="140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єктів</a:t>
            </a:r>
            <a:r>
              <a:rPr lang="uk-UA" sz="1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</p:txBody>
      </p:sp>
      <p:pic>
        <p:nvPicPr>
          <p:cNvPr id="4098" name="Picture 2" descr="D:\ПРОФіЛЬ міста 2015\2017\smart-plan-3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9468" y="539552"/>
            <a:ext cx="2523480" cy="2580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D:\ПРОФіЛЬ міста 2015\2017\office_on_credit_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136" y="2340630"/>
            <a:ext cx="3034674" cy="20231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D:\ПРОФіЛЬ міста 2015\2017\ohr-ofis-sklad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712" y="5868144"/>
            <a:ext cx="5826968" cy="30429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04897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597872" y="755576"/>
            <a:ext cx="5662256" cy="165618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 algn="just" defTabSz="449263"/>
            <a:r>
              <a:rPr lang="uk-UA" sz="1400" b="1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uk-UA" sz="14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ПРОМИСЛОВИЙ КОМПЛЕКС </a:t>
            </a:r>
            <a:r>
              <a:rPr lang="uk-UA" sz="140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м.Чернівців</a:t>
            </a:r>
            <a:r>
              <a:rPr lang="uk-UA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у 2018 році був представлений 165 підприємствами, які за основними видами промислової діяльності поділяються на 11 галузей.</a:t>
            </a:r>
            <a:endParaRPr lang="ru-RU" sz="14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defTabSz="449263"/>
            <a:r>
              <a:rPr lang="uk-UA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	За статистичними даними на 01.01.2019 року промисловими підприємствами міста  реалізовано товарної продукції (в діючих цінах) на суму 7575,2 </a:t>
            </a:r>
            <a:r>
              <a:rPr lang="uk-UA" sz="140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млн.грн</a:t>
            </a:r>
            <a:r>
              <a:rPr lang="uk-UA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..</a:t>
            </a:r>
          </a:p>
          <a:p>
            <a:pPr algn="just" defTabSz="449263"/>
            <a:endParaRPr lang="uk-UA" sz="1400" dirty="0">
              <a:solidFill>
                <a:schemeClr val="bg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defTabSz="449263"/>
            <a:endParaRPr lang="uk-UA" sz="1400" dirty="0" smtClean="0">
              <a:solidFill>
                <a:schemeClr val="bg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defTabSz="449263"/>
            <a:endParaRPr lang="uk-UA" sz="1400" dirty="0">
              <a:solidFill>
                <a:schemeClr val="bg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defTabSz="449263"/>
            <a:endParaRPr lang="uk-UA" sz="1400" dirty="0" smtClean="0">
              <a:solidFill>
                <a:schemeClr val="bg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defTabSz="449263"/>
            <a:endParaRPr lang="ru-RU" sz="1300" dirty="0" smtClean="0">
              <a:solidFill>
                <a:schemeClr val="bg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13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uk-UA" sz="13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endParaRPr kumimoji="0" lang="en-US" sz="13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397570" y="2411760"/>
            <a:ext cx="6143668" cy="57150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 algn="ctr" defTabSz="449263"/>
            <a:r>
              <a:rPr lang="uk-UA" sz="13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uk-UA" sz="14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ОСНОВНІ БЮДЖЕТОУТВОРЮЮЧІ ТА СТРАТЕГІЧНО ВАЖЛИВІ ПРОМИСЛОВІ ПІДПРИЄМСТВА М.ЧЕРНІВЦІВ</a:t>
            </a:r>
            <a:endParaRPr lang="ru-RU" sz="1300" b="1" dirty="0" smtClean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13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uk-UA" sz="13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endParaRPr kumimoji="0" lang="en-US" sz="1300" b="0" i="0" u="none" strike="noStrike" kern="1200" cap="none" spc="0" normalizeH="0" baseline="0" noProof="0" dirty="0">
              <a:ln>
                <a:noFill/>
              </a:ln>
              <a:solidFill>
                <a:schemeClr val="accent5">
                  <a:lumMod val="75000"/>
                </a:schemeClr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graphicFrame>
        <p:nvGraphicFramePr>
          <p:cNvPr id="8" name="Содержимое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68391885"/>
              </p:ext>
            </p:extLst>
          </p:nvPr>
        </p:nvGraphicFramePr>
        <p:xfrm>
          <a:off x="497022" y="2983264"/>
          <a:ext cx="6072231" cy="554860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288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2882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1457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96424">
                <a:tc>
                  <a:txBody>
                    <a:bodyPr/>
                    <a:lstStyle/>
                    <a:p>
                      <a:pPr marL="0" indent="0" algn="ctr"/>
                      <a:r>
                        <a:rPr lang="uk-UA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Назва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Розташування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Вид діяльності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5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6159">
                <a:tc>
                  <a:txBody>
                    <a:bodyPr/>
                    <a:lstStyle/>
                    <a:p>
                      <a:pPr algn="ctr"/>
                      <a:r>
                        <a:rPr lang="uk-UA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ТДВ </a:t>
                      </a:r>
                      <a:r>
                        <a:rPr lang="uk-UA" sz="1200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“Трембіта”</a:t>
                      </a:r>
                      <a:endParaRPr lang="ru-RU" sz="120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200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м.Чернівці</a:t>
                      </a:r>
                      <a:r>
                        <a:rPr lang="uk-UA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, вул. Комарова,3</a:t>
                      </a:r>
                      <a:endParaRPr lang="ru-RU" sz="120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Пошиття верхнього чоловічого одягу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3904"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Чернiвецька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200" b="0" i="0" u="none" strike="noStrike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Фiлiя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ТОВ 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"Се </a:t>
                      </a:r>
                      <a:r>
                        <a:rPr lang="ru-RU" sz="1200" b="0" i="0" u="none" strike="noStrike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борднетце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-</a:t>
                      </a:r>
                      <a:r>
                        <a:rPr lang="ru-RU" sz="1200" b="0" i="0" u="none" strike="noStrike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україна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"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200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м.Чернівці</a:t>
                      </a:r>
                      <a:r>
                        <a:rPr lang="uk-UA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,</a:t>
                      </a:r>
                      <a:r>
                        <a:rPr lang="uk-UA" sz="1200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вул. Головна,246-В</a:t>
                      </a:r>
                      <a:endParaRPr lang="ru-RU" sz="120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200" b="0" i="0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r>
                        <a:rPr lang="uk-UA" sz="1200" b="0" i="0" u="none" strike="noStrike" kern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Кабельно-провідникові</a:t>
                      </a:r>
                      <a:r>
                        <a:rPr lang="uk-UA" sz="1200" b="0" i="0" u="none" strike="noStrike" kern="1200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товари</a:t>
                      </a:r>
                      <a:endParaRPr lang="ru-RU" sz="1200" b="0" u="non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15806">
                <a:tc>
                  <a:txBody>
                    <a:bodyPr/>
                    <a:lstStyle/>
                    <a:p>
                      <a:pPr algn="ctr"/>
                      <a:r>
                        <a:rPr lang="uk-UA" sz="1200" b="0" kern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ТОВ «</a:t>
                      </a:r>
                      <a:r>
                        <a:rPr lang="uk-UA" sz="1200" b="0" kern="1200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Аутомотів</a:t>
                      </a:r>
                      <a:r>
                        <a:rPr lang="uk-UA" sz="1200" b="0" kern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uk-UA" sz="1200" b="0" kern="1200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Електрік</a:t>
                      </a:r>
                      <a:r>
                        <a:rPr lang="uk-UA" sz="1200" b="0" kern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Україна»</a:t>
                      </a:r>
                      <a:endParaRPr lang="ru-RU" sz="1200" b="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200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м.Чернівці</a:t>
                      </a:r>
                      <a:r>
                        <a:rPr lang="uk-UA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, вул. Руська</a:t>
                      </a:r>
                      <a:r>
                        <a:rPr lang="uk-UA" sz="1200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,248</a:t>
                      </a:r>
                      <a:endParaRPr lang="ru-RU" sz="120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i="0" kern="1200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Виробництво</a:t>
                      </a:r>
                      <a:r>
                        <a:rPr lang="ru-RU" sz="1200" b="0" i="0" kern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200" b="0" i="0" kern="1200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електричного</a:t>
                      </a:r>
                      <a:r>
                        <a:rPr lang="ru-RU" sz="1200" b="0" i="0" kern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200" b="0" i="0" kern="1200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й</a:t>
                      </a:r>
                      <a:r>
                        <a:rPr lang="ru-RU" sz="1200" b="0" i="0" kern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200" b="0" i="0" kern="1200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електронного</a:t>
                      </a:r>
                      <a:r>
                        <a:rPr lang="ru-RU" sz="1200" b="0" i="0" kern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200" b="0" i="0" kern="1200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устатковання</a:t>
                      </a:r>
                      <a:r>
                        <a:rPr lang="ru-RU" sz="1200" b="0" i="0" kern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для </a:t>
                      </a:r>
                      <a:r>
                        <a:rPr lang="ru-RU" sz="1200" b="0" i="0" kern="1200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автотранспортних</a:t>
                      </a:r>
                      <a:r>
                        <a:rPr lang="ru-RU" sz="1200" b="0" i="0" kern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200" b="0" i="0" kern="1200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засобів</a:t>
                      </a:r>
                      <a:endParaRPr lang="ru-RU" sz="120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35364">
                <a:tc>
                  <a:txBody>
                    <a:bodyPr/>
                    <a:lstStyle/>
                    <a:p>
                      <a:pPr algn="ctr"/>
                      <a:r>
                        <a:rPr lang="uk-UA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ТОВ </a:t>
                      </a:r>
                      <a:r>
                        <a:rPr lang="uk-UA" sz="1200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“Чернівецький</a:t>
                      </a:r>
                      <a:r>
                        <a:rPr lang="uk-UA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машинобудівний </a:t>
                      </a:r>
                      <a:r>
                        <a:rPr lang="uk-UA" sz="1200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завод”</a:t>
                      </a:r>
                      <a:endParaRPr lang="ru-RU" sz="120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200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м.Чернівці</a:t>
                      </a:r>
                      <a:r>
                        <a:rPr lang="uk-UA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, вул.</a:t>
                      </a:r>
                      <a:r>
                        <a:rPr lang="uk-UA" sz="1200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Прутська,16</a:t>
                      </a:r>
                      <a:endParaRPr lang="ru-RU" sz="120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Виробництво обладнання для нафтопереробної</a:t>
                      </a:r>
                      <a:r>
                        <a:rPr lang="uk-UA" sz="1200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промисловості</a:t>
                      </a:r>
                      <a:endParaRPr lang="ru-RU" sz="120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56159">
                <a:tc>
                  <a:txBody>
                    <a:bodyPr/>
                    <a:lstStyle/>
                    <a:p>
                      <a:pPr algn="ctr"/>
                      <a:r>
                        <a:rPr lang="uk-UA" sz="1200" b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ПАТ </a:t>
                      </a:r>
                      <a:r>
                        <a:rPr lang="uk-UA" sz="1200" b="0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“Чернівецький</a:t>
                      </a:r>
                      <a:r>
                        <a:rPr lang="uk-UA" sz="1200" b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олійно-жировий </a:t>
                      </a:r>
                      <a:r>
                        <a:rPr lang="uk-UA" sz="1200" b="0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комбінат”</a:t>
                      </a:r>
                      <a:endParaRPr lang="ru-RU" sz="1200" b="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200" b="0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м.Чернівці</a:t>
                      </a:r>
                      <a:r>
                        <a:rPr lang="uk-UA" sz="1200" b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, вул. Я.Мудрого,35</a:t>
                      </a:r>
                      <a:r>
                        <a:rPr lang="uk-UA" sz="1200" b="0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ru-RU" sz="1200" b="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200" b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Виробництво рослинної олії</a:t>
                      </a:r>
                      <a:endParaRPr lang="ru-RU" sz="1200" b="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56159">
                <a:tc>
                  <a:txBody>
                    <a:bodyPr/>
                    <a:lstStyle/>
                    <a:p>
                      <a:pPr algn="ctr"/>
                      <a:r>
                        <a:rPr lang="uk-UA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ПАТ </a:t>
                      </a:r>
                      <a:r>
                        <a:rPr lang="uk-UA" sz="1200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“Чернівецький</a:t>
                      </a:r>
                      <a:r>
                        <a:rPr lang="uk-UA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uk-UA" sz="1200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хлібокомбінат”</a:t>
                      </a:r>
                      <a:endParaRPr lang="ru-RU" sz="120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200" b="0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м.Чернівці</a:t>
                      </a:r>
                      <a:r>
                        <a:rPr lang="uk-UA" sz="1200" b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, вул. Головна,223</a:t>
                      </a:r>
                      <a:endParaRPr lang="ru-RU" sz="1200" b="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200" b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Виробництво хлібобулочних та кондитерських виробів</a:t>
                      </a:r>
                      <a:endParaRPr lang="ru-RU" sz="1200" b="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56159">
                <a:tc>
                  <a:txBody>
                    <a:bodyPr/>
                    <a:lstStyle/>
                    <a:p>
                      <a:pPr algn="ctr" fontAlgn="b"/>
                      <a:r>
                        <a:rPr lang="uk-UA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ТОВ </a:t>
                      </a:r>
                      <a:r>
                        <a:rPr lang="uk-UA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"</a:t>
                      </a:r>
                      <a:r>
                        <a:rPr lang="uk-UA" sz="1200" b="0" i="0" u="none" strike="noStrike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Мебл</a:t>
                      </a:r>
                      <a:r>
                        <a:rPr lang="en-US" sz="1200" b="0" i="0" u="none" strike="noStrike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i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"</a:t>
                      </a:r>
                      <a:r>
                        <a:rPr lang="uk-UA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ТОКАБО"</a:t>
                      </a:r>
                      <a:endParaRPr lang="uk-UA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200" b="0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м.Чернівці</a:t>
                      </a:r>
                      <a:r>
                        <a:rPr lang="uk-UA" sz="1200" b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, вул. Хотинська, 2-Г</a:t>
                      </a:r>
                      <a:endParaRPr lang="ru-RU" sz="1200" b="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200" b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Виробництво меблів</a:t>
                      </a:r>
                      <a:endParaRPr lang="ru-RU" sz="1200" b="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59383">
                <a:tc>
                  <a:txBody>
                    <a:bodyPr/>
                    <a:lstStyle/>
                    <a:p>
                      <a:pPr algn="ctr"/>
                      <a:r>
                        <a:rPr lang="uk-UA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ТОВ ВКФ</a:t>
                      </a:r>
                      <a:r>
                        <a:rPr lang="uk-UA" sz="1200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uk-UA" sz="1200" baseline="0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“Баллаком”</a:t>
                      </a:r>
                      <a:endParaRPr lang="ru-RU" sz="120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200" b="0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м.Чернівці</a:t>
                      </a:r>
                      <a:r>
                        <a:rPr lang="uk-UA" sz="1200" b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, вул. Комунальників,4-Б</a:t>
                      </a:r>
                      <a:endParaRPr lang="ru-RU" sz="1200" b="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200" b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Виробництво домашнього текстилю та трикотажної білизни</a:t>
                      </a:r>
                      <a:endParaRPr lang="ru-RU" sz="1200" b="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84879">
                <a:tc>
                  <a:txBody>
                    <a:bodyPr/>
                    <a:lstStyle/>
                    <a:p>
                      <a:pPr algn="ctr"/>
                      <a:r>
                        <a:rPr lang="uk-UA" sz="1200" b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ПАТ </a:t>
                      </a:r>
                      <a:r>
                        <a:rPr lang="uk-UA" sz="1200" b="0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“Чернівецький</a:t>
                      </a:r>
                      <a:r>
                        <a:rPr lang="uk-UA" sz="1200" b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цегельний завод №3”</a:t>
                      </a:r>
                      <a:endParaRPr lang="ru-RU" sz="1200" b="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200" b="0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м.Чернівці</a:t>
                      </a:r>
                      <a:r>
                        <a:rPr lang="uk-UA" sz="1200" b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, вул. Кармелюка,78</a:t>
                      </a:r>
                      <a:endParaRPr lang="ru-RU" sz="1200" b="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200" b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Стінові будівельні матеріали</a:t>
                      </a:r>
                      <a:endParaRPr lang="ru-RU" sz="1200" b="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88742">
                <a:tc>
                  <a:txBody>
                    <a:bodyPr/>
                    <a:lstStyle/>
                    <a:p>
                      <a:pPr algn="ctr"/>
                      <a:r>
                        <a:rPr lang="uk-UA" sz="1200" b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ПП </a:t>
                      </a:r>
                      <a:r>
                        <a:rPr lang="uk-UA" sz="1200" b="0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“</a:t>
                      </a:r>
                      <a:r>
                        <a:rPr lang="uk-UA" sz="1200" b="0" i="0" kern="1200" cap="none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Фабрика</a:t>
                      </a:r>
                      <a:r>
                        <a:rPr lang="uk-UA" sz="1200" b="0" i="0" kern="1200" cap="non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вікон </a:t>
                      </a:r>
                      <a:r>
                        <a:rPr lang="uk-UA" sz="1200" b="0" i="0" kern="1200" cap="none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люкс</a:t>
                      </a:r>
                      <a:r>
                        <a:rPr lang="uk-UA" sz="1200" b="0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”</a:t>
                      </a:r>
                      <a:endParaRPr lang="ru-RU" sz="1200" b="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200" b="0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м.Чернівці</a:t>
                      </a:r>
                      <a:r>
                        <a:rPr lang="uk-UA" sz="1200" b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, вул. Січових стрільців,34-Б</a:t>
                      </a:r>
                      <a:endParaRPr lang="ru-RU" sz="1200" b="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200" b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Виробництво будівельних пластикових виробів</a:t>
                      </a:r>
                      <a:endParaRPr lang="ru-RU" sz="1200" b="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40683547"/>
              </p:ext>
            </p:extLst>
          </p:nvPr>
        </p:nvGraphicFramePr>
        <p:xfrm>
          <a:off x="476672" y="3995936"/>
          <a:ext cx="5904657" cy="22219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6821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6821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6821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04056">
                <a:tc>
                  <a:txBody>
                    <a:bodyPr/>
                    <a:lstStyle/>
                    <a:p>
                      <a:pPr algn="ctr"/>
                      <a:r>
                        <a:rPr lang="uk-UA" sz="1200" b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ТОВ </a:t>
                      </a:r>
                      <a:r>
                        <a:rPr lang="uk-UA" sz="1200" b="0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“Розма”</a:t>
                      </a:r>
                      <a:endParaRPr lang="ru-RU" sz="1200" b="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200" b="0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м.Чернівці</a:t>
                      </a:r>
                      <a:r>
                        <a:rPr lang="uk-UA" sz="1200" b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, вул. Прутська,</a:t>
                      </a:r>
                      <a:r>
                        <a:rPr lang="uk-UA" sz="1200" b="0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29</a:t>
                      </a:r>
                      <a:endParaRPr lang="ru-RU" sz="1200" b="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200" b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Виробництво полімерних труб, гумотехнічних виробів,</a:t>
                      </a:r>
                      <a:r>
                        <a:rPr lang="uk-UA" sz="1200" b="0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опалювальних приладів</a:t>
                      </a:r>
                      <a:endParaRPr lang="ru-RU" sz="1200" b="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76064">
                <a:tc>
                  <a:txBody>
                    <a:bodyPr/>
                    <a:lstStyle/>
                    <a:p>
                      <a:pPr algn="ctr"/>
                      <a:r>
                        <a:rPr lang="uk-UA" sz="1200" b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ТДВ </a:t>
                      </a:r>
                      <a:r>
                        <a:rPr lang="uk-UA" sz="1200" b="0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“Чернівецький</a:t>
                      </a:r>
                      <a:r>
                        <a:rPr lang="uk-UA" sz="1200" b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хімічний </a:t>
                      </a:r>
                      <a:r>
                        <a:rPr lang="uk-UA" sz="1200" b="0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завод”</a:t>
                      </a:r>
                      <a:endParaRPr lang="ru-RU" sz="1200" b="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200" b="0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м.Чернівці</a:t>
                      </a:r>
                      <a:r>
                        <a:rPr lang="uk-UA" sz="1200" b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,</a:t>
                      </a:r>
                      <a:r>
                        <a:rPr lang="uk-UA" sz="1200" b="0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вул. Я.Мудрого,35 </a:t>
                      </a:r>
                      <a:endParaRPr lang="ru-RU" sz="1200" b="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200" b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Виробництво лакофарбової продукції</a:t>
                      </a:r>
                      <a:endParaRPr lang="ru-RU" sz="1200" b="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76064">
                <a:tc>
                  <a:txBody>
                    <a:bodyPr/>
                    <a:lstStyle/>
                    <a:p>
                      <a:pPr algn="ctr"/>
                      <a:r>
                        <a:rPr lang="uk-UA" sz="1200" b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ВАТ </a:t>
                      </a:r>
                      <a:r>
                        <a:rPr lang="uk-UA" sz="1200" b="0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“Чернівецький</a:t>
                      </a:r>
                      <a:r>
                        <a:rPr lang="uk-UA" sz="1200" b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uk-UA" sz="1200" b="0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емальзавод</a:t>
                      </a:r>
                      <a:r>
                        <a:rPr lang="uk-UA" sz="1200" b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uk-UA" sz="1200" b="0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“Карпати””</a:t>
                      </a:r>
                      <a:endParaRPr lang="ru-RU" sz="1200" b="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200" b="0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м.Чернівці</a:t>
                      </a:r>
                      <a:r>
                        <a:rPr lang="uk-UA" sz="1200" b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, вул. Заводська,19 </a:t>
                      </a:r>
                      <a:endParaRPr lang="ru-RU" sz="1200" b="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200" b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Виготовлення обладнання для харчової</a:t>
                      </a:r>
                      <a:r>
                        <a:rPr lang="uk-UA" sz="1200" b="0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, медичної, фармацевтичної та хімічної промисловості</a:t>
                      </a:r>
                      <a:endParaRPr lang="ru-RU" sz="1200" b="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672" y="6372200"/>
            <a:ext cx="5832648" cy="2241954"/>
          </a:xfrm>
          <a:prstGeom prst="rect">
            <a:avLst/>
          </a:prstGeom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 dirty="0"/>
          </a:p>
        </p:txBody>
      </p:sp>
      <p:pic>
        <p:nvPicPr>
          <p:cNvPr id="2050" name="Picture 2" descr="D:\ПРОФіЛЬ міста 2015\2017\расходники\1.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6673" y="827584"/>
            <a:ext cx="5760640" cy="30243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ерспектива">
  <a:themeElements>
    <a:clrScheme name="Інше 19">
      <a:dk1>
        <a:srgbClr val="4E5B6F"/>
      </a:dk1>
      <a:lt1>
        <a:sysClr val="window" lastClr="FFFFFF"/>
      </a:lt1>
      <a:dk2>
        <a:srgbClr val="4E5B6F"/>
      </a:dk2>
      <a:lt2>
        <a:srgbClr val="C5F2FF"/>
      </a:lt2>
      <a:accent1>
        <a:srgbClr val="C00000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Класична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Перспектив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alpha val="100000"/>
                <a:satMod val="160000"/>
                <a:lumMod val="105000"/>
              </a:schemeClr>
            </a:gs>
            <a:gs pos="41000">
              <a:schemeClr val="phClr">
                <a:tint val="57000"/>
                <a:satMod val="180000"/>
                <a:lumMod val="99000"/>
              </a:schemeClr>
            </a:gs>
            <a:gs pos="100000">
              <a:schemeClr val="phClr">
                <a:tint val="80000"/>
                <a:satMod val="200000"/>
                <a:lumMod val="10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6000"/>
                <a:satMod val="130000"/>
                <a:lumMod val="114000"/>
              </a:schemeClr>
            </a:gs>
            <a:gs pos="60000">
              <a:schemeClr val="phClr">
                <a:tint val="100000"/>
                <a:satMod val="106000"/>
                <a:lumMod val="110000"/>
              </a:schemeClr>
            </a:gs>
            <a:gs pos="100000">
              <a:schemeClr val="phClr"/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47625" dist="38100" dir="5400000" sy="98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woPt" dir="br">
              <a:rot lat="0" lon="0" rev="8700000"/>
            </a:lightRig>
          </a:scene3d>
          <a:sp3d prstMaterial="matte">
            <a:bevelT w="25400" h="53975"/>
          </a:sp3d>
        </a:effectStyle>
        <a:effectStyle>
          <a:effectLst>
            <a:reflection blurRad="12700" stA="24000" endPos="28000" dist="50800" dir="5400000" sy="-100000" rotWithShape="0"/>
          </a:effectLst>
          <a:scene3d>
            <a:camera prst="orthographicFront">
              <a:rot lat="0" lon="0" rev="0"/>
            </a:camera>
            <a:lightRig rig="threePt" dir="t">
              <a:rot lat="0" lon="0" rev="4800000"/>
            </a:lightRig>
          </a:scene3d>
          <a:sp3d>
            <a:bevelT w="69850" h="3175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80000"/>
                <a:satMod val="100000"/>
                <a:lumMod val="100000"/>
              </a:schemeClr>
            </a:gs>
            <a:gs pos="65000">
              <a:schemeClr val="phClr">
                <a:tint val="100000"/>
                <a:shade val="95000"/>
                <a:satMod val="100000"/>
                <a:lumMod val="100000"/>
              </a:schemeClr>
            </a:gs>
            <a:gs pos="100000">
              <a:schemeClr val="phClr">
                <a:tint val="88000"/>
                <a:shade val="100000"/>
                <a:satMod val="400000"/>
                <a:lumMod val="1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  <a:satMod val="90000"/>
              </a:schemeClr>
              <a:schemeClr val="phClr">
                <a:shade val="92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5926</TotalTime>
  <Words>1534</Words>
  <Application>Microsoft Office PowerPoint</Application>
  <PresentationFormat>Экран (4:3)</PresentationFormat>
  <Paragraphs>374</Paragraphs>
  <Slides>23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8" baseType="lpstr">
      <vt:lpstr>Arial</vt:lpstr>
      <vt:lpstr>Calibri</vt:lpstr>
      <vt:lpstr>Times New Roman</vt:lpstr>
      <vt:lpstr>Wingdings</vt:lpstr>
      <vt:lpstr>Перспектива</vt:lpstr>
      <vt:lpstr>Інвестиційний паспорт</vt:lpstr>
      <vt:lpstr>ТЕРИТОРІЯ МІСТА – 153 км2  ВИСОТА НАД РІВНЕМ МОРЯ   Рельєф міста характеризується значними перепадами – від 30 метрів над рівнем моря у долинах Прута до 537 метрів на західних околицях міста                  .    КІЛЬКІСТЬ ОПАДІВ                 . В середньому в Чернівцях випадає близько 520 мм. опадів на рік                        . Клімат помірно континентальний              .      СЕРЕДНЯ ТЕМПЕРАТУРА ПОВІТРЯ Січень -5,1 °C;; Липень +20,5 °C                  .   ВОДНІ РЕСУРСИ МІСТА Головною водною артерією міста є річка Прут у її верхній течії, яка розділяє місто навпіл. Крім того в межах міста знаходиться дев'ять озер  ЛАНДШАФТ Чернівці вважаються «зеленим містом», значну територію якого займають парки, сквери, сади, алеї та квітники. Девять об’єктів визнані памятниками садово-паркового мистецтва</vt:lpstr>
      <vt:lpstr>КІЛЬКІСТЬ НАСЕЛЕННЯ  – 266,5 тис. осіб (на 01.01.2019р.)  СТАТЬ      Чоловіки – 45,8%     Жінки – 54,2%          РІВЕНЬ ЗАРЕЄСТРОВАНОГО БЕЗРОБІТТЯ  0,6% (до населення працездатного віку)  СЕРЕДНЯ ЗАРОБІТНА ПЛАТА 8162 грн. (станом на 01.01.2019р.)  ГУСТОТА НАСЕЛЕННЯ 1732 особа на 1 км2 </vt:lpstr>
      <vt:lpstr> Чернівці знаходяться на перетині транспортних артерій Українського значення Н03, Н10 та на перетині європейського маршруту Е85 . Автомобільна магістраль з’єднує обласні центри з країнами Європи. В місті налічується  понад тисячу вулиць та провулків. Місто розташоване в самому центрі Чернівецької області між Новоселицьким, Герцаївським, Глибоцьким, Сторожинецьким, Кіцманським та Заставнівським районами.    Чернівці розташовані на південному заході України, у східному Передкарпатті, на межі між Карпатами й східно-європейською рівниною, за 40 км. від кордону з Румунією.</vt:lpstr>
      <vt:lpstr>Презентация PowerPoint</vt:lpstr>
      <vt:lpstr> Чернівці мають розвинену транспорту мережу. Повітряним, залізничним та автомобільним транспортом Чернівецька область з’єднана з Івано-Франківською, Тернопільською, Хмельницькою та Вінницькою областями, межує з Румунією та Республікою Молдова; займає вигідне транспортно-географічне положення, має досить щільну мережу автомобільних та залізничних шляхів, які з’єднають її з країнами Європи та СНД.</vt:lpstr>
      <vt:lpstr> СЕРЕДНЯ ВАРТІСТЬ ОРЕНДИ ЖИТЛА  1-кімнатні квартири – 2500-8100 грн. 2-кімнатні квартири – 3000-10700 грн. 3-кімнатні квартири – 4500-16000грн.</vt:lpstr>
      <vt:lpstr>Презентация PowerPoint</vt:lpstr>
      <vt:lpstr>Презентация PowerPoint</vt:lpstr>
      <vt:lpstr>ОХОРОНА ЗДОРОВ’Я</vt:lpstr>
      <vt:lpstr>ОСВІТА</vt:lpstr>
      <vt:lpstr>Презентация PowerPoint</vt:lpstr>
      <vt:lpstr>Презентация PowerPoint</vt:lpstr>
      <vt:lpstr> Крім того в Чернівцях туристам пропонують 9 тематичних екскурсій містом: </vt:lpstr>
      <vt:lpstr> ТОРГІВЛЯ ТА СФЕРА ПОСЛУГ</vt:lpstr>
      <vt:lpstr>НАЙБІЛЬШІ РИНКИ МІСТА</vt:lpstr>
      <vt:lpstr>Презентация PowerPoint</vt:lpstr>
      <vt:lpstr>Презентация PowerPoint</vt:lpstr>
      <vt:lpstr>Презентация PowerPoint</vt:lpstr>
      <vt:lpstr>ТОВАРНА СТРУКТУРА ЕКСПОРТУ-ІМПОРТУ ТОВАРІВ ЗА 2018 РІК</vt:lpstr>
      <vt:lpstr>ІНВЕСТИЦІЇ</vt:lpstr>
      <vt:lpstr> Інвестиції надійшли з 35 країн світу. До найбільших кран-інвесторів входили: Кіпр, Італія, Румунія, Німеччина, Панама, на які припадало 61,8% від загального обсягу інвестицій. </vt:lpstr>
      <vt:lpstr>ВЛАДА</vt:lpstr>
    </vt:vector>
  </TitlesOfParts>
  <Company>1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Презентація PowerPoint</dc:title>
  <dc:creator>WiZaRd</dc:creator>
  <cp:lastModifiedBy>kompvid2</cp:lastModifiedBy>
  <cp:revision>747</cp:revision>
  <cp:lastPrinted>2015-06-17T14:33:04Z</cp:lastPrinted>
  <dcterms:created xsi:type="dcterms:W3CDTF">2014-12-22T09:37:45Z</dcterms:created>
  <dcterms:modified xsi:type="dcterms:W3CDTF">2019-05-22T09:30:20Z</dcterms:modified>
</cp:coreProperties>
</file>