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8" r:id="rId2"/>
    <p:sldId id="260" r:id="rId3"/>
    <p:sldId id="256" r:id="rId4"/>
    <p:sldId id="259" r:id="rId5"/>
    <p:sldId id="257" r:id="rId6"/>
    <p:sldId id="261" r:id="rId7"/>
    <p:sldId id="262" r:id="rId8"/>
    <p:sldId id="264" r:id="rId9"/>
    <p:sldId id="265" r:id="rId10"/>
    <p:sldId id="266" r:id="rId11"/>
    <p:sldId id="267" r:id="rId12"/>
    <p:sldId id="269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лина Близнюк" initials="АБ" lastIdx="1" clrIdx="0">
    <p:extLst>
      <p:ext uri="{19B8F6BF-5375-455C-9EA6-DF929625EA0E}">
        <p15:presenceInfo xmlns:p15="http://schemas.microsoft.com/office/powerpoint/2012/main" userId="Алина Близнюк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E00C"/>
    <a:srgbClr val="3DC466"/>
    <a:srgbClr val="F2F8FB"/>
    <a:srgbClr val="FDDD0C"/>
    <a:srgbClr val="3EC5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2" d="100"/>
          <a:sy n="52" d="100"/>
        </p:scale>
        <p:origin x="268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D407B0-B534-46E0-91E1-AD9639603AC7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0F4DA4-8917-4C4E-A54C-D148379152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767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F4DA4-8917-4C4E-A54C-D148379152D9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116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A98C6-2713-4BA2-9F6C-9B5020929CAF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9F0C-B904-4F72-8CC8-57B882EB84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186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A98C6-2713-4BA2-9F6C-9B5020929CAF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9F0C-B904-4F72-8CC8-57B882EB84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277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A98C6-2713-4BA2-9F6C-9B5020929CAF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9F0C-B904-4F72-8CC8-57B882EB84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322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A98C6-2713-4BA2-9F6C-9B5020929CAF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9F0C-B904-4F72-8CC8-57B882EB84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43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A98C6-2713-4BA2-9F6C-9B5020929CAF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9F0C-B904-4F72-8CC8-57B882EB84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09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A98C6-2713-4BA2-9F6C-9B5020929CAF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9F0C-B904-4F72-8CC8-57B882EB84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556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A98C6-2713-4BA2-9F6C-9B5020929CAF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9F0C-B904-4F72-8CC8-57B882EB84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731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A98C6-2713-4BA2-9F6C-9B5020929CAF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9F0C-B904-4F72-8CC8-57B882EB84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542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A98C6-2713-4BA2-9F6C-9B5020929CAF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9F0C-B904-4F72-8CC8-57B882EB84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6136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A98C6-2713-4BA2-9F6C-9B5020929CAF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9F0C-B904-4F72-8CC8-57B882EB84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258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A98C6-2713-4BA2-9F6C-9B5020929CAF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9F0C-B904-4F72-8CC8-57B882EB84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857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A98C6-2713-4BA2-9F6C-9B5020929CAF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F9F0C-B904-4F72-8CC8-57B882EB84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316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7.png"/><Relationship Id="rId4" Type="http://schemas.openxmlformats.org/officeDocument/2006/relationships/image" Target="../media/image3.png"/><Relationship Id="rId9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43302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 rot="16200000">
            <a:off x="7940408" y="4588613"/>
            <a:ext cx="424979" cy="4113795"/>
          </a:xfrm>
          <a:prstGeom prst="rect">
            <a:avLst/>
          </a:prstGeom>
          <a:solidFill>
            <a:srgbClr val="FDDD0C"/>
          </a:solidFill>
          <a:ln>
            <a:solidFill>
              <a:srgbClr val="FEE0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16200000">
            <a:off x="3826613" y="4588613"/>
            <a:ext cx="424980" cy="4113794"/>
          </a:xfrm>
          <a:prstGeom prst="rect">
            <a:avLst/>
          </a:prstGeom>
          <a:solidFill>
            <a:srgbClr val="3EC567"/>
          </a:solidFill>
          <a:ln>
            <a:solidFill>
              <a:srgbClr val="3DC4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4600" y="4720593"/>
            <a:ext cx="3602800" cy="134286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369051" y="1144579"/>
            <a:ext cx="9709709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4000" b="1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Електронний аукціон в новій процедурі</a:t>
            </a:r>
          </a:p>
          <a:p>
            <a:pPr algn="ctr"/>
            <a:r>
              <a:rPr lang="uk-UA" sz="4000" b="1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оренди комунального майна </a:t>
            </a:r>
          </a:p>
          <a:p>
            <a:pPr algn="ctr"/>
            <a:endParaRPr lang="uk-UA" sz="4000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  <a:p>
            <a:pPr algn="ctr"/>
            <a:r>
              <a:rPr lang="uk-UA" sz="3200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Рівні права учасників – відкриті можливості</a:t>
            </a:r>
            <a:endParaRPr lang="uk-UA" sz="3200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16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611424"/>
            <a:ext cx="12192000" cy="52612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601" y="0"/>
            <a:ext cx="1596788" cy="159678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750722" y="1596788"/>
            <a:ext cx="441278" cy="2606722"/>
          </a:xfrm>
          <a:prstGeom prst="rect">
            <a:avLst/>
          </a:prstGeom>
          <a:solidFill>
            <a:srgbClr val="FDDD0C"/>
          </a:solidFill>
          <a:ln>
            <a:solidFill>
              <a:srgbClr val="FEE0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750721" y="4203510"/>
            <a:ext cx="441278" cy="2654491"/>
          </a:xfrm>
          <a:prstGeom prst="rect">
            <a:avLst/>
          </a:prstGeom>
          <a:solidFill>
            <a:srgbClr val="3EC567"/>
          </a:solidFill>
          <a:ln>
            <a:solidFill>
              <a:srgbClr val="3DC4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437533" y="567562"/>
            <a:ext cx="32768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latin typeface="Roboto" pitchFamily="2" charset="0"/>
                <a:ea typeface="Roboto" pitchFamily="2" charset="0"/>
              </a:rPr>
              <a:t>Укладення договору </a:t>
            </a:r>
            <a:endParaRPr lang="ru-RU" sz="2400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45574" y="2231923"/>
            <a:ext cx="2375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uk-UA" dirty="0"/>
          </a:p>
          <a:p>
            <a:r>
              <a:rPr lang="uk-UA" dirty="0" smtClean="0"/>
              <a:t> </a:t>
            </a:r>
          </a:p>
          <a:p>
            <a:endParaRPr lang="uk-UA" dirty="0"/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248" y="1954717"/>
            <a:ext cx="1344212" cy="115794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936708" y="2152072"/>
            <a:ext cx="6076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latin typeface="Roboto" pitchFamily="2" charset="0"/>
                <a:ea typeface="Roboto" pitchFamily="2" charset="0"/>
              </a:rPr>
              <a:t>Термін на укладення: </a:t>
            </a:r>
          </a:p>
          <a:p>
            <a:r>
              <a:rPr lang="uk-UA" sz="2000" dirty="0" smtClean="0">
                <a:latin typeface="Roboto" pitchFamily="2" charset="0"/>
                <a:ea typeface="Roboto" pitchFamily="2" charset="0"/>
              </a:rPr>
              <a:t>20 робочих днів з дня формування протоколу </a:t>
            </a:r>
            <a:endParaRPr lang="ru-RU" sz="2000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36708" y="3459325"/>
            <a:ext cx="57758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latin typeface="Roboto" pitchFamily="2" charset="0"/>
                <a:ea typeface="Roboto" pitchFamily="2" charset="0"/>
              </a:rPr>
              <a:t>Сторони договору:  </a:t>
            </a:r>
          </a:p>
          <a:p>
            <a:r>
              <a:rPr lang="uk-UA" sz="2000" dirty="0" smtClean="0">
                <a:latin typeface="Roboto" pitchFamily="2" charset="0"/>
                <a:ea typeface="Roboto" pitchFamily="2" charset="0"/>
              </a:rPr>
              <a:t>замовник як орендодавець та переможець торгів як орендар </a:t>
            </a:r>
            <a:endParaRPr lang="ru-RU" sz="2000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36708" y="5057185"/>
            <a:ext cx="57648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latin typeface="Roboto" pitchFamily="2" charset="0"/>
                <a:ea typeface="Roboto" pitchFamily="2" charset="0"/>
              </a:rPr>
              <a:t>Грошові розрахунки за умовами договору:</a:t>
            </a:r>
          </a:p>
          <a:p>
            <a:r>
              <a:rPr lang="uk-UA" sz="2000" dirty="0">
                <a:latin typeface="Roboto" pitchFamily="2" charset="0"/>
                <a:ea typeface="Roboto" pitchFamily="2" charset="0"/>
              </a:rPr>
              <a:t>п</a:t>
            </a:r>
            <a:r>
              <a:rPr lang="uk-UA" sz="2000" dirty="0" smtClean="0">
                <a:latin typeface="Roboto" pitchFamily="2" charset="0"/>
                <a:ea typeface="Roboto" pitchFamily="2" charset="0"/>
              </a:rPr>
              <a:t>ротягом 20 робочих днів</a:t>
            </a:r>
            <a:endParaRPr lang="ru-RU" sz="2000" dirty="0">
              <a:latin typeface="Roboto" pitchFamily="2" charset="0"/>
              <a:ea typeface="Roboto" pitchFamily="2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6248" y="3389870"/>
            <a:ext cx="1484295" cy="127861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0478" y="4837142"/>
            <a:ext cx="2175752" cy="1420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26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6788"/>
            <a:ext cx="12192000" cy="52612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601" y="0"/>
            <a:ext cx="1596788" cy="159678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750722" y="1596788"/>
            <a:ext cx="441278" cy="2606722"/>
          </a:xfrm>
          <a:prstGeom prst="rect">
            <a:avLst/>
          </a:prstGeom>
          <a:solidFill>
            <a:srgbClr val="FDDD0C"/>
          </a:solidFill>
          <a:ln>
            <a:solidFill>
              <a:srgbClr val="FEE0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750721" y="4203510"/>
            <a:ext cx="441278" cy="2654491"/>
          </a:xfrm>
          <a:prstGeom prst="rect">
            <a:avLst/>
          </a:prstGeom>
          <a:solidFill>
            <a:srgbClr val="3EC567"/>
          </a:solidFill>
          <a:ln>
            <a:solidFill>
              <a:srgbClr val="3DC4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45574" y="2231923"/>
            <a:ext cx="2375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uk-UA" dirty="0"/>
          </a:p>
          <a:p>
            <a:r>
              <a:rPr lang="uk-UA" dirty="0" smtClean="0"/>
              <a:t> </a:t>
            </a:r>
          </a:p>
          <a:p>
            <a:endParaRPr lang="uk-UA" dirty="0"/>
          </a:p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2472757" y="567562"/>
            <a:ext cx="86885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latin typeface="Roboto" pitchFamily="2" charset="0"/>
                <a:ea typeface="Roboto" pitchFamily="2" charset="0"/>
              </a:rPr>
              <a:t>Розрахунки з переможцем торгів – комісійна винагорода </a:t>
            </a:r>
            <a:endParaRPr lang="ru-RU" sz="2400" dirty="0">
              <a:latin typeface="Roboto" pitchFamily="2" charset="0"/>
              <a:ea typeface="Roboto" pitchFamily="2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5459" y="3093860"/>
            <a:ext cx="2825895" cy="226706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27587" y="1862590"/>
            <a:ext cx="701850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latin typeface="Roboto" pitchFamily="2" charset="0"/>
                <a:ea typeface="Roboto" pitchFamily="2" charset="0"/>
              </a:rPr>
              <a:t>Винагорода операторів електронних торгів </a:t>
            </a:r>
          </a:p>
          <a:p>
            <a:r>
              <a:rPr lang="uk-UA" sz="2000" dirty="0" smtClean="0">
                <a:latin typeface="Roboto" pitchFamily="2" charset="0"/>
                <a:ea typeface="Roboto" pitchFamily="2" charset="0"/>
              </a:rPr>
              <a:t>3% від річної орендної плати за результатами аукціону </a:t>
            </a:r>
          </a:p>
          <a:p>
            <a:endParaRPr lang="uk-UA" sz="2000" dirty="0" smtClean="0">
              <a:latin typeface="Roboto" pitchFamily="2" charset="0"/>
              <a:ea typeface="Roboto" pitchFamily="2" charset="0"/>
            </a:endParaRPr>
          </a:p>
          <a:p>
            <a:r>
              <a:rPr lang="uk-UA" sz="2000" b="1" dirty="0" smtClean="0">
                <a:latin typeface="Roboto" pitchFamily="2" charset="0"/>
                <a:ea typeface="Roboto" pitchFamily="2" charset="0"/>
              </a:rPr>
              <a:t>Як сплатити</a:t>
            </a:r>
          </a:p>
          <a:p>
            <a:r>
              <a:rPr lang="uk-UA" sz="2000" dirty="0" smtClean="0">
                <a:latin typeface="Roboto" pitchFamily="2" charset="0"/>
                <a:ea typeface="Roboto" pitchFamily="2" charset="0"/>
              </a:rPr>
              <a:t>Винагорода  вираховується с гарантійного внеску переможця торгів</a:t>
            </a:r>
          </a:p>
          <a:p>
            <a:endParaRPr lang="uk-UA" sz="2000" dirty="0">
              <a:latin typeface="Roboto" pitchFamily="2" charset="0"/>
              <a:ea typeface="Roboto" pitchFamily="2" charset="0"/>
            </a:endParaRPr>
          </a:p>
          <a:p>
            <a:r>
              <a:rPr lang="uk-UA" sz="2000" b="1" dirty="0" smtClean="0">
                <a:latin typeface="Roboto" pitchFamily="2" charset="0"/>
                <a:ea typeface="Roboto" pitchFamily="2" charset="0"/>
              </a:rPr>
              <a:t>Залишок гарантійного внеску</a:t>
            </a:r>
          </a:p>
          <a:p>
            <a:r>
              <a:rPr lang="uk-UA" sz="2000" dirty="0" smtClean="0">
                <a:latin typeface="Roboto" pitchFamily="2" charset="0"/>
                <a:ea typeface="Roboto" pitchFamily="2" charset="0"/>
              </a:rPr>
              <a:t>Повертається учаснику протягом 3-х днів з моменту завершення торгів </a:t>
            </a:r>
          </a:p>
          <a:p>
            <a:endParaRPr lang="uk-UA" sz="2000" dirty="0">
              <a:latin typeface="Roboto" pitchFamily="2" charset="0"/>
              <a:ea typeface="Roboto" pitchFamily="2" charset="0"/>
            </a:endParaRPr>
          </a:p>
          <a:p>
            <a:r>
              <a:rPr lang="uk-UA" sz="2000" b="1" dirty="0" smtClean="0">
                <a:latin typeface="Roboto" pitchFamily="2" charset="0"/>
                <a:ea typeface="Roboto" pitchFamily="2" charset="0"/>
              </a:rPr>
              <a:t>Якщо учасник відмовився від угоди </a:t>
            </a:r>
          </a:p>
          <a:p>
            <a:r>
              <a:rPr lang="uk-UA" sz="2000" dirty="0" smtClean="0">
                <a:latin typeface="Roboto" pitchFamily="2" charset="0"/>
                <a:ea typeface="Roboto" pitchFamily="2" charset="0"/>
              </a:rPr>
              <a:t>Гарантійний внесок перераховується замовнику, учасник втрачає суму гарантійного внеску </a:t>
            </a:r>
          </a:p>
          <a:p>
            <a:endParaRPr lang="uk-UA" sz="2000" dirty="0">
              <a:latin typeface="Roboto" pitchFamily="2" charset="0"/>
              <a:ea typeface="Roboto" pitchFamily="2" charset="0"/>
            </a:endParaRPr>
          </a:p>
          <a:p>
            <a:endParaRPr lang="uk-UA" sz="2000" dirty="0">
              <a:latin typeface="Roboto" pitchFamily="2" charset="0"/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529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6789"/>
            <a:ext cx="12192000" cy="52612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601" y="0"/>
            <a:ext cx="1596788" cy="159678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750722" y="1596788"/>
            <a:ext cx="441278" cy="2606722"/>
          </a:xfrm>
          <a:prstGeom prst="rect">
            <a:avLst/>
          </a:prstGeom>
          <a:solidFill>
            <a:srgbClr val="FDDD0C"/>
          </a:solidFill>
          <a:ln>
            <a:solidFill>
              <a:srgbClr val="FEE0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750721" y="4203510"/>
            <a:ext cx="441278" cy="2654491"/>
          </a:xfrm>
          <a:prstGeom prst="rect">
            <a:avLst/>
          </a:prstGeom>
          <a:solidFill>
            <a:srgbClr val="3EC567"/>
          </a:solidFill>
          <a:ln>
            <a:solidFill>
              <a:srgbClr val="3DC4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280543" y="567561"/>
            <a:ext cx="89670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Roboto" pitchFamily="2" charset="0"/>
                <a:ea typeface="Roboto" pitchFamily="2" charset="0"/>
              </a:rPr>
              <a:t>E-Tender.UA – </a:t>
            </a:r>
            <a:r>
              <a:rPr lang="uk-UA" sz="2400" dirty="0" smtClean="0">
                <a:latin typeface="Roboto" pitchFamily="2" charset="0"/>
                <a:ea typeface="Roboto" pitchFamily="2" charset="0"/>
              </a:rPr>
              <a:t>Ваш надійний партнер  для успішних торгів </a:t>
            </a:r>
            <a:endParaRPr lang="ru-RU" sz="2400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45574" y="2231923"/>
            <a:ext cx="2375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uk-UA" dirty="0"/>
          </a:p>
          <a:p>
            <a:r>
              <a:rPr lang="uk-UA" dirty="0" smtClean="0"/>
              <a:t> </a:t>
            </a:r>
          </a:p>
          <a:p>
            <a:endParaRPr lang="uk-UA" dirty="0"/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325234" y="1790840"/>
            <a:ext cx="7634843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200" dirty="0" smtClean="0">
                <a:latin typeface="Roboto" pitchFamily="2" charset="0"/>
                <a:ea typeface="Roboto" pitchFamily="2" charset="0"/>
              </a:rPr>
              <a:t>Технічна та юридична підтримка Вашої участі у торгах</a:t>
            </a:r>
          </a:p>
          <a:p>
            <a:endParaRPr lang="uk-UA" sz="2200" dirty="0">
              <a:latin typeface="Roboto" pitchFamily="2" charset="0"/>
              <a:ea typeface="Roboto" pitchFamily="2" charset="0"/>
            </a:endParaRPr>
          </a:p>
          <a:p>
            <a:endParaRPr lang="uk-UA" sz="2200" dirty="0" smtClean="0">
              <a:latin typeface="Roboto" pitchFamily="2" charset="0"/>
              <a:ea typeface="Roboto" pitchFamily="2" charset="0"/>
            </a:endParaRPr>
          </a:p>
          <a:p>
            <a:r>
              <a:rPr lang="uk-UA" sz="2200" dirty="0" smtClean="0">
                <a:latin typeface="Roboto" pitchFamily="2" charset="0"/>
                <a:ea typeface="Roboto" pitchFamily="2" charset="0"/>
              </a:rPr>
              <a:t>Робота майданчика 24/7</a:t>
            </a:r>
          </a:p>
          <a:p>
            <a:endParaRPr lang="uk-UA" sz="2200" dirty="0">
              <a:latin typeface="Roboto" pitchFamily="2" charset="0"/>
              <a:ea typeface="Roboto" pitchFamily="2" charset="0"/>
            </a:endParaRPr>
          </a:p>
          <a:p>
            <a:endParaRPr lang="uk-UA" sz="2200" dirty="0" smtClean="0">
              <a:latin typeface="Roboto" pitchFamily="2" charset="0"/>
              <a:ea typeface="Roboto" pitchFamily="2" charset="0"/>
            </a:endParaRPr>
          </a:p>
          <a:p>
            <a:r>
              <a:rPr lang="uk-UA" sz="2200" dirty="0" smtClean="0">
                <a:latin typeface="Roboto" pitchFamily="2" charset="0"/>
                <a:ea typeface="Roboto" pitchFamily="2" charset="0"/>
              </a:rPr>
              <a:t>Ми формуємо партнерські відносини та підтримуємо клієнта протягом повного циклу торгів </a:t>
            </a:r>
          </a:p>
          <a:p>
            <a:endParaRPr lang="uk-UA" sz="2200" dirty="0">
              <a:latin typeface="Roboto" pitchFamily="2" charset="0"/>
              <a:ea typeface="Roboto" pitchFamily="2" charset="0"/>
            </a:endParaRPr>
          </a:p>
          <a:p>
            <a:r>
              <a:rPr lang="uk-UA" sz="2200" dirty="0" smtClean="0">
                <a:latin typeface="Roboto" pitchFamily="2" charset="0"/>
                <a:ea typeface="Roboto" pitchFamily="2" charset="0"/>
              </a:rPr>
              <a:t>Простий та зручний функціонал майданчика </a:t>
            </a:r>
          </a:p>
          <a:p>
            <a:endParaRPr lang="uk-UA" sz="2200" dirty="0">
              <a:latin typeface="Roboto" pitchFamily="2" charset="0"/>
              <a:ea typeface="Roboto" pitchFamily="2" charset="0"/>
            </a:endParaRPr>
          </a:p>
          <a:p>
            <a:endParaRPr lang="uk-UA" sz="2200" dirty="0" smtClean="0">
              <a:latin typeface="Roboto" pitchFamily="2" charset="0"/>
              <a:ea typeface="Roboto" pitchFamily="2" charset="0"/>
            </a:endParaRPr>
          </a:p>
          <a:p>
            <a:r>
              <a:rPr lang="uk-UA" sz="2200" dirty="0" smtClean="0">
                <a:latin typeface="Roboto" pitchFamily="2" charset="0"/>
                <a:ea typeface="Roboto" pitchFamily="2" charset="0"/>
              </a:rPr>
              <a:t>Враховуємо Ваші рекомендації та побажання</a:t>
            </a:r>
          </a:p>
          <a:p>
            <a:endParaRPr lang="uk-UA" sz="2200" dirty="0">
              <a:latin typeface="Roboto" pitchFamily="2" charset="0"/>
              <a:ea typeface="Roboto" pitchFamily="2" charset="0"/>
            </a:endParaRPr>
          </a:p>
          <a:p>
            <a:endParaRPr lang="uk-UA" sz="2200" dirty="0" smtClean="0">
              <a:latin typeface="Roboto" pitchFamily="2" charset="0"/>
              <a:ea typeface="Roboto" pitchFamily="2" charset="0"/>
            </a:endParaRPr>
          </a:p>
          <a:p>
            <a:endParaRPr lang="ru-RU" sz="2200" dirty="0">
              <a:latin typeface="Roboto" pitchFamily="2" charset="0"/>
              <a:ea typeface="Roboto" pitchFamily="2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0423" y="3692002"/>
            <a:ext cx="976251" cy="8409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5573" y="1775979"/>
            <a:ext cx="945952" cy="74496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8587" y="2700007"/>
            <a:ext cx="904371" cy="76145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8586" y="4739691"/>
            <a:ext cx="1183976" cy="88861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0423" y="5711771"/>
            <a:ext cx="976251" cy="1006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35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6788"/>
            <a:ext cx="12192000" cy="526121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 rot="16200000">
            <a:off x="7940408" y="4588613"/>
            <a:ext cx="424979" cy="4113795"/>
          </a:xfrm>
          <a:prstGeom prst="rect">
            <a:avLst/>
          </a:prstGeom>
          <a:solidFill>
            <a:srgbClr val="FDDD0C"/>
          </a:solidFill>
          <a:ln>
            <a:solidFill>
              <a:srgbClr val="FEE0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16200000">
            <a:off x="3826613" y="4588613"/>
            <a:ext cx="424980" cy="4113794"/>
          </a:xfrm>
          <a:prstGeom prst="rect">
            <a:avLst/>
          </a:prstGeom>
          <a:solidFill>
            <a:srgbClr val="3EC567"/>
          </a:solidFill>
          <a:ln>
            <a:solidFill>
              <a:srgbClr val="3DC4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17098"/>
            <a:ext cx="12192000" cy="526121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9226" y="1326954"/>
            <a:ext cx="5560005" cy="55310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0211" y="1984207"/>
            <a:ext cx="6408805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i="1" dirty="0" smtClean="0">
                <a:latin typeface="Roboto" pitchFamily="2" charset="0"/>
                <a:ea typeface="Roboto" pitchFamily="2" charset="0"/>
              </a:rPr>
              <a:t>Дякую за увагу! </a:t>
            </a:r>
          </a:p>
          <a:p>
            <a:pPr algn="ctr"/>
            <a:endParaRPr lang="uk-UA" sz="2400" dirty="0">
              <a:latin typeface="Roboto" pitchFamily="2" charset="0"/>
              <a:ea typeface="Roboto" pitchFamily="2" charset="0"/>
            </a:endParaRPr>
          </a:p>
          <a:p>
            <a:pPr algn="ctr"/>
            <a:endParaRPr lang="uk-UA" sz="2400" dirty="0" smtClean="0">
              <a:latin typeface="Roboto" pitchFamily="2" charset="0"/>
              <a:ea typeface="Roboto" pitchFamily="2" charset="0"/>
            </a:endParaRPr>
          </a:p>
          <a:p>
            <a:pPr algn="ctr"/>
            <a:endParaRPr lang="uk-UA" sz="2400" dirty="0">
              <a:latin typeface="Roboto" pitchFamily="2" charset="0"/>
              <a:ea typeface="Roboto" pitchFamily="2" charset="0"/>
            </a:endParaRPr>
          </a:p>
          <a:p>
            <a:pPr algn="ctr"/>
            <a:r>
              <a:rPr lang="uk-UA" sz="2400" dirty="0" smtClean="0">
                <a:latin typeface="Roboto" pitchFamily="2" charset="0"/>
                <a:ea typeface="Roboto" pitchFamily="2" charset="0"/>
              </a:rPr>
              <a:t>З повагою, </a:t>
            </a:r>
            <a:r>
              <a:rPr lang="uk-UA" sz="2400" dirty="0">
                <a:latin typeface="Roboto" pitchFamily="2" charset="0"/>
                <a:ea typeface="Roboto" pitchFamily="2" charset="0"/>
              </a:rPr>
              <a:t>А</a:t>
            </a:r>
            <a:r>
              <a:rPr lang="uk-UA" sz="2400" dirty="0" smtClean="0">
                <a:latin typeface="Roboto" pitchFamily="2" charset="0"/>
                <a:ea typeface="Roboto" pitchFamily="2" charset="0"/>
              </a:rPr>
              <a:t>ліна Близнюк </a:t>
            </a:r>
          </a:p>
          <a:p>
            <a:pPr algn="ctr"/>
            <a:r>
              <a:rPr lang="uk-UA" sz="2400" dirty="0" smtClean="0">
                <a:latin typeface="Roboto" pitchFamily="2" charset="0"/>
                <a:ea typeface="Roboto" pitchFamily="2" charset="0"/>
              </a:rPr>
              <a:t>Керівник проекту електронні аукціони </a:t>
            </a:r>
          </a:p>
          <a:p>
            <a:pPr algn="ctr"/>
            <a:endParaRPr lang="uk-UA" sz="2400" dirty="0">
              <a:latin typeface="Roboto" pitchFamily="2" charset="0"/>
              <a:ea typeface="Roboto" pitchFamily="2" charset="0"/>
            </a:endParaRPr>
          </a:p>
          <a:p>
            <a:pPr algn="ctr"/>
            <a:r>
              <a:rPr lang="uk-UA" sz="2400" dirty="0" smtClean="0">
                <a:latin typeface="Roboto" pitchFamily="2" charset="0"/>
                <a:ea typeface="Roboto" pitchFamily="2" charset="0"/>
              </a:rPr>
              <a:t>068-15-18-277</a:t>
            </a:r>
            <a:endParaRPr lang="en-US" sz="2400" dirty="0" smtClean="0">
              <a:latin typeface="Roboto" pitchFamily="2" charset="0"/>
              <a:ea typeface="Roboto" pitchFamily="2" charset="0"/>
            </a:endParaRPr>
          </a:p>
          <a:p>
            <a:pPr algn="ctr"/>
            <a:r>
              <a:rPr lang="en-US" sz="2400" dirty="0" smtClean="0">
                <a:latin typeface="Roboto" pitchFamily="2" charset="0"/>
                <a:ea typeface="Roboto" pitchFamily="2" charset="0"/>
              </a:rPr>
              <a:t>a.blizniuk@e-auction.ua</a:t>
            </a:r>
            <a:endParaRPr lang="uk-UA" sz="2400" dirty="0" smtClean="0">
              <a:latin typeface="Roboto" pitchFamily="2" charset="0"/>
              <a:ea typeface="Roboto" pitchFamily="2" charset="0"/>
            </a:endParaRPr>
          </a:p>
          <a:p>
            <a:pPr algn="ctr"/>
            <a:endParaRPr lang="uk-UA" sz="2400" dirty="0" smtClean="0">
              <a:latin typeface="Roboto" pitchFamily="2" charset="0"/>
              <a:ea typeface="Roboto" pitchFamily="2" charset="0"/>
            </a:endParaRPr>
          </a:p>
          <a:p>
            <a:pPr algn="ctr"/>
            <a:r>
              <a:rPr lang="uk-UA" sz="2400" b="1" i="1" dirty="0" smtClean="0">
                <a:latin typeface="Roboto" pitchFamily="2" charset="0"/>
                <a:ea typeface="Roboto" pitchFamily="2" charset="0"/>
              </a:rPr>
              <a:t>Бажаю успішний аукціонів</a:t>
            </a:r>
            <a:r>
              <a:rPr lang="uk-UA" sz="2400" b="1" i="1" dirty="0">
                <a:latin typeface="Roboto" pitchFamily="2" charset="0"/>
                <a:ea typeface="Roboto" pitchFamily="2" charset="0"/>
              </a:rPr>
              <a:t>!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601" y="0"/>
            <a:ext cx="1596788" cy="1596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70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6789"/>
            <a:ext cx="12192000" cy="52612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601" y="0"/>
            <a:ext cx="1596788" cy="159678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750722" y="1596788"/>
            <a:ext cx="441278" cy="2606722"/>
          </a:xfrm>
          <a:prstGeom prst="rect">
            <a:avLst/>
          </a:prstGeom>
          <a:solidFill>
            <a:srgbClr val="FDDD0C"/>
          </a:solidFill>
          <a:ln>
            <a:solidFill>
              <a:srgbClr val="FEE0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750721" y="4203510"/>
            <a:ext cx="441278" cy="2654491"/>
          </a:xfrm>
          <a:prstGeom prst="rect">
            <a:avLst/>
          </a:prstGeom>
          <a:solidFill>
            <a:srgbClr val="3EC567"/>
          </a:solidFill>
          <a:ln>
            <a:solidFill>
              <a:srgbClr val="3DC4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844725" y="567562"/>
            <a:ext cx="6672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Принципи роботи Системи </a:t>
            </a:r>
            <a:r>
              <a:rPr lang="en-US" sz="2400" dirty="0" err="1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ProZorro</a:t>
            </a:r>
            <a:r>
              <a:rPr lang="uk-UA" sz="2400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.Продажі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47166" y="2626015"/>
            <a:ext cx="2927500" cy="25972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9547" y="2026792"/>
            <a:ext cx="8013732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Публічність та відкритість інформації 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uk-UA" sz="2800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uk-UA" sz="2800" dirty="0" err="1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Дворівневість</a:t>
            </a:r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 системи </a:t>
            </a:r>
            <a:r>
              <a:rPr lang="en-US" sz="2800" dirty="0" err="1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ProZorro</a:t>
            </a:r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.Продажі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uk-UA" sz="2800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Недискримінація учасників замовником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uk-UA" sz="2800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Добросовісна конкуренція серед учасників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uk-UA" sz="2800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Рівні права учасників на всіх етапах торгів</a:t>
            </a:r>
          </a:p>
          <a:p>
            <a:endParaRPr lang="uk-UA" sz="2800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82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1596789"/>
            <a:ext cx="12192000" cy="52612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601" y="0"/>
            <a:ext cx="1596788" cy="159678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750722" y="1596788"/>
            <a:ext cx="441278" cy="2606722"/>
          </a:xfrm>
          <a:prstGeom prst="rect">
            <a:avLst/>
          </a:prstGeom>
          <a:solidFill>
            <a:srgbClr val="FDDD0C"/>
          </a:solidFill>
          <a:ln>
            <a:solidFill>
              <a:srgbClr val="FEE0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750721" y="4203510"/>
            <a:ext cx="441278" cy="2654491"/>
          </a:xfrm>
          <a:prstGeom prst="rect">
            <a:avLst/>
          </a:prstGeom>
          <a:solidFill>
            <a:srgbClr val="3EC567"/>
          </a:solidFill>
          <a:ln>
            <a:solidFill>
              <a:srgbClr val="3DC4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772657" y="579772"/>
            <a:ext cx="77160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ProZorro</a:t>
            </a:r>
            <a:r>
              <a:rPr lang="uk-UA" sz="2400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.Продажі – Ваш інструмент для чесної гри  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231240" y="3390050"/>
            <a:ext cx="3729518" cy="1674687"/>
          </a:xfrm>
          <a:prstGeom prst="ellipse">
            <a:avLst/>
          </a:prstGeom>
          <a:solidFill>
            <a:srgbClr val="FEE00C"/>
          </a:solidFill>
          <a:ln>
            <a:solidFill>
              <a:srgbClr val="FEE0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Центральна база даних </a:t>
            </a:r>
            <a:r>
              <a:rPr lang="en-US" sz="2000" b="1" dirty="0" err="1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ProZorro</a:t>
            </a:r>
            <a:r>
              <a:rPr lang="uk-UA" sz="2000" b="1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.Продажі</a:t>
            </a:r>
            <a:endParaRPr lang="ru-RU" sz="2000" b="1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393879" y="2340207"/>
            <a:ext cx="2147299" cy="1119883"/>
          </a:xfrm>
          <a:prstGeom prst="ellipse">
            <a:avLst/>
          </a:prstGeom>
          <a:solidFill>
            <a:srgbClr val="3DC466"/>
          </a:solidFill>
          <a:ln>
            <a:solidFill>
              <a:srgbClr val="3DC4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b="1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Електронний майданчик </a:t>
            </a:r>
            <a:endParaRPr lang="ru-RU" sz="1600" b="1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022349" y="1933478"/>
            <a:ext cx="2147299" cy="1119883"/>
          </a:xfrm>
          <a:prstGeom prst="ellipse">
            <a:avLst/>
          </a:prstGeom>
          <a:solidFill>
            <a:srgbClr val="3DC466"/>
          </a:solidFill>
          <a:ln>
            <a:solidFill>
              <a:srgbClr val="3DC4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b="1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Електронний майданчик </a:t>
            </a:r>
            <a:endParaRPr lang="ru-RU" sz="1600" b="1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7650819" y="2340207"/>
            <a:ext cx="2147299" cy="1119883"/>
          </a:xfrm>
          <a:prstGeom prst="ellipse">
            <a:avLst/>
          </a:prstGeom>
          <a:solidFill>
            <a:srgbClr val="3DC466"/>
          </a:solidFill>
          <a:ln>
            <a:solidFill>
              <a:srgbClr val="3DC4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b="1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Електронний майданчик </a:t>
            </a:r>
            <a:endParaRPr lang="ru-RU" sz="1600" b="1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8227888" y="3988491"/>
            <a:ext cx="2147299" cy="1119883"/>
          </a:xfrm>
          <a:prstGeom prst="ellipse">
            <a:avLst/>
          </a:prstGeom>
          <a:solidFill>
            <a:srgbClr val="3DC466"/>
          </a:solidFill>
          <a:ln>
            <a:solidFill>
              <a:srgbClr val="3DC4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b="1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Електронний майданчик </a:t>
            </a:r>
            <a:endParaRPr lang="ru-RU" sz="1600" b="1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1816811" y="3988491"/>
            <a:ext cx="2147299" cy="1119883"/>
          </a:xfrm>
          <a:prstGeom prst="ellipse">
            <a:avLst/>
          </a:prstGeom>
          <a:solidFill>
            <a:srgbClr val="3DC466"/>
          </a:solidFill>
          <a:ln>
            <a:solidFill>
              <a:srgbClr val="3DC4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b="1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Електронний майданчик </a:t>
            </a:r>
            <a:endParaRPr lang="ru-RU" sz="1600" b="1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604518" y="5403453"/>
            <a:ext cx="2147299" cy="1119883"/>
          </a:xfrm>
          <a:prstGeom prst="ellipse">
            <a:avLst/>
          </a:prstGeom>
          <a:solidFill>
            <a:srgbClr val="3DC466"/>
          </a:solidFill>
          <a:ln>
            <a:solidFill>
              <a:srgbClr val="3DC4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b="1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Електронний майданчик </a:t>
            </a:r>
            <a:endParaRPr lang="ru-RU" sz="1600" b="1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6572290" y="5401426"/>
            <a:ext cx="2147299" cy="1119883"/>
          </a:xfrm>
          <a:prstGeom prst="ellipse">
            <a:avLst/>
          </a:prstGeom>
          <a:solidFill>
            <a:srgbClr val="3DC466"/>
          </a:solidFill>
          <a:ln>
            <a:solidFill>
              <a:srgbClr val="3DC4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b="1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Електронний майданчик </a:t>
            </a:r>
            <a:endParaRPr lang="ru-RU" sz="1600" b="1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23" name="Выгнутая вправо стрелка 22"/>
          <p:cNvSpPr/>
          <p:nvPr/>
        </p:nvSpPr>
        <p:spPr>
          <a:xfrm>
            <a:off x="9619963" y="2656716"/>
            <a:ext cx="686101" cy="1824142"/>
          </a:xfrm>
          <a:prstGeom prst="curvedLeftArrow">
            <a:avLst>
              <a:gd name="adj1" fmla="val 7555"/>
              <a:gd name="adj2" fmla="val 59441"/>
              <a:gd name="adj3" fmla="val 76590"/>
            </a:avLst>
          </a:prstGeom>
          <a:solidFill>
            <a:srgbClr val="FEE00C"/>
          </a:solidFill>
          <a:ln>
            <a:solidFill>
              <a:srgbClr val="FEE0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Выгнутая вправо стрелка 23"/>
          <p:cNvSpPr/>
          <p:nvPr/>
        </p:nvSpPr>
        <p:spPr>
          <a:xfrm rot="2463522">
            <a:off x="8894323" y="5012031"/>
            <a:ext cx="686101" cy="1824142"/>
          </a:xfrm>
          <a:prstGeom prst="curvedLeftArrow">
            <a:avLst>
              <a:gd name="adj1" fmla="val 7555"/>
              <a:gd name="adj2" fmla="val 59441"/>
              <a:gd name="adj3" fmla="val 76590"/>
            </a:avLst>
          </a:prstGeom>
          <a:solidFill>
            <a:srgbClr val="FEE00C"/>
          </a:solidFill>
          <a:ln>
            <a:solidFill>
              <a:srgbClr val="FEE0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Выгнутая вправо стрелка 24"/>
          <p:cNvSpPr/>
          <p:nvPr/>
        </p:nvSpPr>
        <p:spPr>
          <a:xfrm rot="4815024">
            <a:off x="5636289" y="5506679"/>
            <a:ext cx="686101" cy="1824142"/>
          </a:xfrm>
          <a:prstGeom prst="curvedLeftArrow">
            <a:avLst>
              <a:gd name="adj1" fmla="val 7555"/>
              <a:gd name="adj2" fmla="val 59441"/>
              <a:gd name="adj3" fmla="val 76590"/>
            </a:avLst>
          </a:prstGeom>
          <a:solidFill>
            <a:srgbClr val="FEE00C"/>
          </a:solidFill>
          <a:ln>
            <a:solidFill>
              <a:srgbClr val="FEE0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Выгнутая вправо стрелка 25"/>
          <p:cNvSpPr/>
          <p:nvPr/>
        </p:nvSpPr>
        <p:spPr>
          <a:xfrm rot="8482427">
            <a:off x="2697201" y="4763863"/>
            <a:ext cx="686101" cy="1824142"/>
          </a:xfrm>
          <a:prstGeom prst="curvedLeftArrow">
            <a:avLst>
              <a:gd name="adj1" fmla="val 7555"/>
              <a:gd name="adj2" fmla="val 59441"/>
              <a:gd name="adj3" fmla="val 76590"/>
            </a:avLst>
          </a:prstGeom>
          <a:solidFill>
            <a:srgbClr val="FEE00C"/>
          </a:solidFill>
          <a:ln>
            <a:solidFill>
              <a:srgbClr val="FEE0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Выгнутая вправо стрелка 26"/>
          <p:cNvSpPr/>
          <p:nvPr/>
        </p:nvSpPr>
        <p:spPr>
          <a:xfrm rot="12246463">
            <a:off x="1743938" y="2477977"/>
            <a:ext cx="686101" cy="1824142"/>
          </a:xfrm>
          <a:prstGeom prst="curvedLeftArrow">
            <a:avLst>
              <a:gd name="adj1" fmla="val 7555"/>
              <a:gd name="adj2" fmla="val 59441"/>
              <a:gd name="adj3" fmla="val 76590"/>
            </a:avLst>
          </a:prstGeom>
          <a:solidFill>
            <a:srgbClr val="FEE00C"/>
          </a:solidFill>
          <a:ln>
            <a:solidFill>
              <a:srgbClr val="FEE0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Выгнутая вправо стрелка 27"/>
          <p:cNvSpPr/>
          <p:nvPr/>
        </p:nvSpPr>
        <p:spPr>
          <a:xfrm rot="15985906">
            <a:off x="4171351" y="1217365"/>
            <a:ext cx="686101" cy="1824142"/>
          </a:xfrm>
          <a:prstGeom prst="curvedLeftArrow">
            <a:avLst>
              <a:gd name="adj1" fmla="val 7555"/>
              <a:gd name="adj2" fmla="val 59441"/>
              <a:gd name="adj3" fmla="val 76590"/>
            </a:avLst>
          </a:prstGeom>
          <a:solidFill>
            <a:srgbClr val="FEE00C"/>
          </a:solidFill>
          <a:ln>
            <a:solidFill>
              <a:srgbClr val="FEE0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Выгнутая вправо стрелка 28"/>
          <p:cNvSpPr/>
          <p:nvPr/>
        </p:nvSpPr>
        <p:spPr>
          <a:xfrm rot="16951553">
            <a:off x="7393543" y="1117763"/>
            <a:ext cx="686101" cy="1824142"/>
          </a:xfrm>
          <a:prstGeom prst="curvedLeftArrow">
            <a:avLst>
              <a:gd name="adj1" fmla="val 7555"/>
              <a:gd name="adj2" fmla="val 59441"/>
              <a:gd name="adj3" fmla="val 76590"/>
            </a:avLst>
          </a:prstGeom>
          <a:solidFill>
            <a:srgbClr val="FEE00C"/>
          </a:solidFill>
          <a:ln>
            <a:solidFill>
              <a:srgbClr val="FEE0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7" name="Выгнутая вправо стрелка 46"/>
          <p:cNvSpPr/>
          <p:nvPr/>
        </p:nvSpPr>
        <p:spPr>
          <a:xfrm rot="9867261">
            <a:off x="5648322" y="2750112"/>
            <a:ext cx="437474" cy="914821"/>
          </a:xfrm>
          <a:prstGeom prst="curvedLeftArrow">
            <a:avLst>
              <a:gd name="adj1" fmla="val 3430"/>
              <a:gd name="adj2" fmla="val 40620"/>
              <a:gd name="adj3" fmla="val 73086"/>
            </a:avLst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9" name="Выгнутая вправо стрелка 48"/>
          <p:cNvSpPr/>
          <p:nvPr/>
        </p:nvSpPr>
        <p:spPr>
          <a:xfrm rot="13821909">
            <a:off x="7461058" y="2772645"/>
            <a:ext cx="421490" cy="999083"/>
          </a:xfrm>
          <a:prstGeom prst="curvedLeftArrow">
            <a:avLst>
              <a:gd name="adj1" fmla="val 3430"/>
              <a:gd name="adj2" fmla="val 40620"/>
              <a:gd name="adj3" fmla="val 73086"/>
            </a:avLst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1" name="Выгнутая вправо стрелка 50"/>
          <p:cNvSpPr/>
          <p:nvPr/>
        </p:nvSpPr>
        <p:spPr>
          <a:xfrm rot="16839521">
            <a:off x="8025690" y="3767681"/>
            <a:ext cx="437474" cy="914821"/>
          </a:xfrm>
          <a:prstGeom prst="curvedLeftArrow">
            <a:avLst>
              <a:gd name="adj1" fmla="val 3430"/>
              <a:gd name="adj2" fmla="val 40620"/>
              <a:gd name="adj3" fmla="val 73086"/>
            </a:avLst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2" name="Выгнутая вправо стрелка 51"/>
          <p:cNvSpPr/>
          <p:nvPr/>
        </p:nvSpPr>
        <p:spPr>
          <a:xfrm rot="19530958">
            <a:off x="7156871" y="4622321"/>
            <a:ext cx="437474" cy="914821"/>
          </a:xfrm>
          <a:prstGeom prst="curvedLeftArrow">
            <a:avLst>
              <a:gd name="adj1" fmla="val 3430"/>
              <a:gd name="adj2" fmla="val 40620"/>
              <a:gd name="adj3" fmla="val 73086"/>
            </a:avLst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3" name="Выгнутая вправо стрелка 52"/>
          <p:cNvSpPr/>
          <p:nvPr/>
        </p:nvSpPr>
        <p:spPr>
          <a:xfrm rot="772847">
            <a:off x="4929886" y="4786498"/>
            <a:ext cx="437474" cy="914821"/>
          </a:xfrm>
          <a:prstGeom prst="curvedLeftArrow">
            <a:avLst>
              <a:gd name="adj1" fmla="val 3430"/>
              <a:gd name="adj2" fmla="val 40620"/>
              <a:gd name="adj3" fmla="val 73086"/>
            </a:avLst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4" name="Выгнутая вправо стрелка 53"/>
          <p:cNvSpPr/>
          <p:nvPr/>
        </p:nvSpPr>
        <p:spPr>
          <a:xfrm rot="3864882">
            <a:off x="3871033" y="4121440"/>
            <a:ext cx="437474" cy="914821"/>
          </a:xfrm>
          <a:prstGeom prst="curvedLeftArrow">
            <a:avLst>
              <a:gd name="adj1" fmla="val 3430"/>
              <a:gd name="adj2" fmla="val 40620"/>
              <a:gd name="adj3" fmla="val 73086"/>
            </a:avLst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5" name="Выгнутая вправо стрелка 54"/>
          <p:cNvSpPr/>
          <p:nvPr/>
        </p:nvSpPr>
        <p:spPr>
          <a:xfrm rot="8080892">
            <a:off x="4098173" y="3062476"/>
            <a:ext cx="437474" cy="914821"/>
          </a:xfrm>
          <a:prstGeom prst="curvedLeftArrow">
            <a:avLst>
              <a:gd name="adj1" fmla="val 3430"/>
              <a:gd name="adj2" fmla="val 40620"/>
              <a:gd name="adj3" fmla="val 73086"/>
            </a:avLst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74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6788"/>
            <a:ext cx="12192000" cy="52612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601" y="0"/>
            <a:ext cx="1596788" cy="159678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750722" y="1596788"/>
            <a:ext cx="441278" cy="2606722"/>
          </a:xfrm>
          <a:prstGeom prst="rect">
            <a:avLst/>
          </a:prstGeom>
          <a:solidFill>
            <a:srgbClr val="FDDD0C"/>
          </a:solidFill>
          <a:ln>
            <a:solidFill>
              <a:srgbClr val="FEE0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750721" y="4203510"/>
            <a:ext cx="441278" cy="2654491"/>
          </a:xfrm>
          <a:prstGeom prst="rect">
            <a:avLst/>
          </a:prstGeom>
          <a:solidFill>
            <a:srgbClr val="3EC567"/>
          </a:solidFill>
          <a:ln>
            <a:solidFill>
              <a:srgbClr val="3DC4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882" y="3040254"/>
            <a:ext cx="1981638" cy="143298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3012" y="2720605"/>
            <a:ext cx="2694010" cy="207888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09028" y="2887021"/>
            <a:ext cx="1772196" cy="173945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30504" y="3016242"/>
            <a:ext cx="1705118" cy="155455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8775" y="2410405"/>
            <a:ext cx="23118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Оголошення торгів </a:t>
            </a:r>
          </a:p>
          <a:p>
            <a:pPr algn="ctr"/>
            <a:r>
              <a:rPr lang="uk-UA" b="1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в системі 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77257" y="2393923"/>
            <a:ext cx="26116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Період прийому </a:t>
            </a:r>
          </a:p>
          <a:p>
            <a:pPr algn="ctr"/>
            <a:r>
              <a:rPr lang="uk-UA" b="1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пропозицій учасників 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11467" y="1888572"/>
            <a:ext cx="27975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b="1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Електронний аукціон </a:t>
            </a:r>
            <a:endParaRPr lang="ru-RU" sz="2000" b="1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35619" y="2450048"/>
            <a:ext cx="27190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Підписання протоколу </a:t>
            </a:r>
          </a:p>
          <a:p>
            <a:pPr algn="ctr"/>
            <a:r>
              <a:rPr lang="uk-UA" b="1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електронних торгів 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44801" y="3098613"/>
            <a:ext cx="1753168" cy="1530544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9505117" y="2450048"/>
            <a:ext cx="20974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Угода з замовником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23" name="Правая фигурная скобка 22"/>
          <p:cNvSpPr/>
          <p:nvPr/>
        </p:nvSpPr>
        <p:spPr>
          <a:xfrm rot="5400000">
            <a:off x="8125412" y="2726440"/>
            <a:ext cx="208207" cy="4373250"/>
          </a:xfrm>
          <a:prstGeom prst="rightBrace">
            <a:avLst>
              <a:gd name="adj1" fmla="val 115113"/>
              <a:gd name="adj2" fmla="val 50000"/>
            </a:avLst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авая фигурная скобка 23"/>
          <p:cNvSpPr/>
          <p:nvPr/>
        </p:nvSpPr>
        <p:spPr>
          <a:xfrm rot="5400000">
            <a:off x="3399410" y="2702627"/>
            <a:ext cx="208207" cy="4373250"/>
          </a:xfrm>
          <a:prstGeom prst="rightBrace">
            <a:avLst>
              <a:gd name="adj1" fmla="val 115113"/>
              <a:gd name="adj2" fmla="val 50000"/>
            </a:avLst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1968477" y="5144679"/>
            <a:ext cx="30700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Період прийому закритих </a:t>
            </a:r>
          </a:p>
          <a:p>
            <a:pPr algn="ctr"/>
            <a:r>
              <a:rPr lang="uk-UA" b="1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цінових пропозицій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31587" y="5144679"/>
            <a:ext cx="35958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Кваліфікація, укладення угоди</a:t>
            </a:r>
          </a:p>
          <a:p>
            <a:pPr algn="ctr"/>
            <a:r>
              <a:rPr lang="uk-UA" b="1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та розрахунки з замовником </a:t>
            </a:r>
            <a:endParaRPr lang="ru-RU" b="1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89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6789"/>
            <a:ext cx="12192000" cy="52612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601" y="0"/>
            <a:ext cx="1596788" cy="159678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750722" y="1596788"/>
            <a:ext cx="441278" cy="2606722"/>
          </a:xfrm>
          <a:prstGeom prst="rect">
            <a:avLst/>
          </a:prstGeom>
          <a:solidFill>
            <a:srgbClr val="FDDD0C"/>
          </a:solidFill>
          <a:ln>
            <a:solidFill>
              <a:srgbClr val="FEE0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750721" y="4203510"/>
            <a:ext cx="441278" cy="2654491"/>
          </a:xfrm>
          <a:prstGeom prst="rect">
            <a:avLst/>
          </a:prstGeom>
          <a:solidFill>
            <a:srgbClr val="3EC567"/>
          </a:solidFill>
          <a:ln>
            <a:solidFill>
              <a:srgbClr val="3DC4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066670" y="567562"/>
            <a:ext cx="75007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Як почати роботу та подати пропозицію на торги?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601" y="1856844"/>
            <a:ext cx="1505260" cy="133673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05184" y="1904435"/>
            <a:ext cx="366397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Зареєструватись на електронному майданчику та створити особистий кабінет</a:t>
            </a:r>
            <a:endParaRPr lang="ru-RU" sz="2000" b="1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8370" y="4203510"/>
            <a:ext cx="1728272" cy="158187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741490" y="4352046"/>
            <a:ext cx="38517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Обрати цікаві Вам торги (електронне оголошення) з оренди майна на майданчику</a:t>
            </a:r>
            <a:endParaRPr lang="ru-RU" sz="2000" b="1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01654" y="1747932"/>
            <a:ext cx="1705118" cy="155455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274692" y="1870137"/>
            <a:ext cx="42244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Підготувати </a:t>
            </a:r>
            <a:r>
              <a:rPr lang="uk-UA" sz="2000" b="1" dirty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пакет підтверджуючих документів у відповідності до вимог оголошення </a:t>
            </a:r>
            <a:endParaRPr lang="ru-RU" sz="2000" b="1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81325" y="4251405"/>
            <a:ext cx="2145776" cy="153398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367967" y="4422166"/>
            <a:ext cx="40327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Зареєструвати закриту цінову пропозицію та завантажити документи на майданчик </a:t>
            </a:r>
            <a:endParaRPr lang="ru-RU" sz="2000" b="1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55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6788"/>
            <a:ext cx="12192000" cy="52612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601" y="0"/>
            <a:ext cx="1596788" cy="159678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750722" y="1596788"/>
            <a:ext cx="441278" cy="2606722"/>
          </a:xfrm>
          <a:prstGeom prst="rect">
            <a:avLst/>
          </a:prstGeom>
          <a:solidFill>
            <a:srgbClr val="FDDD0C"/>
          </a:solidFill>
          <a:ln>
            <a:solidFill>
              <a:srgbClr val="FEE0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750721" y="4203510"/>
            <a:ext cx="441278" cy="2654491"/>
          </a:xfrm>
          <a:prstGeom prst="rect">
            <a:avLst/>
          </a:prstGeom>
          <a:solidFill>
            <a:srgbClr val="3EC567"/>
          </a:solidFill>
          <a:ln>
            <a:solidFill>
              <a:srgbClr val="3DC4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06935" y="2900149"/>
            <a:ext cx="2395866" cy="218431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015669" y="567562"/>
            <a:ext cx="6160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Підготовка підтверджуючих документів 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1126" y="1776312"/>
            <a:ext cx="11189746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Перелік документальних вимог замовника – у тілі оголошення </a:t>
            </a:r>
          </a:p>
          <a:p>
            <a:pPr algn="ctr"/>
            <a:r>
              <a:rPr lang="uk-UA" sz="2400" b="1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Важливо: </a:t>
            </a:r>
          </a:p>
          <a:p>
            <a:endParaRPr lang="uk-UA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Звернути увагу на якому етапі подача документів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uk-UA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Необхідно підготувати повний пакет документів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uk-UA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Відсутність хоча б одного документа– підстава для </a:t>
            </a:r>
          </a:p>
          <a:p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     дискваліфікації учасника та втрати угоди і гарантійного внеску</a:t>
            </a:r>
          </a:p>
          <a:p>
            <a:endParaRPr lang="uk-UA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Документи необхідно сканувати та завантажити до </a:t>
            </a:r>
          </a:p>
          <a:p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     закритої цінової пропозиції</a:t>
            </a:r>
          </a:p>
          <a:p>
            <a:endParaRPr lang="uk-UA" dirty="0" smtClean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Документи учасника відкриються для замовника лише після </a:t>
            </a:r>
          </a:p>
          <a:p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     закінчення електронного аукціону</a:t>
            </a:r>
            <a:endParaRPr lang="uk-UA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  <a:p>
            <a:endParaRPr lang="uk-UA" dirty="0" smtClean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  <a:p>
            <a:endParaRPr lang="uk-UA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536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6788"/>
            <a:ext cx="12192000" cy="52612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601" y="0"/>
            <a:ext cx="1596788" cy="159678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750722" y="1596788"/>
            <a:ext cx="441278" cy="2606722"/>
          </a:xfrm>
          <a:prstGeom prst="rect">
            <a:avLst/>
          </a:prstGeom>
          <a:solidFill>
            <a:srgbClr val="FDDD0C"/>
          </a:solidFill>
          <a:ln>
            <a:solidFill>
              <a:srgbClr val="FEE0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750721" y="4203510"/>
            <a:ext cx="441278" cy="2654491"/>
          </a:xfrm>
          <a:prstGeom prst="rect">
            <a:avLst/>
          </a:prstGeom>
          <a:solidFill>
            <a:srgbClr val="3EC567"/>
          </a:solidFill>
          <a:ln>
            <a:solidFill>
              <a:srgbClr val="3DC4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053917" y="567561"/>
            <a:ext cx="60841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latin typeface="Roboto" pitchFamily="2" charset="0"/>
                <a:ea typeface="Roboto" pitchFamily="2" charset="0"/>
              </a:rPr>
              <a:t>Тарифікація у Системі </a:t>
            </a:r>
            <a:r>
              <a:rPr lang="en-US" sz="2400" dirty="0" err="1" smtClean="0">
                <a:latin typeface="Roboto" pitchFamily="2" charset="0"/>
                <a:ea typeface="Roboto" pitchFamily="2" charset="0"/>
              </a:rPr>
              <a:t>ProZorro</a:t>
            </a:r>
            <a:r>
              <a:rPr lang="uk-UA" sz="2400" dirty="0" smtClean="0">
                <a:latin typeface="Roboto" pitchFamily="2" charset="0"/>
                <a:ea typeface="Roboto" pitchFamily="2" charset="0"/>
              </a:rPr>
              <a:t>.Продажі</a:t>
            </a:r>
            <a:endParaRPr lang="ru-RU" sz="2400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3721" y="1686560"/>
            <a:ext cx="529123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ПЛАТА ЗА УЧАСТЬ </a:t>
            </a:r>
          </a:p>
          <a:p>
            <a:pPr algn="ctr"/>
            <a:endParaRPr lang="uk-UA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  <a:p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Встановлена Регламентом та залежить від початкової ціни місячної орендної плати</a:t>
            </a:r>
          </a:p>
          <a:p>
            <a:endParaRPr lang="uk-UA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  <a:p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 </a:t>
            </a:r>
          </a:p>
          <a:p>
            <a:endParaRPr lang="uk-UA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  <a:p>
            <a:endParaRPr lang="ru-RU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2761673"/>
              </p:ext>
            </p:extLst>
          </p:nvPr>
        </p:nvGraphicFramePr>
        <p:xfrm>
          <a:off x="103720" y="3230880"/>
          <a:ext cx="5291240" cy="36529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39480">
                  <a:extLst>
                    <a:ext uri="{9D8B030D-6E8A-4147-A177-3AD203B41FA5}">
                      <a16:colId xmlns:a16="http://schemas.microsoft.com/office/drawing/2014/main" val="699769073"/>
                    </a:ext>
                  </a:extLst>
                </a:gridCol>
                <a:gridCol w="2651760">
                  <a:extLst>
                    <a:ext uri="{9D8B030D-6E8A-4147-A177-3AD203B41FA5}">
                      <a16:colId xmlns:a16="http://schemas.microsoft.com/office/drawing/2014/main" val="1635487507"/>
                    </a:ext>
                  </a:extLst>
                </a:gridCol>
              </a:tblGrid>
              <a:tr h="1575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Roboto" pitchFamily="2" charset="0"/>
                          <a:ea typeface="Roboto" pitchFamily="2" charset="0"/>
                        </a:rPr>
                        <a:t>ДІАПАЗОН ПОЧТАКОВОЇ ЦІНИ, ГРН.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Roboto" pitchFamily="2" charset="0"/>
                        <a:ea typeface="Roboto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3DC4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solidFill>
                            <a:schemeClr val="tx1"/>
                          </a:solidFill>
                          <a:effectLst/>
                          <a:latin typeface="Roboto" pitchFamily="2" charset="0"/>
                          <a:ea typeface="Roboto" pitchFamily="2" charset="0"/>
                        </a:rPr>
                        <a:t> </a:t>
                      </a:r>
                      <a:endParaRPr lang="ru-RU" sz="1600" dirty="0" smtClean="0">
                        <a:solidFill>
                          <a:schemeClr val="tx1"/>
                        </a:solidFill>
                        <a:effectLst/>
                        <a:latin typeface="Roboto" pitchFamily="2" charset="0"/>
                        <a:ea typeface="Roboto" pitchFamily="2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solidFill>
                            <a:schemeClr val="tx1"/>
                          </a:solidFill>
                          <a:effectLst/>
                          <a:latin typeface="Roboto" pitchFamily="2" charset="0"/>
                          <a:ea typeface="Roboto" pitchFamily="2" charset="0"/>
                        </a:rPr>
                        <a:t>РОЗМІР ПЛАТИ ЗА УЧАСТЬ, ГРН. </a:t>
                      </a:r>
                      <a:endParaRPr lang="ru-RU" sz="1600" dirty="0" smtClean="0">
                        <a:solidFill>
                          <a:schemeClr val="tx1"/>
                        </a:solidFill>
                        <a:effectLst/>
                        <a:latin typeface="Roboto" pitchFamily="2" charset="0"/>
                        <a:ea typeface="Roboto" pitchFamily="2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solidFill>
                            <a:schemeClr val="tx1"/>
                          </a:solidFill>
                          <a:effectLst/>
                          <a:latin typeface="Roboto" pitchFamily="2" charset="0"/>
                          <a:ea typeface="Roboto" pitchFamily="2" charset="0"/>
                        </a:rPr>
                        <a:t>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Roboto" pitchFamily="2" charset="0"/>
                        <a:ea typeface="Roboto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EE00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13775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Roboto" pitchFamily="2" charset="0"/>
                          <a:ea typeface="Roboto" pitchFamily="2" charset="0"/>
                        </a:rPr>
                        <a:t>0,00 - 20 000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Roboto" pitchFamily="2" charset="0"/>
                        <a:ea typeface="Roboto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3DC4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Roboto" pitchFamily="2" charset="0"/>
                          <a:ea typeface="Roboto" pitchFamily="2" charset="0"/>
                        </a:rPr>
                        <a:t>17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Roboto" pitchFamily="2" charset="0"/>
                        <a:ea typeface="Roboto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EE00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6435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Roboto" pitchFamily="2" charset="0"/>
                          <a:ea typeface="Roboto" pitchFamily="2" charset="0"/>
                        </a:rPr>
                        <a:t>20 000,01 - 50 000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Roboto" pitchFamily="2" charset="0"/>
                        <a:ea typeface="Roboto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3DC4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solidFill>
                            <a:schemeClr val="tx1"/>
                          </a:solidFill>
                          <a:effectLst/>
                          <a:latin typeface="Roboto" pitchFamily="2" charset="0"/>
                          <a:ea typeface="Roboto" pitchFamily="2" charset="0"/>
                        </a:rPr>
                        <a:t>119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Roboto" pitchFamily="2" charset="0"/>
                        <a:ea typeface="Roboto" pitchFamily="2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Roboto" pitchFamily="2" charset="0"/>
                          <a:ea typeface="Roboto" pitchFamily="2" charset="0"/>
                        </a:rPr>
                        <a:t>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Roboto" pitchFamily="2" charset="0"/>
                        <a:ea typeface="Roboto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EE00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1702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Roboto" pitchFamily="2" charset="0"/>
                          <a:ea typeface="Roboto" pitchFamily="2" charset="0"/>
                        </a:rPr>
                        <a:t>50 000,01 - 200 000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Roboto" pitchFamily="2" charset="0"/>
                        <a:ea typeface="Roboto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3DC4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solidFill>
                            <a:schemeClr val="tx1"/>
                          </a:solidFill>
                          <a:effectLst/>
                          <a:latin typeface="Roboto" pitchFamily="2" charset="0"/>
                          <a:ea typeface="Roboto" pitchFamily="2" charset="0"/>
                        </a:rPr>
                        <a:t>340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Roboto" pitchFamily="2" charset="0"/>
                        <a:ea typeface="Roboto" pitchFamily="2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Roboto" pitchFamily="2" charset="0"/>
                          <a:ea typeface="Roboto" pitchFamily="2" charset="0"/>
                        </a:rPr>
                        <a:t>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Roboto" pitchFamily="2" charset="0"/>
                        <a:ea typeface="Roboto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EE00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63136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Roboto" pitchFamily="2" charset="0"/>
                          <a:ea typeface="Roboto" pitchFamily="2" charset="0"/>
                        </a:rPr>
                        <a:t>200 000,01 - 1 000 000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Roboto" pitchFamily="2" charset="0"/>
                        <a:ea typeface="Roboto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3DC4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solidFill>
                            <a:schemeClr val="tx1"/>
                          </a:solidFill>
                          <a:effectLst/>
                          <a:latin typeface="Roboto" pitchFamily="2" charset="0"/>
                          <a:ea typeface="Roboto" pitchFamily="2" charset="0"/>
                        </a:rPr>
                        <a:t>510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Roboto" pitchFamily="2" charset="0"/>
                        <a:ea typeface="Roboto" pitchFamily="2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Roboto" pitchFamily="2" charset="0"/>
                          <a:ea typeface="Roboto" pitchFamily="2" charset="0"/>
                        </a:rPr>
                        <a:t>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Roboto" pitchFamily="2" charset="0"/>
                        <a:ea typeface="Roboto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EE00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84827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  <a:latin typeface="Roboto" pitchFamily="2" charset="0"/>
                          <a:ea typeface="Roboto" pitchFamily="2" charset="0"/>
                        </a:rPr>
                        <a:t>понад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Roboto" pitchFamily="2" charset="0"/>
                          <a:ea typeface="Roboto" pitchFamily="2" charset="0"/>
                        </a:rPr>
                        <a:t> 1 000 000,01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Roboto" pitchFamily="2" charset="0"/>
                        <a:ea typeface="Roboto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3DC4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Roboto" pitchFamily="2" charset="0"/>
                          <a:ea typeface="Roboto" pitchFamily="2" charset="0"/>
                        </a:rPr>
                        <a:t>1700 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Roboto" pitchFamily="2" charset="0"/>
                        <a:ea typeface="Roboto" pitchFamily="2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Roboto" pitchFamily="2" charset="0"/>
                          <a:ea typeface="Roboto" pitchFamily="2" charset="0"/>
                        </a:rPr>
                        <a:t>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Roboto" pitchFamily="2" charset="0"/>
                        <a:ea typeface="Roboto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EE00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9839808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147860" y="1686560"/>
            <a:ext cx="5291239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ГАРАНТІЙНИЙ ВНЕСОК </a:t>
            </a:r>
          </a:p>
          <a:p>
            <a:pPr algn="ctr"/>
            <a:endParaRPr lang="uk-UA" b="1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  <a:p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Встановлений замовником у співвідношенні до річної орендної плати </a:t>
            </a:r>
          </a:p>
          <a:p>
            <a:endParaRPr lang="uk-UA" dirty="0" smtClean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Розмір гарантійного внеску – в оголошенні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uk-UA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Гарантійний внесок – забезпечення виконання зобов'язань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uk-UA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Учасник має сплатити всю суму гарантійного внеску для участі в торгах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uk-UA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Гарантійний внесок перебуває на рахунку майданчика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uk-UA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З гарантійного внеску переможця вираховується винагорода майданчиків </a:t>
            </a:r>
          </a:p>
          <a:p>
            <a:endParaRPr lang="uk-UA" dirty="0" smtClean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uk-UA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uk-UA" dirty="0" smtClean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uk-UA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uk-UA" dirty="0" smtClean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  <a:p>
            <a:endParaRPr lang="uk-UA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  <a:p>
            <a:endParaRPr lang="uk-UA" dirty="0" smtClean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  <a:p>
            <a:endParaRPr lang="uk-UA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  <a:p>
            <a:pPr algn="ctr"/>
            <a:endParaRPr lang="uk-UA" dirty="0" smtClean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  <a:p>
            <a:endParaRPr lang="uk-UA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  <a:p>
            <a:r>
              <a:rPr lang="uk-UA" dirty="0" smtClean="0">
                <a:solidFill>
                  <a:schemeClr val="bg2">
                    <a:lumMod val="25000"/>
                  </a:schemeClr>
                </a:solidFill>
                <a:latin typeface="Roboto" pitchFamily="2" charset="0"/>
                <a:ea typeface="Roboto" pitchFamily="2" charset="0"/>
              </a:rPr>
              <a:t> </a:t>
            </a:r>
          </a:p>
          <a:p>
            <a:endParaRPr lang="uk-UA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  <a:p>
            <a:endParaRPr lang="ru-RU" dirty="0">
              <a:solidFill>
                <a:schemeClr val="bg2">
                  <a:lumMod val="2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129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6788"/>
            <a:ext cx="12192000" cy="52612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601" y="0"/>
            <a:ext cx="1596788" cy="159678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750722" y="1596788"/>
            <a:ext cx="441278" cy="2606722"/>
          </a:xfrm>
          <a:prstGeom prst="rect">
            <a:avLst/>
          </a:prstGeom>
          <a:solidFill>
            <a:srgbClr val="FDDD0C"/>
          </a:solidFill>
          <a:ln>
            <a:solidFill>
              <a:srgbClr val="FEE0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750721" y="4203510"/>
            <a:ext cx="441278" cy="2654491"/>
          </a:xfrm>
          <a:prstGeom prst="rect">
            <a:avLst/>
          </a:prstGeom>
          <a:solidFill>
            <a:srgbClr val="3EC567"/>
          </a:solidFill>
          <a:ln>
            <a:solidFill>
              <a:srgbClr val="3DC4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6251" y="3187950"/>
            <a:ext cx="2694010" cy="20788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37533" y="567562"/>
            <a:ext cx="33169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latin typeface="Roboto" pitchFamily="2" charset="0"/>
                <a:ea typeface="Roboto" pitchFamily="2" charset="0"/>
              </a:rPr>
              <a:t>Електронний аукціон </a:t>
            </a:r>
            <a:endParaRPr lang="ru-RU" sz="2400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4551" y="1691148"/>
            <a:ext cx="856263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dirty="0" smtClean="0">
                <a:latin typeface="Roboto" pitchFamily="2" charset="0"/>
                <a:ea typeface="Roboto" pitchFamily="2" charset="0"/>
              </a:rPr>
              <a:t>Аукціон на підвищення ціни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uk-UA" dirty="0">
              <a:latin typeface="Roboto" pitchFamily="2" charset="0"/>
              <a:ea typeface="Roboto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dirty="0" smtClean="0">
                <a:latin typeface="Roboto" pitchFamily="2" charset="0"/>
                <a:ea typeface="Roboto" pitchFamily="2" charset="0"/>
              </a:rPr>
              <a:t>Старт аукціону – розкриття ставок та їх рейтингова таблиця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uk-UA" dirty="0">
              <a:latin typeface="Roboto" pitchFamily="2" charset="0"/>
              <a:ea typeface="Roboto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dirty="0" smtClean="0">
                <a:latin typeface="Roboto" pitchFamily="2" charset="0"/>
                <a:ea typeface="Roboto" pitchFamily="2" charset="0"/>
              </a:rPr>
              <a:t>Учасник, що надав найвищу цінову пропозицію – остання ставка </a:t>
            </a:r>
          </a:p>
          <a:p>
            <a:r>
              <a:rPr lang="uk-UA" dirty="0">
                <a:latin typeface="Roboto" pitchFamily="2" charset="0"/>
                <a:ea typeface="Roboto" pitchFamily="2" charset="0"/>
              </a:rPr>
              <a:t> </a:t>
            </a:r>
            <a:r>
              <a:rPr lang="uk-UA" dirty="0" smtClean="0">
                <a:latin typeface="Roboto" pitchFamily="2" charset="0"/>
                <a:ea typeface="Roboto" pitchFamily="2" charset="0"/>
              </a:rPr>
              <a:t>    у першому раунді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uk-UA" dirty="0">
              <a:latin typeface="Roboto" pitchFamily="2" charset="0"/>
              <a:ea typeface="Roboto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dirty="0" smtClean="0">
                <a:latin typeface="Roboto" pitchFamily="2" charset="0"/>
                <a:ea typeface="Roboto" pitchFamily="2" charset="0"/>
              </a:rPr>
              <a:t>Аукціон складається </a:t>
            </a:r>
            <a:r>
              <a:rPr lang="uk-UA" dirty="0">
                <a:latin typeface="Roboto" pitchFamily="2" charset="0"/>
                <a:ea typeface="Roboto" pitchFamily="2" charset="0"/>
              </a:rPr>
              <a:t>з 3-х </a:t>
            </a:r>
            <a:r>
              <a:rPr lang="uk-UA" dirty="0" smtClean="0">
                <a:latin typeface="Roboto" pitchFamily="2" charset="0"/>
                <a:ea typeface="Roboto" pitchFamily="2" charset="0"/>
              </a:rPr>
              <a:t>раундів, по 3 хвилини на кожну ставку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uk-UA" dirty="0">
              <a:latin typeface="Roboto" pitchFamily="2" charset="0"/>
              <a:ea typeface="Roboto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dirty="0" smtClean="0">
                <a:latin typeface="Roboto" pitchFamily="2" charset="0"/>
                <a:ea typeface="Roboto" pitchFamily="2" charset="0"/>
              </a:rPr>
              <a:t>Один раунд – один крок аукціону кожного учасника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uk-UA" dirty="0">
              <a:latin typeface="Roboto" pitchFamily="2" charset="0"/>
              <a:ea typeface="Roboto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dirty="0" smtClean="0">
                <a:latin typeface="Roboto" pitchFamily="2" charset="0"/>
                <a:ea typeface="Roboto" pitchFamily="2" charset="0"/>
              </a:rPr>
              <a:t>Один крок аукціону – підвищення ціни щонайменше на один </a:t>
            </a:r>
          </a:p>
          <a:p>
            <a:r>
              <a:rPr lang="uk-UA" dirty="0">
                <a:latin typeface="Roboto" pitchFamily="2" charset="0"/>
                <a:ea typeface="Roboto" pitchFamily="2" charset="0"/>
              </a:rPr>
              <a:t> </a:t>
            </a:r>
            <a:r>
              <a:rPr lang="uk-UA" dirty="0" smtClean="0">
                <a:latin typeface="Roboto" pitchFamily="2" charset="0"/>
                <a:ea typeface="Roboto" pitchFamily="2" charset="0"/>
              </a:rPr>
              <a:t>    мінімальний крок, верхньої межі не встановлено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uk-UA" dirty="0">
              <a:latin typeface="Roboto" pitchFamily="2" charset="0"/>
              <a:ea typeface="Roboto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dirty="0" smtClean="0">
                <a:latin typeface="Roboto" pitchFamily="2" charset="0"/>
                <a:ea typeface="Roboto" pitchFamily="2" charset="0"/>
              </a:rPr>
              <a:t>Закінчення аукціону – автоматичне визначення переможця за </a:t>
            </a:r>
          </a:p>
          <a:p>
            <a:r>
              <a:rPr lang="uk-UA" dirty="0">
                <a:latin typeface="Roboto" pitchFamily="2" charset="0"/>
                <a:ea typeface="Roboto" pitchFamily="2" charset="0"/>
              </a:rPr>
              <a:t> </a:t>
            </a:r>
            <a:r>
              <a:rPr lang="uk-UA" dirty="0" smtClean="0">
                <a:latin typeface="Roboto" pitchFamily="2" charset="0"/>
                <a:ea typeface="Roboto" pitchFamily="2" charset="0"/>
              </a:rPr>
              <a:t>    критерієм «найвища ціна»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uk-UA" dirty="0">
              <a:latin typeface="Roboto" pitchFamily="2" charset="0"/>
              <a:ea typeface="Roboto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uk-UA" dirty="0" smtClean="0">
                <a:latin typeface="Roboto" pitchFamily="2" charset="0"/>
                <a:ea typeface="Roboto" pitchFamily="2" charset="0"/>
              </a:rPr>
              <a:t>Формування протоколу електронних торгів </a:t>
            </a:r>
          </a:p>
          <a:p>
            <a:pPr marL="342900" indent="-342900">
              <a:buAutoNum type="arabicParenR"/>
            </a:pPr>
            <a:endParaRPr lang="uk-UA" dirty="0">
              <a:latin typeface="Roboto" pitchFamily="2" charset="0"/>
              <a:ea typeface="Roboto" pitchFamily="2" charset="0"/>
            </a:endParaRPr>
          </a:p>
          <a:p>
            <a:pPr marL="342900" indent="-342900">
              <a:buAutoNum type="arabicParenR"/>
            </a:pPr>
            <a:endParaRPr lang="ru-RU" dirty="0">
              <a:latin typeface="Roboto" pitchFamily="2" charset="0"/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550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6788"/>
            <a:ext cx="12192000" cy="52612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601" y="0"/>
            <a:ext cx="1596788" cy="159678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750722" y="1596788"/>
            <a:ext cx="441278" cy="2606722"/>
          </a:xfrm>
          <a:prstGeom prst="rect">
            <a:avLst/>
          </a:prstGeom>
          <a:solidFill>
            <a:srgbClr val="FDDD0C"/>
          </a:solidFill>
          <a:ln>
            <a:solidFill>
              <a:srgbClr val="FEE0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750721" y="4203510"/>
            <a:ext cx="441278" cy="2654491"/>
          </a:xfrm>
          <a:prstGeom prst="rect">
            <a:avLst/>
          </a:prstGeom>
          <a:solidFill>
            <a:srgbClr val="3EC567"/>
          </a:solidFill>
          <a:ln>
            <a:solidFill>
              <a:srgbClr val="3DC4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815568" y="567561"/>
            <a:ext cx="45608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latin typeface="Roboto" pitchFamily="2" charset="0"/>
                <a:ea typeface="Roboto" pitchFamily="2" charset="0"/>
              </a:rPr>
              <a:t>Протокол електронних торгів </a:t>
            </a:r>
            <a:endParaRPr lang="ru-RU" sz="2400" dirty="0">
              <a:latin typeface="Roboto" pitchFamily="2" charset="0"/>
              <a:ea typeface="Roboto" pitchFamily="2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214" y="2764118"/>
            <a:ext cx="1531305" cy="163090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7733" y="2800285"/>
            <a:ext cx="1731297" cy="167068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98320" y="2985173"/>
            <a:ext cx="1939616" cy="130090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17228" y="2859317"/>
            <a:ext cx="2123679" cy="1535703"/>
          </a:xfrm>
          <a:prstGeom prst="rect">
            <a:avLst/>
          </a:prstGeom>
        </p:spPr>
      </p:pic>
      <p:sp>
        <p:nvSpPr>
          <p:cNvPr id="11" name="Стрелка вправо 10"/>
          <p:cNvSpPr/>
          <p:nvPr/>
        </p:nvSpPr>
        <p:spPr>
          <a:xfrm>
            <a:off x="2309519" y="3458177"/>
            <a:ext cx="778214" cy="354897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4969568" y="3449719"/>
            <a:ext cx="778214" cy="354897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8139014" y="3458177"/>
            <a:ext cx="778214" cy="354897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авая фигурная скобка 13"/>
          <p:cNvSpPr/>
          <p:nvPr/>
        </p:nvSpPr>
        <p:spPr>
          <a:xfrm rot="5400000">
            <a:off x="5919736" y="58041"/>
            <a:ext cx="352527" cy="9233127"/>
          </a:xfrm>
          <a:prstGeom prst="rightBrace">
            <a:avLst>
              <a:gd name="adj1" fmla="val 115113"/>
              <a:gd name="adj2" fmla="val 50000"/>
            </a:avLst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1724449" y="4971344"/>
            <a:ext cx="87430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i="1" dirty="0" smtClean="0">
                <a:latin typeface="Roboto" pitchFamily="2" charset="0"/>
                <a:ea typeface="Roboto" pitchFamily="2" charset="0"/>
              </a:rPr>
              <a:t>6 робочих днів з моменту формування протоколу електронних торгів </a:t>
            </a:r>
            <a:endParaRPr lang="ru-RU" sz="2000" i="1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7316" y="1596787"/>
            <a:ext cx="238422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600" dirty="0" smtClean="0">
                <a:latin typeface="Roboto" pitchFamily="2" charset="0"/>
                <a:ea typeface="Roboto" pitchFamily="2" charset="0"/>
              </a:rPr>
              <a:t>Майданчик підписує </a:t>
            </a:r>
          </a:p>
          <a:p>
            <a:pPr algn="ctr"/>
            <a:r>
              <a:rPr lang="uk-UA" sz="1600" dirty="0" smtClean="0">
                <a:latin typeface="Roboto" pitchFamily="2" charset="0"/>
                <a:ea typeface="Roboto" pitchFamily="2" charset="0"/>
              </a:rPr>
              <a:t>3 примірники   протоколу та надсилає учаснику </a:t>
            </a:r>
            <a:endParaRPr lang="ru-RU" sz="1600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39025" y="1622425"/>
            <a:ext cx="26410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600" dirty="0" smtClean="0">
                <a:latin typeface="Roboto" pitchFamily="2" charset="0"/>
                <a:ea typeface="Roboto" pitchFamily="2" charset="0"/>
              </a:rPr>
              <a:t>Переможець підписує 3 примірника протоколу та надсилає замовнику</a:t>
            </a:r>
            <a:endParaRPr lang="ru-RU" sz="1600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58675" y="1596787"/>
            <a:ext cx="26410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600" dirty="0" smtClean="0">
                <a:latin typeface="Roboto" pitchFamily="2" charset="0"/>
                <a:ea typeface="Roboto" pitchFamily="2" charset="0"/>
              </a:rPr>
              <a:t>Замовник останнім отримує протоколи та підписує їх </a:t>
            </a:r>
            <a:endParaRPr lang="ru-RU" sz="1600" dirty="0">
              <a:latin typeface="Roboto" pitchFamily="2" charset="0"/>
              <a:ea typeface="Roboto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399872" y="1626708"/>
            <a:ext cx="26410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600" dirty="0" smtClean="0">
                <a:latin typeface="Roboto" pitchFamily="2" charset="0"/>
                <a:ea typeface="Roboto" pitchFamily="2" charset="0"/>
              </a:rPr>
              <a:t>Замовник публікує через майданчик протокол та кваліфікує учасника </a:t>
            </a:r>
            <a:endParaRPr lang="ru-RU" sz="1600" dirty="0">
              <a:latin typeface="Roboto" pitchFamily="2" charset="0"/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4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903</TotalTime>
  <Words>575</Words>
  <Application>Microsoft Office PowerPoint</Application>
  <PresentationFormat>Широкоэкранный</PresentationFormat>
  <Paragraphs>181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Roboto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Максим Терещенко</dc:creator>
  <cp:lastModifiedBy>Алина Близнюк</cp:lastModifiedBy>
  <cp:revision>38</cp:revision>
  <dcterms:created xsi:type="dcterms:W3CDTF">2017-12-26T11:40:17Z</dcterms:created>
  <dcterms:modified xsi:type="dcterms:W3CDTF">2018-03-20T09:45:25Z</dcterms:modified>
</cp:coreProperties>
</file>